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2"/>
  </p:sldMasterIdLst>
  <p:notesMasterIdLst>
    <p:notesMasterId r:id="rId21"/>
  </p:notesMasterIdLst>
  <p:sldIdLst>
    <p:sldId id="299" r:id="rId3"/>
    <p:sldId id="256" r:id="rId4"/>
    <p:sldId id="278" r:id="rId5"/>
    <p:sldId id="293" r:id="rId6"/>
    <p:sldId id="294" r:id="rId7"/>
    <p:sldId id="269" r:id="rId8"/>
    <p:sldId id="284" r:id="rId9"/>
    <p:sldId id="274" r:id="rId10"/>
    <p:sldId id="292" r:id="rId11"/>
    <p:sldId id="282" r:id="rId12"/>
    <p:sldId id="296" r:id="rId13"/>
    <p:sldId id="297" r:id="rId14"/>
    <p:sldId id="258" r:id="rId15"/>
    <p:sldId id="263" r:id="rId16"/>
    <p:sldId id="298" r:id="rId17"/>
    <p:sldId id="279" r:id="rId18"/>
    <p:sldId id="281" r:id="rId19"/>
    <p:sldId id="295" r:id="rId20"/>
  </p:sldIdLst>
  <p:sldSz cx="9144000" cy="6858000" type="screen4x3"/>
  <p:notesSz cx="6834188" cy="9979025"/>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11754" algn="l" rtl="0" fontAlgn="base">
      <a:spcBef>
        <a:spcPct val="0"/>
      </a:spcBef>
      <a:spcAft>
        <a:spcPct val="0"/>
      </a:spcAft>
      <a:defRPr sz="2200" kern="1200">
        <a:solidFill>
          <a:schemeClr val="tx1"/>
        </a:solidFill>
        <a:latin typeface="Arial" charset="0"/>
        <a:ea typeface="+mn-ea"/>
        <a:cs typeface="+mn-cs"/>
      </a:defRPr>
    </a:lvl2pPr>
    <a:lvl3pPr marL="823509" algn="l" rtl="0" fontAlgn="base">
      <a:spcBef>
        <a:spcPct val="0"/>
      </a:spcBef>
      <a:spcAft>
        <a:spcPct val="0"/>
      </a:spcAft>
      <a:defRPr sz="2200" kern="1200">
        <a:solidFill>
          <a:schemeClr val="tx1"/>
        </a:solidFill>
        <a:latin typeface="Arial" charset="0"/>
        <a:ea typeface="+mn-ea"/>
        <a:cs typeface="+mn-cs"/>
      </a:defRPr>
    </a:lvl3pPr>
    <a:lvl4pPr marL="1235263" algn="l" rtl="0" fontAlgn="base">
      <a:spcBef>
        <a:spcPct val="0"/>
      </a:spcBef>
      <a:spcAft>
        <a:spcPct val="0"/>
      </a:spcAft>
      <a:defRPr sz="2200" kern="1200">
        <a:solidFill>
          <a:schemeClr val="tx1"/>
        </a:solidFill>
        <a:latin typeface="Arial" charset="0"/>
        <a:ea typeface="+mn-ea"/>
        <a:cs typeface="+mn-cs"/>
      </a:defRPr>
    </a:lvl4pPr>
    <a:lvl5pPr marL="1647017" algn="l" rtl="0" fontAlgn="base">
      <a:spcBef>
        <a:spcPct val="0"/>
      </a:spcBef>
      <a:spcAft>
        <a:spcPct val="0"/>
      </a:spcAft>
      <a:defRPr sz="2200" kern="1200">
        <a:solidFill>
          <a:schemeClr val="tx1"/>
        </a:solidFill>
        <a:latin typeface="Arial" charset="0"/>
        <a:ea typeface="+mn-ea"/>
        <a:cs typeface="+mn-cs"/>
      </a:defRPr>
    </a:lvl5pPr>
    <a:lvl6pPr marL="2058772" algn="l" defTabSz="823509" rtl="0" eaLnBrk="1" latinLnBrk="0" hangingPunct="1">
      <a:defRPr sz="2200" kern="1200">
        <a:solidFill>
          <a:schemeClr val="tx1"/>
        </a:solidFill>
        <a:latin typeface="Arial" charset="0"/>
        <a:ea typeface="+mn-ea"/>
        <a:cs typeface="+mn-cs"/>
      </a:defRPr>
    </a:lvl6pPr>
    <a:lvl7pPr marL="2470526" algn="l" defTabSz="823509" rtl="0" eaLnBrk="1" latinLnBrk="0" hangingPunct="1">
      <a:defRPr sz="2200" kern="1200">
        <a:solidFill>
          <a:schemeClr val="tx1"/>
        </a:solidFill>
        <a:latin typeface="Arial" charset="0"/>
        <a:ea typeface="+mn-ea"/>
        <a:cs typeface="+mn-cs"/>
      </a:defRPr>
    </a:lvl7pPr>
    <a:lvl8pPr marL="2882280" algn="l" defTabSz="823509" rtl="0" eaLnBrk="1" latinLnBrk="0" hangingPunct="1">
      <a:defRPr sz="2200" kern="1200">
        <a:solidFill>
          <a:schemeClr val="tx1"/>
        </a:solidFill>
        <a:latin typeface="Arial" charset="0"/>
        <a:ea typeface="+mn-ea"/>
        <a:cs typeface="+mn-cs"/>
      </a:defRPr>
    </a:lvl8pPr>
    <a:lvl9pPr marL="3294035" algn="l" defTabSz="823509"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FFFF"/>
    <a:srgbClr val="08E813"/>
    <a:srgbClr val="8250A0"/>
    <a:srgbClr val="48A85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2" autoAdjust="0"/>
    <p:restoredTop sz="93099" autoAdjust="0"/>
  </p:normalViewPr>
  <p:slideViewPr>
    <p:cSldViewPr showGuides="1">
      <p:cViewPr varScale="1">
        <p:scale>
          <a:sx n="95" d="100"/>
          <a:sy n="95" d="100"/>
        </p:scale>
        <p:origin x="-474" y="-96"/>
      </p:cViewPr>
      <p:guideLst>
        <p:guide orient="horz" pos="2160"/>
        <p:guide pos="2880"/>
        <p:guide pos="144"/>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178" y="-96"/>
      </p:cViewPr>
      <p:guideLst>
        <p:guide orient="horz" pos="3143"/>
        <p:guide pos="215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25550" y="0"/>
            <a:ext cx="4346575" cy="3260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7985" y="3339254"/>
            <a:ext cx="6458218" cy="64414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287413" y="9478342"/>
            <a:ext cx="545193" cy="498951"/>
          </a:xfrm>
          <a:prstGeom prst="rect">
            <a:avLst/>
          </a:prstGeom>
        </p:spPr>
        <p:txBody>
          <a:bodyPr vert="horz" lIns="91440" tIns="45720" rIns="91440" bIns="45720" rtlCol="0" anchor="b"/>
          <a:lstStyle>
            <a:lvl1pPr algn="r">
              <a:defRPr sz="1200"/>
            </a:lvl1pPr>
          </a:lstStyle>
          <a:p>
            <a:fld id="{D040FEA9-8903-4A24-9D07-6107663B1D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ellcomeimages.org/indexplus/result.html?wi_credit_line:text=%22Dr%20Daniel%20St.%20Johnston%22&amp;$=sort=sort%20sortexpr%20image_sort&amp;*sform=wellcome-images&amp;_IXACTION_=query&amp;_IXFIRST_=1&amp;_IXSPFX_=templates/b&amp;_IXFPFX_=templates/t&amp;$%20with%20image_sort=."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wellcomeimages.org/indexplus/page/Prices.html" TargetMode="External"/><Relationship Id="rId4" Type="http://schemas.openxmlformats.org/officeDocument/2006/relationships/hyperlink" Target="http://wellcomeimages.org/indexplus/result.html?wi_library_dept:text=%22Wellcome%20Images%22&amp;$=sort=sort%20sortexpr%20image_sort&amp;*sform=wellcome-images&amp;_IXACTION_=query&amp;_IXFIRST_=1&amp;_IXSPFX_=templates/b&amp;_IXFPFX_=templates/t&amp;$%20with%20image_sor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bhf.org.uk/heart-health/conditions/coronary-heart-disease.aspx"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bhf.org.uk/heart-health/conditions/cardiovascular-disease.asp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en:Creative_Commons" TargetMode="External"/><Relationship Id="rId3" Type="http://schemas.openxmlformats.org/officeDocument/2006/relationships/hyperlink" Target="http://en.wikipedia.org/wiki/en:Centers_for_Disease_Control_and_Prevention" TargetMode="External"/><Relationship Id="rId7" Type="http://schemas.openxmlformats.org/officeDocument/2006/relationships/hyperlink" Target="http://www.flickr.com/photos/jeffonsafari/"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public_domain" TargetMode="External"/><Relationship Id="rId5" Type="http://schemas.openxmlformats.org/officeDocument/2006/relationships/hyperlink" Target="http://en.wikipedia.org/wiki/Federal_Government_of_the_United_States" TargetMode="External"/><Relationship Id="rId4" Type="http://schemas.openxmlformats.org/officeDocument/2006/relationships/hyperlink" Target="http://en.wikipedia.org/wiki/en:United_States_Department_of_Health_and_Human_Services" TargetMode="External"/><Relationship Id="rId9" Type="http://schemas.openxmlformats.org/officeDocument/2006/relationships/hyperlink" Target="http://creativecommons.org/licenses/by-sa/2.0/deed.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ellcomeimages.org/indexplus/result.html?wi_credit_line:text=%22Alan%20Handyside%22&amp;$=sort=sort%20sortexpr%20image_sort&amp;*sform=wellcome-images&amp;_IXACTION_=query&amp;_IXFIRST_=1&amp;_IXSPFX_=templates/b&amp;_IXFPFX_=templates/t&amp;$%20with%20image_sort=."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ellcomeimages.org/indexplus/page/Prices.html" TargetMode="External"/><Relationship Id="rId5" Type="http://schemas.openxmlformats.org/officeDocument/2006/relationships/hyperlink" Target="http://wellcomeimages.org/indexplus/result.html?wi_library_dept:text=%22Wellcome%20Images%22&amp;$=sort=sort%20sortexpr%20image_sort&amp;*sform=wellcome-images&amp;_IXACTION_=query&amp;_IXFIRST_=1&amp;_IXSPFX_=templates/b&amp;_IXFPFX_=templates/t&amp;$%20with%20image_sort=." TargetMode="External"/><Relationship Id="rId4" Type="http://schemas.openxmlformats.org/officeDocument/2006/relationships/hyperlink" Target="http://wellcomeimages.org/indexplus/result.html?wi_technique:text=%22Nomarski%20optics%20micrograph%22&amp;$=sort=sort%20sortexpr%20image_sort&amp;*sform=wellcome-images&amp;_IXACTION_=query&amp;_IXFIRST_=1&amp;_IXSPFX_=templates/b&amp;_IXFPFX_=templates/t&amp;$%20with%20image_sor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pPr marL="271463" lvl="1" indent="-271463">
              <a:buFont typeface="Arial" pitchFamily="34" charset="0"/>
              <a:buChar char="•"/>
            </a:pPr>
            <a:r>
              <a:rPr lang="en-GB" sz="1400" dirty="0" smtClean="0"/>
              <a:t>Register – check your details are correct</a:t>
            </a:r>
          </a:p>
          <a:p>
            <a:pPr marL="271463" indent="-271463">
              <a:buFont typeface="Arial" pitchFamily="34" charset="0"/>
              <a:buChar char="•"/>
            </a:pPr>
            <a:endParaRPr lang="en-GB" sz="1400" dirty="0" smtClean="0"/>
          </a:p>
          <a:p>
            <a:pPr marL="271463" indent="-271463">
              <a:buFont typeface="Arial" pitchFamily="34" charset="0"/>
              <a:buChar char="•"/>
            </a:pPr>
            <a:r>
              <a:rPr lang="en-GB" sz="1400" dirty="0" smtClean="0"/>
              <a:t>Ref to VLE and course docs.</a:t>
            </a:r>
          </a:p>
          <a:p>
            <a:pPr marL="803275" lvl="1" indent="-346075">
              <a:buFont typeface="Arial" pitchFamily="34" charset="0"/>
              <a:buChar char="•"/>
            </a:pPr>
            <a:r>
              <a:rPr lang="en-GB" sz="1400" dirty="0" smtClean="0"/>
              <a:t>Attendance: payment is up to me – just don’t take the </a:t>
            </a:r>
            <a:r>
              <a:rPr lang="en-GB" sz="1400" dirty="0" err="1" smtClean="0"/>
              <a:t>mickey</a:t>
            </a:r>
            <a:r>
              <a:rPr lang="en-GB" sz="1400" dirty="0" smtClean="0"/>
              <a:t>!!</a:t>
            </a:r>
          </a:p>
          <a:p>
            <a:pPr marL="803275" lvl="1" indent="-346075">
              <a:buFont typeface="Arial" pitchFamily="34" charset="0"/>
              <a:buChar char="•"/>
            </a:pPr>
            <a:r>
              <a:rPr lang="en-GB" sz="1400" dirty="0" smtClean="0"/>
              <a:t>Any problems, speak to me immediately</a:t>
            </a:r>
          </a:p>
          <a:p>
            <a:pPr marL="803275" lvl="1" indent="-346075">
              <a:buFont typeface="Arial" pitchFamily="34" charset="0"/>
              <a:buChar char="•"/>
            </a:pPr>
            <a:r>
              <a:rPr lang="en-GB" sz="1400" dirty="0" smtClean="0"/>
              <a:t>Interaction through lectures and blog: this is an experiment so lots of feedback required!</a:t>
            </a:r>
          </a:p>
          <a:p>
            <a:pPr marL="803275" lvl="1" indent="-346075">
              <a:buFont typeface="Arial" pitchFamily="34" charset="0"/>
              <a:buChar char="•"/>
            </a:pPr>
            <a:r>
              <a:rPr lang="en-GB" sz="1400" dirty="0" smtClean="0"/>
              <a:t>Lecture schedule</a:t>
            </a:r>
          </a:p>
          <a:p>
            <a:pPr marL="803275" lvl="1" indent="-346075">
              <a:buFont typeface="Arial" pitchFamily="34" charset="0"/>
              <a:buChar char="•"/>
            </a:pPr>
            <a:r>
              <a:rPr lang="en-GB" sz="1400" dirty="0" smtClean="0"/>
              <a:t>We can’t cover everything about genetics in just 10 lectures (the 1</a:t>
            </a:r>
            <a:r>
              <a:rPr lang="en-GB" sz="1400" baseline="30000" dirty="0" smtClean="0"/>
              <a:t>st</a:t>
            </a:r>
            <a:r>
              <a:rPr lang="en-GB" sz="1400" dirty="0" smtClean="0"/>
              <a:t> year module has 33 lectures!) so we’re limiting ourselves to human genetics and the basic concepts required to understand that</a:t>
            </a:r>
          </a:p>
          <a:p>
            <a:pPr marL="803275" lvl="1" indent="-346075">
              <a:buFont typeface="Arial" pitchFamily="34" charset="0"/>
              <a:buChar char="•"/>
            </a:pPr>
            <a:endParaRPr lang="en-GB" sz="1400" dirty="0" smtClean="0"/>
          </a:p>
          <a:p>
            <a:pPr lvl="1">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lnSpcReduction="10000"/>
          </a:bodyPr>
          <a:lstStyle/>
          <a:p>
            <a:r>
              <a:rPr lang="en-GB" sz="1400" b="0" i="0" kern="1200" dirty="0" smtClean="0">
                <a:solidFill>
                  <a:schemeClr val="tx1"/>
                </a:solidFill>
                <a:latin typeface="+mn-lt"/>
                <a:ea typeface="+mn-ea"/>
                <a:cs typeface="+mn-cs"/>
              </a:rPr>
              <a:t>Drosophila</a:t>
            </a:r>
            <a:r>
              <a:rPr lang="en-GB" sz="1400" b="0" i="0" kern="1200" baseline="0" dirty="0" smtClean="0">
                <a:solidFill>
                  <a:schemeClr val="tx1"/>
                </a:solidFill>
                <a:latin typeface="+mn-lt"/>
                <a:ea typeface="+mn-ea"/>
                <a:cs typeface="+mn-cs"/>
              </a:rPr>
              <a:t> egg before fertilisation: </a:t>
            </a:r>
            <a:r>
              <a:rPr lang="en-GB" sz="1400" b="0" i="0" kern="1200" baseline="0" dirty="0" err="1" smtClean="0">
                <a:solidFill>
                  <a:schemeClr val="tx1"/>
                </a:solidFill>
                <a:latin typeface="+mn-lt"/>
                <a:ea typeface="+mn-ea"/>
                <a:cs typeface="+mn-cs"/>
              </a:rPr>
              <a:t>oocyte</a:t>
            </a:r>
            <a:r>
              <a:rPr lang="en-GB" sz="1400" b="0" i="0" kern="1200" baseline="0" dirty="0" smtClean="0">
                <a:solidFill>
                  <a:schemeClr val="tx1"/>
                </a:solidFill>
                <a:latin typeface="+mn-lt"/>
                <a:ea typeface="+mn-ea"/>
                <a:cs typeface="+mn-cs"/>
              </a:rPr>
              <a:t> on right, nurse cells on left – these accumulate nutrients which will become the “yolk”</a:t>
            </a:r>
          </a:p>
          <a:p>
            <a:r>
              <a:rPr lang="en-GB" sz="1400" b="0" i="0" kern="1200" baseline="0" dirty="0" smtClean="0">
                <a:solidFill>
                  <a:schemeClr val="tx1"/>
                </a:solidFill>
                <a:latin typeface="+mn-lt"/>
                <a:ea typeface="+mn-ea"/>
                <a:cs typeface="+mn-cs"/>
              </a:rPr>
              <a:t>Uses a technique called “in situ hybridization”, in which specially created probes bind to mRNA to show where certain genes are being expressed</a:t>
            </a:r>
            <a:endParaRPr lang="en-GB" sz="1400" b="0" i="0" kern="1200" dirty="0" smtClean="0">
              <a:solidFill>
                <a:schemeClr val="tx1"/>
              </a:solidFill>
              <a:latin typeface="+mn-lt"/>
              <a:ea typeface="+mn-ea"/>
              <a:cs typeface="+mn-cs"/>
            </a:endParaRPr>
          </a:p>
          <a:p>
            <a:endParaRPr lang="en-GB" sz="1400" b="0" i="0" kern="1200" dirty="0" smtClean="0">
              <a:solidFill>
                <a:schemeClr val="tx1"/>
              </a:solidFill>
              <a:latin typeface="+mn-lt"/>
              <a:ea typeface="+mn-ea"/>
              <a:cs typeface="+mn-cs"/>
            </a:endParaRPr>
          </a:p>
          <a:p>
            <a:r>
              <a:rPr lang="en-GB" sz="1400" b="0" i="0" kern="1200" dirty="0" smtClean="0">
                <a:solidFill>
                  <a:schemeClr val="tx1"/>
                </a:solidFill>
                <a:latin typeface="+mn-lt"/>
                <a:ea typeface="+mn-ea"/>
                <a:cs typeface="+mn-cs"/>
              </a:rPr>
              <a:t>Top: </a:t>
            </a:r>
            <a:r>
              <a:rPr lang="en-GB" sz="1400" b="0" i="0" kern="1200" dirty="0" err="1" smtClean="0">
                <a:solidFill>
                  <a:schemeClr val="tx1"/>
                </a:solidFill>
                <a:latin typeface="+mn-lt"/>
                <a:ea typeface="+mn-ea"/>
                <a:cs typeface="+mn-cs"/>
              </a:rPr>
              <a:t>bicoid</a:t>
            </a:r>
            <a:r>
              <a:rPr lang="en-GB" sz="1400" b="0" i="0" kern="1200" dirty="0" smtClean="0">
                <a:solidFill>
                  <a:schemeClr val="tx1"/>
                </a:solidFill>
                <a:latin typeface="+mn-lt"/>
                <a:ea typeface="+mn-ea"/>
                <a:cs typeface="+mn-cs"/>
              </a:rPr>
              <a:t> directs head/thorax development</a:t>
            </a:r>
          </a:p>
          <a:p>
            <a:r>
              <a:rPr lang="en-GB" sz="1400" b="0" i="0" kern="1200" dirty="0" smtClean="0">
                <a:solidFill>
                  <a:schemeClr val="tx1"/>
                </a:solidFill>
                <a:latin typeface="+mn-lt"/>
                <a:ea typeface="+mn-ea"/>
                <a:cs typeface="+mn-cs"/>
              </a:rPr>
              <a:t>Middle: Oskar directs abdominal/</a:t>
            </a:r>
            <a:r>
              <a:rPr lang="en-GB" sz="1400" b="0" i="0" kern="1200" dirty="0" err="1" smtClean="0">
                <a:solidFill>
                  <a:schemeClr val="tx1"/>
                </a:solidFill>
                <a:latin typeface="+mn-lt"/>
                <a:ea typeface="+mn-ea"/>
                <a:cs typeface="+mn-cs"/>
              </a:rPr>
              <a:t>germline</a:t>
            </a:r>
            <a:r>
              <a:rPr lang="en-GB" sz="1400" b="0" i="0" kern="1200" baseline="0" dirty="0" smtClean="0">
                <a:solidFill>
                  <a:schemeClr val="tx1"/>
                </a:solidFill>
                <a:latin typeface="+mn-lt"/>
                <a:ea typeface="+mn-ea"/>
                <a:cs typeface="+mn-cs"/>
              </a:rPr>
              <a:t> (posterior)</a:t>
            </a:r>
            <a:endParaRPr lang="en-GB" sz="1400" b="0" i="0" kern="1200" dirty="0" smtClean="0">
              <a:solidFill>
                <a:schemeClr val="tx1"/>
              </a:solidFill>
              <a:latin typeface="+mn-lt"/>
              <a:ea typeface="+mn-ea"/>
              <a:cs typeface="+mn-cs"/>
            </a:endParaRPr>
          </a:p>
          <a:p>
            <a:r>
              <a:rPr lang="en-GB" sz="1400" b="0" i="0" kern="1200" dirty="0" smtClean="0">
                <a:solidFill>
                  <a:schemeClr val="tx1"/>
                </a:solidFill>
                <a:latin typeface="+mn-lt"/>
                <a:ea typeface="+mn-ea"/>
                <a:cs typeface="+mn-cs"/>
              </a:rPr>
              <a:t>Bottom: </a:t>
            </a:r>
            <a:r>
              <a:rPr lang="en-GB" sz="1400" b="0" i="0" kern="1200" dirty="0" err="1" smtClean="0">
                <a:solidFill>
                  <a:schemeClr val="tx1"/>
                </a:solidFill>
                <a:latin typeface="+mn-lt"/>
                <a:ea typeface="+mn-ea"/>
                <a:cs typeface="+mn-cs"/>
              </a:rPr>
              <a:t>Gurken</a:t>
            </a:r>
            <a:r>
              <a:rPr lang="en-GB" sz="1400" b="0" i="0" kern="1200" dirty="0" smtClean="0">
                <a:solidFill>
                  <a:schemeClr val="tx1"/>
                </a:solidFill>
                <a:latin typeface="+mn-lt"/>
                <a:ea typeface="+mn-ea"/>
                <a:cs typeface="+mn-cs"/>
              </a:rPr>
              <a:t>:</a:t>
            </a:r>
            <a:r>
              <a:rPr lang="en-GB" sz="1400" b="0" i="0" kern="1200" baseline="0" dirty="0" smtClean="0">
                <a:solidFill>
                  <a:schemeClr val="tx1"/>
                </a:solidFill>
                <a:latin typeface="+mn-lt"/>
                <a:ea typeface="+mn-ea"/>
                <a:cs typeface="+mn-cs"/>
              </a:rPr>
              <a:t> defines </a:t>
            </a:r>
            <a:r>
              <a:rPr lang="en-GB" sz="1400" b="0" i="0" kern="1200" baseline="0" dirty="0" err="1" smtClean="0">
                <a:solidFill>
                  <a:schemeClr val="tx1"/>
                </a:solidFill>
                <a:latin typeface="+mn-lt"/>
                <a:ea typeface="+mn-ea"/>
                <a:cs typeface="+mn-cs"/>
              </a:rPr>
              <a:t>dorso</a:t>
            </a:r>
            <a:r>
              <a:rPr lang="en-GB" sz="1400" b="0" i="0" kern="1200" baseline="0" dirty="0" smtClean="0">
                <a:solidFill>
                  <a:schemeClr val="tx1"/>
                </a:solidFill>
                <a:latin typeface="+mn-lt"/>
                <a:ea typeface="+mn-ea"/>
                <a:cs typeface="+mn-cs"/>
              </a:rPr>
              <a:t>-ventral axis</a:t>
            </a:r>
            <a:endParaRPr lang="en-GB" sz="1400" b="0"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r>
              <a:rPr lang="en-GB" sz="1400" b="1" i="0" kern="1200" dirty="0" smtClean="0">
                <a:solidFill>
                  <a:schemeClr val="tx1"/>
                </a:solidFill>
                <a:latin typeface="+mn-lt"/>
                <a:ea typeface="+mn-ea"/>
                <a:cs typeface="+mn-cs"/>
              </a:rPr>
              <a:t>To summarise so far: genes</a:t>
            </a:r>
            <a:r>
              <a:rPr lang="en-GB" sz="1400" b="1" i="0" kern="1200" baseline="0" dirty="0" smtClean="0">
                <a:solidFill>
                  <a:schemeClr val="tx1"/>
                </a:solidFill>
                <a:latin typeface="+mn-lt"/>
                <a:ea typeface="+mn-ea"/>
                <a:cs typeface="+mn-cs"/>
              </a:rPr>
              <a:t> and environment interact in many ways, throughout life, to make you the way you are, and there are both external and internal environmental factors to consider</a:t>
            </a:r>
          </a:p>
          <a:p>
            <a:endParaRPr lang="en-GB" sz="1400" b="1"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kern="1200" dirty="0" smtClean="0">
                <a:solidFill>
                  <a:schemeClr val="tx1"/>
                </a:solidFill>
                <a:latin typeface="+mn-lt"/>
                <a:ea typeface="+mn-ea"/>
                <a:cs typeface="+mn-cs"/>
              </a:rPr>
              <a:t>Moving on for today, there are some basic terms that we need to understand. A question: How many of you know your blood type? Do you know why you have that type?</a:t>
            </a:r>
          </a:p>
          <a:p>
            <a:endParaRPr lang="en-GB" sz="1200" b="1"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r>
              <a:rPr lang="en-GB" sz="1200" b="1" i="0" kern="1200" dirty="0" err="1" smtClean="0">
                <a:solidFill>
                  <a:schemeClr val="tx1"/>
                </a:solidFill>
                <a:latin typeface="+mn-lt"/>
                <a:ea typeface="+mn-ea"/>
                <a:cs typeface="+mn-cs"/>
              </a:rPr>
              <a:t>B0003778</a:t>
            </a:r>
            <a:r>
              <a:rPr lang="en-GB" sz="1200" b="0" i="0" kern="1200" dirty="0" smtClean="0">
                <a:solidFill>
                  <a:schemeClr val="tx1"/>
                </a:solidFill>
                <a:latin typeface="+mn-lt"/>
                <a:ea typeface="+mn-ea"/>
                <a:cs typeface="+mn-cs"/>
              </a:rPr>
              <a:t> </a:t>
            </a:r>
            <a:r>
              <a:rPr lang="en-GB" sz="1200" b="1" i="0" kern="1200" dirty="0" smtClean="0">
                <a:solidFill>
                  <a:schemeClr val="tx1"/>
                </a:solidFill>
                <a:latin typeface="+mn-lt"/>
                <a:ea typeface="+mn-ea"/>
                <a:cs typeface="+mn-cs"/>
              </a:rPr>
              <a:t>Credit</a:t>
            </a:r>
            <a:r>
              <a:rPr lang="en-GB" sz="1200" b="0" i="0" kern="1200" dirty="0" smtClean="0">
                <a:solidFill>
                  <a:schemeClr val="tx1"/>
                </a:solidFill>
                <a:latin typeface="+mn-lt"/>
                <a:ea typeface="+mn-ea"/>
                <a:cs typeface="+mn-cs"/>
              </a:rPr>
              <a:t> </a:t>
            </a:r>
            <a:r>
              <a:rPr lang="en-GB" sz="1200" b="0" i="0" u="none" strike="noStrike" kern="1200" dirty="0" smtClean="0">
                <a:solidFill>
                  <a:schemeClr val="tx1"/>
                </a:solidFill>
                <a:latin typeface="+mn-lt"/>
                <a:ea typeface="+mn-ea"/>
                <a:cs typeface="+mn-cs"/>
                <a:hlinkClick r:id="rId3"/>
              </a:rPr>
              <a:t>Dr Daniel St. Johnston</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Wellcome</a:t>
            </a:r>
            <a:r>
              <a:rPr lang="en-GB" sz="1200" b="0" i="0" kern="1200" dirty="0" smtClean="0">
                <a:solidFill>
                  <a:schemeClr val="tx1"/>
                </a:solidFill>
                <a:latin typeface="+mn-lt"/>
                <a:ea typeface="+mn-ea"/>
                <a:cs typeface="+mn-cs"/>
              </a:rPr>
              <a:t> Images </a:t>
            </a:r>
            <a:r>
              <a:rPr lang="en-GB" dirty="0" smtClean="0"/>
              <a:t/>
            </a:r>
            <a:br>
              <a:rPr lang="en-GB" dirty="0" smtClean="0"/>
            </a:br>
            <a:r>
              <a:rPr lang="en-GB" sz="1200" b="0" i="0" kern="1200" dirty="0" smtClean="0">
                <a:solidFill>
                  <a:schemeClr val="tx1"/>
                </a:solidFill>
                <a:latin typeface="+mn-lt"/>
                <a:ea typeface="+mn-ea"/>
                <a:cs typeface="+mn-cs"/>
              </a:rPr>
              <a:t>Drosophila embryo polarity </a:t>
            </a:r>
            <a:r>
              <a:rPr lang="en-GB" dirty="0" smtClean="0"/>
              <a:t/>
            </a:r>
            <a:br>
              <a:rPr lang="en-GB" dirty="0" smtClean="0"/>
            </a:br>
            <a:r>
              <a:rPr lang="en-GB" sz="1200" b="0" i="0" kern="1200" dirty="0" smtClean="0">
                <a:solidFill>
                  <a:schemeClr val="tx1"/>
                </a:solidFill>
                <a:latin typeface="+mn-lt"/>
                <a:ea typeface="+mn-ea"/>
                <a:cs typeface="+mn-cs"/>
              </a:rPr>
              <a:t>The localisation of </a:t>
            </a:r>
            <a:r>
              <a:rPr lang="en-GB" sz="1200" b="0" i="0" kern="1200" dirty="0" err="1" smtClean="0">
                <a:solidFill>
                  <a:schemeClr val="tx1"/>
                </a:solidFill>
                <a:latin typeface="+mn-lt"/>
                <a:ea typeface="+mn-ea"/>
                <a:cs typeface="+mn-cs"/>
              </a:rPr>
              <a:t>bicoid</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oskar</a:t>
            </a:r>
            <a:r>
              <a:rPr lang="en-GB" sz="1200" b="0" i="0" kern="1200" dirty="0" smtClean="0">
                <a:solidFill>
                  <a:schemeClr val="tx1"/>
                </a:solidFill>
                <a:latin typeface="+mn-lt"/>
                <a:ea typeface="+mn-ea"/>
                <a:cs typeface="+mn-cs"/>
              </a:rPr>
              <a:t> and </a:t>
            </a:r>
            <a:r>
              <a:rPr lang="en-GB" sz="1200" b="0" i="0" kern="1200" dirty="0" err="1" smtClean="0">
                <a:solidFill>
                  <a:schemeClr val="tx1"/>
                </a:solidFill>
                <a:latin typeface="+mn-lt"/>
                <a:ea typeface="+mn-ea"/>
                <a:cs typeface="+mn-cs"/>
              </a:rPr>
              <a:t>gurken</a:t>
            </a:r>
            <a:r>
              <a:rPr lang="en-GB" sz="1200" b="0" i="0" kern="1200" dirty="0" smtClean="0">
                <a:solidFill>
                  <a:schemeClr val="tx1"/>
                </a:solidFill>
                <a:latin typeface="+mn-lt"/>
                <a:ea typeface="+mn-ea"/>
                <a:cs typeface="+mn-cs"/>
              </a:rPr>
              <a:t> mRNAs in the Drosophila </a:t>
            </a:r>
            <a:r>
              <a:rPr lang="en-GB" sz="1200" b="0" i="0" kern="1200" dirty="0" err="1" smtClean="0">
                <a:solidFill>
                  <a:schemeClr val="tx1"/>
                </a:solidFill>
                <a:latin typeface="+mn-lt"/>
                <a:ea typeface="+mn-ea"/>
                <a:cs typeface="+mn-cs"/>
              </a:rPr>
              <a:t>oocyte</a:t>
            </a:r>
            <a:r>
              <a:rPr lang="en-GB" sz="1200" b="0" i="0" kern="1200" dirty="0" smtClean="0">
                <a:solidFill>
                  <a:schemeClr val="tx1"/>
                </a:solidFill>
                <a:latin typeface="+mn-lt"/>
                <a:ea typeface="+mn-ea"/>
                <a:cs typeface="+mn-cs"/>
              </a:rPr>
              <a:t> defines the anterior-posterior and dorsal-ventral axes of the embryo. In situ hybridisations to </a:t>
            </a:r>
            <a:r>
              <a:rPr lang="en-GB" sz="1200" b="0" i="0" kern="1200" dirty="0" err="1" smtClean="0">
                <a:solidFill>
                  <a:schemeClr val="tx1"/>
                </a:solidFill>
                <a:latin typeface="+mn-lt"/>
                <a:ea typeface="+mn-ea"/>
                <a:cs typeface="+mn-cs"/>
              </a:rPr>
              <a:t>bicoid</a:t>
            </a:r>
            <a:r>
              <a:rPr lang="en-GB" sz="1200" b="0" i="0" kern="1200" dirty="0" smtClean="0">
                <a:solidFill>
                  <a:schemeClr val="tx1"/>
                </a:solidFill>
                <a:latin typeface="+mn-lt"/>
                <a:ea typeface="+mn-ea"/>
                <a:cs typeface="+mn-cs"/>
              </a:rPr>
              <a:t> (top), </a:t>
            </a:r>
            <a:r>
              <a:rPr lang="en-GB" sz="1200" b="0" i="0" kern="1200" dirty="0" err="1" smtClean="0">
                <a:solidFill>
                  <a:schemeClr val="tx1"/>
                </a:solidFill>
                <a:latin typeface="+mn-lt"/>
                <a:ea typeface="+mn-ea"/>
                <a:cs typeface="+mn-cs"/>
              </a:rPr>
              <a:t>oskar</a:t>
            </a:r>
            <a:r>
              <a:rPr lang="en-GB" sz="1200" b="0" i="0" kern="1200" dirty="0" smtClean="0">
                <a:solidFill>
                  <a:schemeClr val="tx1"/>
                </a:solidFill>
                <a:latin typeface="+mn-lt"/>
                <a:ea typeface="+mn-ea"/>
                <a:cs typeface="+mn-cs"/>
              </a:rPr>
              <a:t> (middle) and </a:t>
            </a:r>
            <a:r>
              <a:rPr lang="en-GB" sz="1200" b="0" i="0" kern="1200" dirty="0" err="1" smtClean="0">
                <a:solidFill>
                  <a:schemeClr val="tx1"/>
                </a:solidFill>
                <a:latin typeface="+mn-lt"/>
                <a:ea typeface="+mn-ea"/>
                <a:cs typeface="+mn-cs"/>
              </a:rPr>
              <a:t>gurken</a:t>
            </a:r>
            <a:r>
              <a:rPr lang="en-GB" sz="1200" b="0" i="0" kern="1200" dirty="0" smtClean="0">
                <a:solidFill>
                  <a:schemeClr val="tx1"/>
                </a:solidFill>
                <a:latin typeface="+mn-lt"/>
                <a:ea typeface="+mn-ea"/>
                <a:cs typeface="+mn-cs"/>
              </a:rPr>
              <a:t> (bottom) mRNAs in stage 10 Drosophila egg chambers. The egg chambers consists of 15 nurse cells and a large </a:t>
            </a:r>
            <a:r>
              <a:rPr lang="en-GB" sz="1200" b="0" i="0" kern="1200" dirty="0" err="1" smtClean="0">
                <a:solidFill>
                  <a:schemeClr val="tx1"/>
                </a:solidFill>
                <a:latin typeface="+mn-lt"/>
                <a:ea typeface="+mn-ea"/>
                <a:cs typeface="+mn-cs"/>
              </a:rPr>
              <a:t>oocyte</a:t>
            </a:r>
            <a:r>
              <a:rPr lang="en-GB" sz="1200" b="0" i="0" kern="1200" dirty="0" smtClean="0">
                <a:solidFill>
                  <a:schemeClr val="tx1"/>
                </a:solidFill>
                <a:latin typeface="+mn-lt"/>
                <a:ea typeface="+mn-ea"/>
                <a:cs typeface="+mn-cs"/>
              </a:rPr>
              <a:t> (right), which is surrounded by a layer of somatic </a:t>
            </a:r>
            <a:r>
              <a:rPr lang="en-GB" sz="1200" b="0" i="0" kern="1200" dirty="0" err="1" smtClean="0">
                <a:solidFill>
                  <a:schemeClr val="tx1"/>
                </a:solidFill>
                <a:latin typeface="+mn-lt"/>
                <a:ea typeface="+mn-ea"/>
                <a:cs typeface="+mn-cs"/>
              </a:rPr>
              <a:t>follical</a:t>
            </a:r>
            <a:r>
              <a:rPr lang="en-GB" sz="1200" b="0" i="0" kern="1200" dirty="0" smtClean="0">
                <a:solidFill>
                  <a:schemeClr val="tx1"/>
                </a:solidFill>
                <a:latin typeface="+mn-lt"/>
                <a:ea typeface="+mn-ea"/>
                <a:cs typeface="+mn-cs"/>
              </a:rPr>
              <a:t> cells. </a:t>
            </a:r>
            <a:r>
              <a:rPr lang="en-GB" sz="1200" b="0" i="0" kern="1200" dirty="0" err="1" smtClean="0">
                <a:solidFill>
                  <a:schemeClr val="tx1"/>
                </a:solidFill>
                <a:latin typeface="+mn-lt"/>
                <a:ea typeface="+mn-ea"/>
                <a:cs typeface="+mn-cs"/>
              </a:rPr>
              <a:t>Bicoid</a:t>
            </a:r>
            <a:r>
              <a:rPr lang="en-GB" sz="1200" b="0" i="0" kern="1200" dirty="0" smtClean="0">
                <a:solidFill>
                  <a:schemeClr val="tx1"/>
                </a:solidFill>
                <a:latin typeface="+mn-lt"/>
                <a:ea typeface="+mn-ea"/>
                <a:cs typeface="+mn-cs"/>
              </a:rPr>
              <a:t> mRNA localises to anterior of the </a:t>
            </a:r>
            <a:r>
              <a:rPr lang="en-GB" sz="1200" b="0" i="0" kern="1200" dirty="0" err="1" smtClean="0">
                <a:solidFill>
                  <a:schemeClr val="tx1"/>
                </a:solidFill>
                <a:latin typeface="+mn-lt"/>
                <a:ea typeface="+mn-ea"/>
                <a:cs typeface="+mn-cs"/>
              </a:rPr>
              <a:t>oocyte</a:t>
            </a:r>
            <a:r>
              <a:rPr lang="en-GB" sz="1200" b="0" i="0" kern="1200" dirty="0" smtClean="0">
                <a:solidFill>
                  <a:schemeClr val="tx1"/>
                </a:solidFill>
                <a:latin typeface="+mn-lt"/>
                <a:ea typeface="+mn-ea"/>
                <a:cs typeface="+mn-cs"/>
              </a:rPr>
              <a:t>, directing where head and thorax of  embryo develop. Posterior localisation of </a:t>
            </a:r>
            <a:r>
              <a:rPr lang="en-GB" sz="1200" b="0" i="0" kern="1200" dirty="0" err="1" smtClean="0">
                <a:solidFill>
                  <a:schemeClr val="tx1"/>
                </a:solidFill>
                <a:latin typeface="+mn-lt"/>
                <a:ea typeface="+mn-ea"/>
                <a:cs typeface="+mn-cs"/>
              </a:rPr>
              <a:t>oskar</a:t>
            </a:r>
            <a:r>
              <a:rPr lang="en-GB" sz="1200" b="0" i="0" kern="1200" dirty="0" smtClean="0">
                <a:solidFill>
                  <a:schemeClr val="tx1"/>
                </a:solidFill>
                <a:latin typeface="+mn-lt"/>
                <a:ea typeface="+mn-ea"/>
                <a:cs typeface="+mn-cs"/>
              </a:rPr>
              <a:t> mRNA directs formation of the pole </a:t>
            </a:r>
            <a:r>
              <a:rPr lang="en-GB" sz="1200" b="0" i="0" kern="1200" dirty="0" err="1" smtClean="0">
                <a:solidFill>
                  <a:schemeClr val="tx1"/>
                </a:solidFill>
                <a:latin typeface="+mn-lt"/>
                <a:ea typeface="+mn-ea"/>
                <a:cs typeface="+mn-cs"/>
              </a:rPr>
              <a:t>plasm</a:t>
            </a:r>
            <a:r>
              <a:rPr lang="en-GB" sz="1200" b="0" i="0" kern="1200" dirty="0" smtClean="0">
                <a:solidFill>
                  <a:schemeClr val="tx1"/>
                </a:solidFill>
                <a:latin typeface="+mn-lt"/>
                <a:ea typeface="+mn-ea"/>
                <a:cs typeface="+mn-cs"/>
              </a:rPr>
              <a:t> that contains the abdominal and </a:t>
            </a:r>
            <a:r>
              <a:rPr lang="en-GB" sz="1200" b="0" i="0" kern="1200" dirty="0" err="1" smtClean="0">
                <a:solidFill>
                  <a:schemeClr val="tx1"/>
                </a:solidFill>
                <a:latin typeface="+mn-lt"/>
                <a:ea typeface="+mn-ea"/>
                <a:cs typeface="+mn-cs"/>
              </a:rPr>
              <a:t>germline</a:t>
            </a:r>
            <a:r>
              <a:rPr lang="en-GB" sz="1200" b="0" i="0" kern="1200" dirty="0" smtClean="0">
                <a:solidFill>
                  <a:schemeClr val="tx1"/>
                </a:solidFill>
                <a:latin typeface="+mn-lt"/>
                <a:ea typeface="+mn-ea"/>
                <a:cs typeface="+mn-cs"/>
              </a:rPr>
              <a:t> determinants. </a:t>
            </a:r>
            <a:r>
              <a:rPr lang="en-GB" sz="1200" b="0" i="0" kern="1200" dirty="0" err="1" smtClean="0">
                <a:solidFill>
                  <a:schemeClr val="tx1"/>
                </a:solidFill>
                <a:latin typeface="+mn-lt"/>
                <a:ea typeface="+mn-ea"/>
                <a:cs typeface="+mn-cs"/>
              </a:rPr>
              <a:t>Gurken</a:t>
            </a:r>
            <a:r>
              <a:rPr lang="en-GB" sz="1200" b="0" i="0" kern="1200" dirty="0" smtClean="0">
                <a:solidFill>
                  <a:schemeClr val="tx1"/>
                </a:solidFill>
                <a:latin typeface="+mn-lt"/>
                <a:ea typeface="+mn-ea"/>
                <a:cs typeface="+mn-cs"/>
              </a:rPr>
              <a:t> is</a:t>
            </a:r>
            <a:br>
              <a:rPr lang="en-GB" sz="1200" b="0" i="0" kern="1200" dirty="0" smtClean="0">
                <a:solidFill>
                  <a:schemeClr val="tx1"/>
                </a:solidFill>
                <a:latin typeface="+mn-lt"/>
                <a:ea typeface="+mn-ea"/>
                <a:cs typeface="+mn-cs"/>
              </a:rPr>
            </a:br>
            <a:r>
              <a:rPr lang="en-GB" sz="1200" b="0" i="0" kern="1200" dirty="0" smtClean="0">
                <a:solidFill>
                  <a:schemeClr val="tx1"/>
                </a:solidFill>
                <a:latin typeface="+mn-lt"/>
                <a:ea typeface="+mn-ea"/>
                <a:cs typeface="+mn-cs"/>
              </a:rPr>
              <a:t>translated on the dorsal side, producing a signalling molecule that causes adjacent </a:t>
            </a:r>
            <a:r>
              <a:rPr lang="en-GB" sz="1200" b="0" i="0" kern="1200" dirty="0" err="1" smtClean="0">
                <a:solidFill>
                  <a:schemeClr val="tx1"/>
                </a:solidFill>
                <a:latin typeface="+mn-lt"/>
                <a:ea typeface="+mn-ea"/>
                <a:cs typeface="+mn-cs"/>
              </a:rPr>
              <a:t>follical</a:t>
            </a:r>
            <a:r>
              <a:rPr lang="en-GB" sz="1200" b="0" i="0" kern="1200" dirty="0" smtClean="0">
                <a:solidFill>
                  <a:schemeClr val="tx1"/>
                </a:solidFill>
                <a:latin typeface="+mn-lt"/>
                <a:ea typeface="+mn-ea"/>
                <a:cs typeface="+mn-cs"/>
              </a:rPr>
              <a:t> cells to define the embryo's dorsal-ventral axis. </a:t>
            </a:r>
            <a:r>
              <a:rPr lang="en-GB" dirty="0" smtClean="0"/>
              <a:t/>
            </a:r>
            <a:br>
              <a:rPr lang="en-GB" dirty="0" smtClean="0"/>
            </a:br>
            <a:r>
              <a:rPr lang="en-GB" sz="1200" b="1" i="0" kern="1200" dirty="0" smtClean="0">
                <a:solidFill>
                  <a:schemeClr val="tx1"/>
                </a:solidFill>
                <a:latin typeface="+mn-lt"/>
                <a:ea typeface="+mn-ea"/>
                <a:cs typeface="+mn-cs"/>
              </a:rPr>
              <a:t>Collection:</a:t>
            </a:r>
            <a:r>
              <a:rPr lang="en-GB" sz="1200" b="0" i="0" kern="1200" dirty="0" smtClean="0">
                <a:solidFill>
                  <a:schemeClr val="tx1"/>
                </a:solidFill>
                <a:latin typeface="+mn-lt"/>
                <a:ea typeface="+mn-ea"/>
                <a:cs typeface="+mn-cs"/>
              </a:rPr>
              <a:t> </a:t>
            </a:r>
            <a:r>
              <a:rPr lang="en-GB" sz="1200" b="0" i="0" u="none" strike="noStrike" kern="1200" dirty="0" err="1" smtClean="0">
                <a:solidFill>
                  <a:schemeClr val="tx1"/>
                </a:solidFill>
                <a:latin typeface="+mn-lt"/>
                <a:ea typeface="+mn-ea"/>
                <a:cs typeface="+mn-cs"/>
                <a:hlinkClick r:id="rId4"/>
              </a:rPr>
              <a:t>Wellcome</a:t>
            </a:r>
            <a:r>
              <a:rPr lang="en-GB" sz="1200" b="0" i="0" u="none" strike="noStrike" kern="1200" dirty="0" smtClean="0">
                <a:solidFill>
                  <a:schemeClr val="tx1"/>
                </a:solidFill>
                <a:latin typeface="+mn-lt"/>
                <a:ea typeface="+mn-ea"/>
                <a:cs typeface="+mn-cs"/>
                <a:hlinkClick r:id="rId4"/>
              </a:rPr>
              <a:t> Images</a:t>
            </a:r>
            <a:r>
              <a:rPr lang="en-GB" sz="1200" b="0" i="0" kern="1200" dirty="0" smtClean="0">
                <a:solidFill>
                  <a:schemeClr val="tx1"/>
                </a:solidFill>
                <a:latin typeface="+mn-lt"/>
                <a:ea typeface="+mn-ea"/>
                <a:cs typeface="+mn-cs"/>
              </a:rPr>
              <a:t> </a:t>
            </a:r>
            <a:r>
              <a:rPr lang="en-GB" dirty="0" smtClean="0"/>
              <a:t/>
            </a:r>
            <a:br>
              <a:rPr lang="en-GB" dirty="0" smtClean="0"/>
            </a:br>
            <a:r>
              <a:rPr lang="en-GB" sz="1200" b="1" i="0" kern="1200" dirty="0" smtClean="0">
                <a:solidFill>
                  <a:schemeClr val="tx1"/>
                </a:solidFill>
                <a:latin typeface="+mn-lt"/>
                <a:ea typeface="+mn-ea"/>
                <a:cs typeface="+mn-cs"/>
              </a:rPr>
              <a:t>Library reference no.:</a:t>
            </a:r>
            <a:r>
              <a:rPr lang="en-GB" sz="1200" b="0" i="0" kern="1200" dirty="0" smtClean="0">
                <a:solidFill>
                  <a:schemeClr val="tx1"/>
                </a:solidFill>
                <a:latin typeface="+mn-lt"/>
                <a:ea typeface="+mn-ea"/>
                <a:cs typeface="+mn-cs"/>
              </a:rPr>
              <a:t> Contributor Reference OSKBODGRK2 </a:t>
            </a:r>
            <a:r>
              <a:rPr lang="en-GB" dirty="0" smtClean="0"/>
              <a:t/>
            </a:r>
            <a:br>
              <a:rPr lang="en-GB" dirty="0" smtClean="0"/>
            </a:br>
            <a:r>
              <a:rPr lang="en-GB" dirty="0" smtClean="0"/>
              <a:t/>
            </a:r>
            <a:br>
              <a:rPr lang="en-GB" dirty="0" smtClean="0"/>
            </a:br>
            <a:r>
              <a:rPr lang="en-GB" sz="1200" b="0" i="0" kern="1200" dirty="0" smtClean="0">
                <a:solidFill>
                  <a:schemeClr val="tx1"/>
                </a:solidFill>
                <a:latin typeface="+mn-lt"/>
                <a:ea typeface="+mn-ea"/>
                <a:cs typeface="+mn-cs"/>
              </a:rPr>
              <a:t>Copyrighted work available under Creative Commons by-</a:t>
            </a:r>
            <a:r>
              <a:rPr lang="en-GB" sz="1200" b="0" i="0" kern="1200" dirty="0" err="1" smtClean="0">
                <a:solidFill>
                  <a:schemeClr val="tx1"/>
                </a:solidFill>
                <a:latin typeface="+mn-lt"/>
                <a:ea typeface="+mn-ea"/>
                <a:cs typeface="+mn-cs"/>
              </a:rPr>
              <a:t>nc</a:t>
            </a:r>
            <a:r>
              <a:rPr lang="en-GB" sz="1200" b="0" i="0" kern="1200" dirty="0" smtClean="0">
                <a:solidFill>
                  <a:schemeClr val="tx1"/>
                </a:solidFill>
                <a:latin typeface="+mn-lt"/>
                <a:ea typeface="+mn-ea"/>
                <a:cs typeface="+mn-cs"/>
              </a:rPr>
              <a:t>-</a:t>
            </a:r>
            <a:r>
              <a:rPr lang="en-GB" sz="1200" b="0" i="0" kern="1200" dirty="0" err="1" smtClean="0">
                <a:solidFill>
                  <a:schemeClr val="tx1"/>
                </a:solidFill>
                <a:latin typeface="+mn-lt"/>
                <a:ea typeface="+mn-ea"/>
                <a:cs typeface="+mn-cs"/>
              </a:rPr>
              <a:t>nd</a:t>
            </a:r>
            <a:r>
              <a:rPr lang="en-GB" sz="1200" b="0" i="0" kern="1200" dirty="0" smtClean="0">
                <a:solidFill>
                  <a:schemeClr val="tx1"/>
                </a:solidFill>
                <a:latin typeface="+mn-lt"/>
                <a:ea typeface="+mn-ea"/>
                <a:cs typeface="+mn-cs"/>
              </a:rPr>
              <a:t> 2.0 UK: England &amp; Wales, see</a:t>
            </a:r>
            <a:r>
              <a:rPr lang="en-GB" sz="1200" b="0" i="0" u="none" strike="noStrike" kern="1200" dirty="0" smtClean="0">
                <a:solidFill>
                  <a:schemeClr val="tx1"/>
                </a:solidFill>
                <a:latin typeface="+mn-lt"/>
                <a:ea typeface="+mn-ea"/>
                <a:cs typeface="+mn-cs"/>
                <a:hlinkClick r:id="rId5" tooltip="Prices link"/>
              </a:rPr>
              <a:t>http://wellcomeimages.org/indexplus/page/Prices.html</a:t>
            </a:r>
            <a:r>
              <a:rPr lang="en-GB" sz="1200" b="0" i="0" kern="1200" dirty="0" smtClean="0">
                <a:solidFill>
                  <a:schemeClr val="tx1"/>
                </a:solidFill>
                <a:latin typeface="+mn-lt"/>
                <a:ea typeface="+mn-ea"/>
                <a:cs typeface="+mn-cs"/>
              </a:rPr>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A4B79301-BA59-40E7-B5F9-6B65897B0276}"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40FEA9-8903-4A24-9D07-6107663B1DC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r>
              <a:rPr lang="en-GB" sz="1400" b="1" kern="1200" dirty="0" smtClean="0">
                <a:solidFill>
                  <a:schemeClr val="tx1"/>
                </a:solidFill>
                <a:latin typeface="+mn-lt"/>
                <a:ea typeface="+mn-ea"/>
                <a:cs typeface="+mn-cs"/>
              </a:rPr>
              <a:t>ABO Blood groups</a:t>
            </a:r>
            <a:endParaRPr lang="en-US" sz="1400" kern="1200" dirty="0" smtClean="0">
              <a:solidFill>
                <a:schemeClr val="tx1"/>
              </a:solidFill>
              <a:latin typeface="+mn-lt"/>
              <a:ea typeface="+mn-ea"/>
              <a:cs typeface="+mn-cs"/>
            </a:endParaRPr>
          </a:p>
          <a:p>
            <a:r>
              <a:rPr lang="en-GB" sz="1400" b="1" kern="1200" dirty="0" smtClean="0">
                <a:solidFill>
                  <a:schemeClr val="tx1"/>
                </a:solidFill>
                <a:latin typeface="+mn-lt"/>
                <a:ea typeface="+mn-ea"/>
                <a:cs typeface="+mn-cs"/>
              </a:rPr>
              <a:t> </a:t>
            </a:r>
            <a:endParaRPr lang="en-US"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Red blood cells have proteins on their outer surfaces. Some of these proteins are known as antigens and they are the target of antibodies in the immune response. We categorise people’s blood groups by the type of antigen on the blood cells (there is more than one system for this – the </a:t>
            </a:r>
            <a:r>
              <a:rPr lang="en-GB" sz="1400" kern="1200" dirty="0" err="1" smtClean="0">
                <a:solidFill>
                  <a:schemeClr val="tx1"/>
                </a:solidFill>
                <a:latin typeface="+mn-lt"/>
                <a:ea typeface="+mn-ea"/>
                <a:cs typeface="+mn-cs"/>
              </a:rPr>
              <a:t>Lewontin</a:t>
            </a:r>
            <a:r>
              <a:rPr lang="en-GB" sz="1400" kern="1200" dirty="0" smtClean="0">
                <a:solidFill>
                  <a:schemeClr val="tx1"/>
                </a:solidFill>
                <a:latin typeface="+mn-lt"/>
                <a:ea typeface="+mn-ea"/>
                <a:cs typeface="+mn-cs"/>
              </a:rPr>
              <a:t> reading, for example refers to the MN system, which refers to other antigens on the RBCs)</a:t>
            </a:r>
            <a:endParaRPr lang="en-US"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 </a:t>
            </a:r>
            <a:endParaRPr lang="en-US" sz="1400" kern="1200" dirty="0" smtClean="0">
              <a:solidFill>
                <a:schemeClr val="tx1"/>
              </a:solidFill>
              <a:latin typeface="+mn-lt"/>
              <a:ea typeface="+mn-ea"/>
              <a:cs typeface="+mn-cs"/>
            </a:endParaRPr>
          </a:p>
          <a:p>
            <a:pPr marL="271463" indent="-271463">
              <a:buFont typeface="Arial" pitchFamily="34" charset="0"/>
              <a:buChar char="•"/>
            </a:pPr>
            <a:r>
              <a:rPr lang="en-GB" sz="1400" kern="1200" dirty="0" smtClean="0">
                <a:solidFill>
                  <a:schemeClr val="tx1"/>
                </a:solidFill>
                <a:latin typeface="+mn-lt"/>
                <a:ea typeface="+mn-ea"/>
                <a:cs typeface="+mn-cs"/>
              </a:rPr>
              <a:t>Type A has A antigens and anti-B antibodies</a:t>
            </a:r>
            <a:endParaRPr lang="en-US" sz="1400" kern="1200" dirty="0" smtClean="0">
              <a:solidFill>
                <a:schemeClr val="tx1"/>
              </a:solidFill>
              <a:latin typeface="+mn-lt"/>
              <a:ea typeface="+mn-ea"/>
              <a:cs typeface="+mn-cs"/>
            </a:endParaRPr>
          </a:p>
          <a:p>
            <a:pPr marL="271463" indent="-271463">
              <a:buFont typeface="Arial" pitchFamily="34" charset="0"/>
              <a:buChar char="•"/>
            </a:pPr>
            <a:r>
              <a:rPr lang="en-GB" sz="1400" kern="1200" dirty="0" smtClean="0">
                <a:solidFill>
                  <a:schemeClr val="tx1"/>
                </a:solidFill>
                <a:latin typeface="+mn-lt"/>
                <a:ea typeface="+mn-ea"/>
                <a:cs typeface="+mn-cs"/>
              </a:rPr>
              <a:t>Type B has B antigens and anti-A anti-bodies</a:t>
            </a:r>
            <a:endParaRPr lang="en-US" sz="1400" kern="1200" dirty="0" smtClean="0">
              <a:solidFill>
                <a:schemeClr val="tx1"/>
              </a:solidFill>
              <a:latin typeface="+mn-lt"/>
              <a:ea typeface="+mn-ea"/>
              <a:cs typeface="+mn-cs"/>
            </a:endParaRPr>
          </a:p>
          <a:p>
            <a:pPr marL="271463" indent="-271463">
              <a:buFont typeface="Arial" pitchFamily="34" charset="0"/>
              <a:buChar char="•"/>
            </a:pPr>
            <a:r>
              <a:rPr lang="en-GB" sz="1400" kern="1200" dirty="0" smtClean="0">
                <a:solidFill>
                  <a:schemeClr val="tx1"/>
                </a:solidFill>
                <a:latin typeface="+mn-lt"/>
                <a:ea typeface="+mn-ea"/>
                <a:cs typeface="+mn-cs"/>
              </a:rPr>
              <a:t>Type AB has A and B antigens and no antibodies</a:t>
            </a:r>
            <a:endParaRPr lang="en-US" sz="1400" kern="1200" dirty="0" smtClean="0">
              <a:solidFill>
                <a:schemeClr val="tx1"/>
              </a:solidFill>
              <a:latin typeface="+mn-lt"/>
              <a:ea typeface="+mn-ea"/>
              <a:cs typeface="+mn-cs"/>
            </a:endParaRPr>
          </a:p>
          <a:p>
            <a:pPr marL="271463" indent="-271463">
              <a:buFont typeface="Arial" pitchFamily="34" charset="0"/>
              <a:buChar char="•"/>
            </a:pPr>
            <a:r>
              <a:rPr lang="en-GB" sz="1400" kern="1200" dirty="0" smtClean="0">
                <a:solidFill>
                  <a:schemeClr val="tx1"/>
                </a:solidFill>
                <a:latin typeface="+mn-lt"/>
                <a:ea typeface="+mn-ea"/>
                <a:cs typeface="+mn-cs"/>
              </a:rPr>
              <a:t>Type O has no antigens and both anti-A and anti-B antibodies</a:t>
            </a:r>
            <a:endParaRPr lang="en-US"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 </a:t>
            </a:r>
            <a:endParaRPr lang="en-US"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The blood group – the existence of particular antigens – is the </a:t>
            </a:r>
            <a:r>
              <a:rPr lang="en-GB" sz="1400" b="1" kern="1200" dirty="0" smtClean="0">
                <a:solidFill>
                  <a:schemeClr val="tx1"/>
                </a:solidFill>
                <a:latin typeface="+mn-lt"/>
                <a:ea typeface="+mn-ea"/>
                <a:cs typeface="+mn-cs"/>
              </a:rPr>
              <a:t>phenotype</a:t>
            </a:r>
            <a:r>
              <a:rPr lang="en-GB" sz="1400" kern="1200" dirty="0" smtClean="0">
                <a:solidFill>
                  <a:schemeClr val="tx1"/>
                </a:solidFill>
                <a:latin typeface="+mn-lt"/>
                <a:ea typeface="+mn-ea"/>
                <a:cs typeface="+mn-cs"/>
              </a:rPr>
              <a:t> i.e. the physical appearance/state of the individual</a:t>
            </a:r>
          </a:p>
          <a:p>
            <a:endParaRPr lang="en-US"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The gene or genes that play a role in the physical characteristic are called the </a:t>
            </a:r>
            <a:r>
              <a:rPr lang="en-GB" sz="1400" b="1" kern="1200" dirty="0" smtClean="0">
                <a:solidFill>
                  <a:schemeClr val="tx1"/>
                </a:solidFill>
                <a:latin typeface="+mn-lt"/>
                <a:ea typeface="+mn-ea"/>
                <a:cs typeface="+mn-cs"/>
              </a:rPr>
              <a:t>genotype</a:t>
            </a:r>
            <a:r>
              <a:rPr lang="en-GB" sz="1400" kern="1200" dirty="0" smtClean="0">
                <a:solidFill>
                  <a:schemeClr val="tx1"/>
                </a:solidFill>
                <a:latin typeface="+mn-lt"/>
                <a:ea typeface="+mn-ea"/>
                <a:cs typeface="+mn-cs"/>
              </a:rPr>
              <a:t> – note that there are other factors involved besides the genes, and that one characteristic might be affected by a number of genes, and equally one gene may play a role in more than one characteristic </a:t>
            </a:r>
          </a:p>
          <a:p>
            <a:endParaRPr lang="en-GB"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We’ll go into more detail</a:t>
            </a:r>
            <a:r>
              <a:rPr lang="en-GB" sz="1400" kern="1200" baseline="0" dirty="0" smtClean="0">
                <a:solidFill>
                  <a:schemeClr val="tx1"/>
                </a:solidFill>
                <a:latin typeface="+mn-lt"/>
                <a:ea typeface="+mn-ea"/>
                <a:cs typeface="+mn-cs"/>
              </a:rPr>
              <a:t> of the structure of DNA, and the genome and how it all works in Lectures 3-5, but we’ll just have a quick look now to establish some more terminology</a:t>
            </a:r>
            <a:endParaRPr lang="en-GB" sz="1400" kern="1200" dirty="0" smtClean="0">
              <a:solidFill>
                <a:schemeClr val="tx1"/>
              </a:solidFill>
              <a:latin typeface="+mn-lt"/>
              <a:ea typeface="+mn-ea"/>
              <a:cs typeface="+mn-cs"/>
            </a:endParaRPr>
          </a:p>
          <a:p>
            <a:endParaRPr lang="en-GB" sz="1400" dirty="0" smtClean="0"/>
          </a:p>
          <a:p>
            <a:endParaRPr lang="en-US"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 </a:t>
            </a:r>
            <a:endParaRPr lang="en-US" sz="1400" kern="1200" dirty="0" smtClean="0">
              <a:solidFill>
                <a:schemeClr val="tx1"/>
              </a:solidFill>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pPr marL="271463" indent="-271463">
              <a:buFont typeface="Arial" pitchFamily="34" charset="0"/>
              <a:buChar char="•"/>
            </a:pPr>
            <a:r>
              <a:rPr lang="en-GB" sz="1400" kern="1200" dirty="0" smtClean="0">
                <a:solidFill>
                  <a:schemeClr val="tx1"/>
                </a:solidFill>
                <a:latin typeface="+mn-lt"/>
                <a:ea typeface="+mn-ea"/>
                <a:cs typeface="+mn-cs"/>
              </a:rPr>
              <a:t>Human genes are sequences of DNA, which is packaged into chromosomes</a:t>
            </a:r>
          </a:p>
          <a:p>
            <a:pPr marL="271463" indent="-271463">
              <a:buFont typeface="Arial" pitchFamily="34" charset="0"/>
              <a:buChar char="•"/>
            </a:pPr>
            <a:r>
              <a:rPr lang="en-GB" sz="1400" kern="1200" dirty="0" err="1" smtClean="0">
                <a:solidFill>
                  <a:schemeClr val="tx1"/>
                </a:solidFill>
                <a:latin typeface="+mn-lt"/>
                <a:ea typeface="+mn-ea"/>
                <a:cs typeface="+mn-cs"/>
              </a:rPr>
              <a:t>Karyotype</a:t>
            </a:r>
            <a:r>
              <a:rPr lang="en-GB" sz="1400" kern="1200" dirty="0" smtClean="0">
                <a:solidFill>
                  <a:schemeClr val="tx1"/>
                </a:solidFill>
                <a:latin typeface="+mn-lt"/>
                <a:ea typeface="+mn-ea"/>
                <a:cs typeface="+mn-cs"/>
              </a:rPr>
              <a:t> = chromosome</a:t>
            </a:r>
            <a:r>
              <a:rPr lang="en-GB" sz="1400" kern="1200" baseline="0" dirty="0" smtClean="0">
                <a:solidFill>
                  <a:schemeClr val="tx1"/>
                </a:solidFill>
                <a:latin typeface="+mn-lt"/>
                <a:ea typeface="+mn-ea"/>
                <a:cs typeface="+mn-cs"/>
              </a:rPr>
              <a:t> profile – all the pairs are matched up and arranged like this</a:t>
            </a:r>
            <a:endParaRPr lang="en-GB" sz="1400" kern="1200" dirty="0" smtClean="0">
              <a:solidFill>
                <a:schemeClr val="tx1"/>
              </a:solidFill>
              <a:latin typeface="+mn-lt"/>
              <a:ea typeface="+mn-ea"/>
              <a:cs typeface="+mn-cs"/>
            </a:endParaRPr>
          </a:p>
          <a:p>
            <a:pPr marL="271463" indent="-271463">
              <a:buFont typeface="Arial" pitchFamily="34" charset="0"/>
              <a:buNone/>
            </a:pPr>
            <a:endParaRPr lang="en-GB" sz="1400" kern="1200" dirty="0" smtClean="0">
              <a:solidFill>
                <a:schemeClr val="tx1"/>
              </a:solidFill>
              <a:latin typeface="+mn-lt"/>
              <a:ea typeface="+mn-ea"/>
              <a:cs typeface="+mn-cs"/>
            </a:endParaRPr>
          </a:p>
          <a:p>
            <a:pPr marL="271463" indent="-271463">
              <a:buFont typeface="Arial" pitchFamily="34" charset="0"/>
              <a:buChar char="•"/>
            </a:pPr>
            <a:r>
              <a:rPr lang="en-GB" sz="1400" kern="1200" dirty="0" smtClean="0">
                <a:solidFill>
                  <a:schemeClr val="tx1"/>
                </a:solidFill>
                <a:latin typeface="+mn-lt"/>
                <a:ea typeface="+mn-ea"/>
                <a:cs typeface="+mn-cs"/>
              </a:rPr>
              <a:t>Humans are </a:t>
            </a:r>
            <a:r>
              <a:rPr lang="en-GB" sz="1400" b="1" kern="1200" dirty="0" smtClean="0">
                <a:solidFill>
                  <a:schemeClr val="tx1"/>
                </a:solidFill>
                <a:latin typeface="+mn-lt"/>
                <a:ea typeface="+mn-ea"/>
                <a:cs typeface="+mn-cs"/>
              </a:rPr>
              <a:t>diploid</a:t>
            </a:r>
            <a:r>
              <a:rPr lang="en-GB" sz="1400" kern="1200" dirty="0" smtClean="0">
                <a:solidFill>
                  <a:schemeClr val="tx1"/>
                </a:solidFill>
                <a:latin typeface="+mn-lt"/>
                <a:ea typeface="+mn-ea"/>
                <a:cs typeface="+mn-cs"/>
              </a:rPr>
              <a:t> organisms – they have two copies of each chromosome (23 x 2 [actually 22 x 2, plus the sex-chromosomes, which aren’t a matched pair but we’ll come back to that in Lecture 6]), one from each parent (egg and sperm are </a:t>
            </a:r>
            <a:r>
              <a:rPr lang="en-GB" sz="1400" b="1" kern="1200" dirty="0" smtClean="0">
                <a:solidFill>
                  <a:schemeClr val="tx1"/>
                </a:solidFill>
                <a:latin typeface="+mn-lt"/>
                <a:ea typeface="+mn-ea"/>
                <a:cs typeface="+mn-cs"/>
              </a:rPr>
              <a:t>haploid</a:t>
            </a:r>
            <a:r>
              <a:rPr lang="en-GB" sz="1400" kern="1200" dirty="0" smtClean="0">
                <a:solidFill>
                  <a:schemeClr val="tx1"/>
                </a:solidFill>
                <a:latin typeface="+mn-lt"/>
                <a:ea typeface="+mn-ea"/>
                <a:cs typeface="+mn-cs"/>
              </a:rPr>
              <a:t> i.e. carry one copy of each and they come together at fertilization to create a diploid individual), hence two copies of each gene, which may or may not be the same, depending on the genotype of the parent.</a:t>
            </a:r>
            <a:endParaRPr lang="en-US" sz="1400" kern="1200" dirty="0" smtClean="0">
              <a:solidFill>
                <a:schemeClr val="tx1"/>
              </a:solidFill>
              <a:latin typeface="+mn-lt"/>
              <a:ea typeface="+mn-ea"/>
              <a:cs typeface="+mn-cs"/>
            </a:endParaRPr>
          </a:p>
          <a:p>
            <a:pPr marL="271463" indent="-271463">
              <a:buFont typeface="Arial" pitchFamily="34" charset="0"/>
              <a:buChar char="•"/>
            </a:pPr>
            <a:endParaRPr lang="en-GB" sz="1400" kern="1200" dirty="0" smtClean="0">
              <a:solidFill>
                <a:schemeClr val="tx1"/>
              </a:solidFill>
              <a:latin typeface="+mn-lt"/>
              <a:ea typeface="+mn-ea"/>
              <a:cs typeface="+mn-cs"/>
            </a:endParaRPr>
          </a:p>
          <a:p>
            <a:pPr marL="271463" indent="-271463">
              <a:buFont typeface="Arial" pitchFamily="34" charset="0"/>
              <a:buChar char="•"/>
            </a:pPr>
            <a:r>
              <a:rPr lang="en-GB" sz="1400" kern="1200" dirty="0" smtClean="0">
                <a:solidFill>
                  <a:schemeClr val="tx1"/>
                </a:solidFill>
                <a:latin typeface="+mn-lt"/>
                <a:ea typeface="+mn-ea"/>
                <a:cs typeface="+mn-cs"/>
              </a:rPr>
              <a:t>Note: Some organisms are haploid throughout the greater part of their life cycle e.g. fungi, algae, and male bees and ants are haploid as they develop from unfertilised eggs</a:t>
            </a:r>
            <a:endParaRPr lang="en-US" sz="1400" kern="1200" dirty="0" smtClean="0">
              <a:solidFill>
                <a:schemeClr val="tx1"/>
              </a:solidFill>
              <a:latin typeface="+mn-lt"/>
              <a:ea typeface="+mn-ea"/>
              <a:cs typeface="+mn-cs"/>
            </a:endParaRPr>
          </a:p>
          <a:p>
            <a:pPr marL="271463" indent="-271463">
              <a:buFont typeface="Arial" pitchFamily="34" charset="0"/>
              <a:buNone/>
            </a:pPr>
            <a:endParaRPr lang="en-US" sz="1400" kern="1200" dirty="0" smtClean="0">
              <a:solidFill>
                <a:schemeClr val="tx1"/>
              </a:solidFill>
              <a:latin typeface="+mn-lt"/>
              <a:ea typeface="+mn-ea"/>
              <a:cs typeface="+mn-cs"/>
            </a:endParaRPr>
          </a:p>
          <a:p>
            <a:pPr marL="271463" indent="-271463">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r>
              <a:rPr lang="en-GB" sz="1400" b="1" kern="1200" dirty="0" smtClean="0">
                <a:solidFill>
                  <a:schemeClr val="tx1"/>
                </a:solidFill>
                <a:latin typeface="+mn-lt"/>
                <a:ea typeface="+mn-ea"/>
                <a:cs typeface="+mn-cs"/>
              </a:rPr>
              <a:t>Gene</a:t>
            </a:r>
            <a:endParaRPr lang="en-GB" sz="1400" kern="1200" dirty="0" smtClean="0">
              <a:solidFill>
                <a:schemeClr val="tx1"/>
              </a:solidFill>
              <a:latin typeface="+mn-lt"/>
              <a:ea typeface="+mn-ea"/>
              <a:cs typeface="+mn-cs"/>
            </a:endParaRP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kern="1200" dirty="0" smtClean="0">
                <a:solidFill>
                  <a:schemeClr val="tx1"/>
                </a:solidFill>
                <a:latin typeface="+mn-lt"/>
                <a:ea typeface="+mn-ea"/>
                <a:cs typeface="+mn-cs"/>
              </a:rPr>
              <a:t>A sequence of DNA that affects a given characteristic of an organism by producing a protein or RNA molecule e.g. ABO on human chromosome 9. Note that there are many different perspectives on the definition of a gene – biological, philosophical etc. – this is “working definition” of a gene, without being dogmatic about it = “ this is a gene for our purposes” </a:t>
            </a:r>
          </a:p>
          <a:p>
            <a:r>
              <a:rPr lang="en-GB" sz="1200" b="1" kern="1200" dirty="0" smtClean="0">
                <a:solidFill>
                  <a:schemeClr val="tx1"/>
                </a:solidFill>
                <a:latin typeface="+mn-lt"/>
                <a:ea typeface="+mn-ea"/>
                <a:cs typeface="+mn-cs"/>
              </a:rPr>
              <a:t>Genome</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complete genetic make-up of an individual or species (for all characteristics)</a:t>
            </a:r>
          </a:p>
          <a:p>
            <a:pPr marL="185738" marR="0" indent="-185738"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400" kern="1200" dirty="0" smtClean="0">
              <a:solidFill>
                <a:schemeClr val="tx1"/>
              </a:solidFill>
              <a:latin typeface="+mn-lt"/>
              <a:ea typeface="+mn-ea"/>
              <a:cs typeface="+mn-cs"/>
            </a:endParaRPr>
          </a:p>
          <a:p>
            <a:pPr marL="185738" indent="-185738">
              <a:buFont typeface="Arial" pitchFamily="34" charset="0"/>
              <a:buChar char="•"/>
            </a:pPr>
            <a:r>
              <a:rPr lang="en-GB" sz="1400" kern="1200" dirty="0" smtClean="0">
                <a:solidFill>
                  <a:schemeClr val="tx1"/>
                </a:solidFill>
                <a:latin typeface="+mn-lt"/>
                <a:ea typeface="+mn-ea"/>
                <a:cs typeface="+mn-cs"/>
              </a:rPr>
              <a:t>ABO = approx 20k base pairs (about the first 1700 shown here) all info you can find via OMIM (in web resources list)</a:t>
            </a:r>
            <a:endParaRPr lang="en-GB" sz="1400" dirty="0" smtClean="0"/>
          </a:p>
          <a:p>
            <a:pPr marL="271463" indent="-271463">
              <a:buFont typeface="Arial" pitchFamily="34" charset="0"/>
              <a:buChar char="•"/>
            </a:pPr>
            <a:r>
              <a:rPr lang="en-GB" sz="1400" kern="1200" dirty="0" smtClean="0">
                <a:solidFill>
                  <a:schemeClr val="tx1"/>
                </a:solidFill>
                <a:latin typeface="+mn-lt"/>
                <a:ea typeface="+mn-ea"/>
                <a:cs typeface="+mn-cs"/>
              </a:rPr>
              <a:t>The “space” on the chromosome for the blood group gene is called the </a:t>
            </a:r>
            <a:r>
              <a:rPr lang="en-GB" sz="1400" b="1" kern="1200" dirty="0" smtClean="0">
                <a:solidFill>
                  <a:schemeClr val="tx1"/>
                </a:solidFill>
                <a:latin typeface="+mn-lt"/>
                <a:ea typeface="+mn-ea"/>
                <a:cs typeface="+mn-cs"/>
              </a:rPr>
              <a:t>locus</a:t>
            </a:r>
          </a:p>
          <a:p>
            <a:pPr marL="728663" lvl="1" indent="-271463">
              <a:buFont typeface="Arial" pitchFamily="34" charset="0"/>
              <a:buChar char="•"/>
            </a:pPr>
            <a:r>
              <a:rPr lang="en-GB" sz="1400" dirty="0" smtClean="0"/>
              <a:t>in blood groups are found on chromosome 9 (9q34.1-q34.2)</a:t>
            </a:r>
            <a:endParaRPr lang="en-US" sz="1400" kern="1200" dirty="0" smtClean="0">
              <a:solidFill>
                <a:schemeClr val="tx1"/>
              </a:solidFill>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pPr marL="3929063" lvl="8" indent="-271463">
              <a:buFont typeface="Arial" pitchFamily="34" charset="0"/>
              <a:buNone/>
            </a:pPr>
            <a:endParaRPr lang="en-GB" sz="1400" kern="1200" dirty="0" smtClean="0">
              <a:solidFill>
                <a:schemeClr val="tx1"/>
              </a:solidFill>
              <a:latin typeface="+mn-lt"/>
              <a:ea typeface="+mn-ea"/>
              <a:cs typeface="+mn-cs"/>
            </a:endParaRPr>
          </a:p>
          <a:p>
            <a:pPr marL="271463" indent="-271463">
              <a:buFont typeface="Arial" pitchFamily="34" charset="0"/>
              <a:buChar char="•"/>
            </a:pPr>
            <a:r>
              <a:rPr lang="en-GB" sz="1400" kern="1200" dirty="0" smtClean="0">
                <a:solidFill>
                  <a:schemeClr val="tx1"/>
                </a:solidFill>
                <a:latin typeface="+mn-lt"/>
                <a:ea typeface="+mn-ea"/>
                <a:cs typeface="+mn-cs"/>
              </a:rPr>
              <a:t>Let’s look at a simplified example: this is a fictitious chromosome</a:t>
            </a:r>
          </a:p>
          <a:p>
            <a:pPr marL="271463" indent="-271463">
              <a:buFont typeface="Arial" pitchFamily="34" charset="0"/>
              <a:buChar char="•"/>
            </a:pPr>
            <a:r>
              <a:rPr lang="en-GB" sz="1400" b="1" dirty="0" smtClean="0"/>
              <a:t>Locus</a:t>
            </a:r>
            <a:r>
              <a:rPr lang="en-GB" sz="1400" dirty="0" smtClean="0"/>
              <a:t> is the space for the gene</a:t>
            </a:r>
          </a:p>
          <a:p>
            <a:pPr marL="271463" indent="-271463">
              <a:buFont typeface="Arial" pitchFamily="34" charset="0"/>
              <a:buChar char="•"/>
            </a:pPr>
            <a:r>
              <a:rPr lang="en-GB" sz="1400" b="1" dirty="0" smtClean="0"/>
              <a:t>Allele = </a:t>
            </a:r>
            <a:r>
              <a:rPr lang="en-GB" sz="1400" dirty="0" smtClean="0"/>
              <a:t>One or more alternative variations of a particular gene that can exist at that gene locus e.g. A, B, and O alleles for blood groups</a:t>
            </a:r>
          </a:p>
          <a:p>
            <a:pPr marL="271463" indent="-271463">
              <a:buFont typeface="Arial" pitchFamily="34" charset="0"/>
              <a:buChar char="•"/>
            </a:pPr>
            <a:endParaRPr lang="en-GB" sz="1400" kern="1200" dirty="0" smtClean="0">
              <a:solidFill>
                <a:schemeClr val="tx1"/>
              </a:solidFill>
              <a:latin typeface="+mn-lt"/>
              <a:ea typeface="+mn-ea"/>
              <a:cs typeface="+mn-cs"/>
            </a:endParaRPr>
          </a:p>
          <a:p>
            <a:pPr marL="271463" indent="-271463">
              <a:buFont typeface="Arial" pitchFamily="34" charset="0"/>
              <a:buChar char="•"/>
            </a:pPr>
            <a:r>
              <a:rPr lang="en-GB" sz="1400" kern="1200" dirty="0" smtClean="0">
                <a:solidFill>
                  <a:schemeClr val="tx1"/>
                </a:solidFill>
                <a:latin typeface="+mn-lt"/>
                <a:ea typeface="+mn-ea"/>
                <a:cs typeface="+mn-cs"/>
              </a:rPr>
              <a:t>Individuals who have two copies of the same allele e.g. 11 are called </a:t>
            </a:r>
            <a:r>
              <a:rPr lang="en-GB" sz="1400" b="1" kern="1200" dirty="0" smtClean="0">
                <a:solidFill>
                  <a:schemeClr val="tx1"/>
                </a:solidFill>
                <a:latin typeface="+mn-lt"/>
                <a:ea typeface="+mn-ea"/>
                <a:cs typeface="+mn-cs"/>
              </a:rPr>
              <a:t>homozygous</a:t>
            </a:r>
            <a:endParaRPr lang="en-US" sz="1400" kern="1200" dirty="0" smtClean="0">
              <a:solidFill>
                <a:schemeClr val="tx1"/>
              </a:solidFill>
              <a:latin typeface="+mn-lt"/>
              <a:ea typeface="+mn-ea"/>
              <a:cs typeface="+mn-cs"/>
            </a:endParaRPr>
          </a:p>
          <a:p>
            <a:pPr marL="271463" indent="-271463">
              <a:buFont typeface="Arial" pitchFamily="34" charset="0"/>
              <a:buChar char="•"/>
            </a:pPr>
            <a:r>
              <a:rPr lang="en-GB" sz="1400" kern="1200" dirty="0" smtClean="0">
                <a:solidFill>
                  <a:schemeClr val="tx1"/>
                </a:solidFill>
                <a:latin typeface="+mn-lt"/>
                <a:ea typeface="+mn-ea"/>
                <a:cs typeface="+mn-cs"/>
              </a:rPr>
              <a:t>Those with two different copies e.g. 12 are called </a:t>
            </a:r>
            <a:r>
              <a:rPr lang="en-GB" sz="1400" b="1" kern="1200" dirty="0" smtClean="0">
                <a:solidFill>
                  <a:schemeClr val="tx1"/>
                </a:solidFill>
                <a:latin typeface="+mn-lt"/>
                <a:ea typeface="+mn-ea"/>
                <a:cs typeface="+mn-cs"/>
              </a:rPr>
              <a:t>heterozygous</a:t>
            </a:r>
          </a:p>
          <a:p>
            <a:pPr marL="271463" indent="-271463">
              <a:buFont typeface="Arial" pitchFamily="34" charset="0"/>
              <a:buChar char="•"/>
            </a:pPr>
            <a:endParaRPr lang="en-GB" sz="1400" b="1" dirty="0" smtClean="0"/>
          </a:p>
          <a:p>
            <a:pPr marL="271463" indent="-271463">
              <a:buFont typeface="Arial" pitchFamily="34" charset="0"/>
              <a:buChar char="•"/>
            </a:pPr>
            <a:r>
              <a:rPr lang="en-GB" sz="1400" dirty="0" smtClean="0"/>
              <a:t>In the ABO blood group, the locus can be occupied by one of three variations of the gene: A or B or O </a:t>
            </a:r>
            <a:r>
              <a:rPr lang="en-GB" sz="1400" b="1" dirty="0" smtClean="0"/>
              <a:t>alleles</a:t>
            </a:r>
            <a:r>
              <a:rPr lang="en-GB" sz="1400" dirty="0" smtClean="0"/>
              <a:t> </a:t>
            </a:r>
          </a:p>
          <a:p>
            <a:pPr marL="271463" indent="-271463">
              <a:buFont typeface="Arial" pitchFamily="34" charset="0"/>
              <a:buChar char="•"/>
            </a:pPr>
            <a:endParaRPr lang="en-US" sz="1400" kern="1200" dirty="0" smtClean="0">
              <a:solidFill>
                <a:schemeClr val="tx1"/>
              </a:solidFill>
              <a:latin typeface="+mn-lt"/>
              <a:ea typeface="+mn-ea"/>
              <a:cs typeface="+mn-cs"/>
            </a:endParaRPr>
          </a:p>
          <a:p>
            <a:pPr marL="271463" indent="-271463">
              <a:buFont typeface="Arial" pitchFamily="34" charset="0"/>
              <a:buChar char="•"/>
            </a:pPr>
            <a:endParaRPr lang="en-US" sz="1400" kern="1200" dirty="0" smtClean="0">
              <a:solidFill>
                <a:schemeClr val="tx1"/>
              </a:solidFill>
              <a:latin typeface="+mn-lt"/>
              <a:ea typeface="+mn-ea"/>
              <a:cs typeface="+mn-cs"/>
            </a:endParaRPr>
          </a:p>
          <a:p>
            <a:pPr marL="271463" indent="-271463">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endParaRPr lang="en-US"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The A allele causes the production of A antigens</a:t>
            </a:r>
            <a:endParaRPr lang="en-US"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The B allele causes the production of B antigens</a:t>
            </a:r>
            <a:endParaRPr lang="en-US"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The O allele causes the production of a non-functioning protein so no antigens are produced</a:t>
            </a:r>
          </a:p>
          <a:p>
            <a:endParaRPr lang="en-GB" sz="14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Blood group AB (universal recipient because the individual does not produce either anti-A or anti-B antibodies to attack the donated blood cells) </a:t>
            </a:r>
          </a:p>
          <a:p>
            <a:r>
              <a:rPr lang="en-GB" sz="1200" kern="1200" dirty="0" smtClean="0">
                <a:solidFill>
                  <a:schemeClr val="tx1"/>
                </a:solidFill>
                <a:latin typeface="+mn-lt"/>
                <a:ea typeface="+mn-ea"/>
                <a:cs typeface="+mn-cs"/>
              </a:rPr>
              <a:t>Blood group O (universal donor because the RBCs contain no antigens to be attacked by the recipient’s immune system) </a:t>
            </a:r>
            <a:endParaRPr lang="en-US"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 </a:t>
            </a:r>
            <a:endParaRPr lang="en-US" sz="1400" kern="1200" dirty="0" smtClean="0">
              <a:solidFill>
                <a:schemeClr val="tx1"/>
              </a:solidFill>
              <a:latin typeface="+mn-lt"/>
              <a:ea typeface="+mn-ea"/>
              <a:cs typeface="+mn-cs"/>
            </a:endParaRPr>
          </a:p>
          <a:p>
            <a:r>
              <a:rPr lang="en-GB" sz="1400" kern="1200" dirty="0" smtClean="0">
                <a:solidFill>
                  <a:schemeClr val="tx1"/>
                </a:solidFill>
                <a:latin typeface="+mn-lt"/>
                <a:ea typeface="+mn-ea"/>
                <a:cs typeface="+mn-cs"/>
              </a:rPr>
              <a:t>Variant alleles can have different kinds of effects – in this case, the O allele leads to a protein that doesn’t function at all, in other cases there might be a protein product that has a different function</a:t>
            </a:r>
            <a:endParaRPr lang="en-US"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0413" y="0"/>
            <a:ext cx="2879725" cy="2160588"/>
          </a:xfrm>
        </p:spPr>
      </p:sp>
      <p:sp>
        <p:nvSpPr>
          <p:cNvPr id="3" name="Notes Placeholder 2"/>
          <p:cNvSpPr>
            <a:spLocks noGrp="1"/>
          </p:cNvSpPr>
          <p:nvPr>
            <p:ph type="body" idx="1"/>
          </p:nvPr>
        </p:nvSpPr>
        <p:spPr>
          <a:xfrm>
            <a:off x="187985" y="2317666"/>
            <a:ext cx="6386460" cy="7465454"/>
          </a:xfrm>
        </p:spPr>
        <p:txBody>
          <a:bodyPr>
            <a:noAutofit/>
          </a:bodyPr>
          <a:lstStyle/>
          <a:p>
            <a:r>
              <a:rPr lang="en-US" sz="900" b="0" i="0" kern="1200" dirty="0" smtClean="0">
                <a:solidFill>
                  <a:schemeClr val="tx1"/>
                </a:solidFill>
                <a:latin typeface="+mn-lt"/>
                <a:ea typeface="+mn-ea"/>
                <a:cs typeface="+mn-cs"/>
              </a:rPr>
              <a:t>“CVD includes all the diseases of the heart and circulation </a:t>
            </a:r>
            <a:r>
              <a:rPr lang="en-US" sz="900" b="0" i="0" kern="1200" dirty="0" err="1" smtClean="0">
                <a:solidFill>
                  <a:schemeClr val="tx1"/>
                </a:solidFill>
                <a:latin typeface="+mn-lt"/>
                <a:ea typeface="+mn-ea"/>
                <a:cs typeface="+mn-cs"/>
              </a:rPr>
              <a:t>incl</a:t>
            </a:r>
            <a:r>
              <a:rPr lang="en-US" sz="900" b="0" i="0" kern="1200" dirty="0" smtClean="0">
                <a:solidFill>
                  <a:schemeClr val="tx1"/>
                </a:solidFill>
                <a:latin typeface="+mn-lt"/>
                <a:ea typeface="+mn-ea"/>
                <a:cs typeface="+mn-cs"/>
              </a:rPr>
              <a:t> coronary heart disease (angina and heart attack), heart failure, congenital heart disease and stroke. In 2011, almost 160,000 people in the UK died from CVD. 74,000 of these deaths were caused by </a:t>
            </a:r>
            <a:r>
              <a:rPr lang="en-US" sz="900" b="0" i="0" u="none" strike="noStrike" kern="1200" dirty="0" smtClean="0">
                <a:solidFill>
                  <a:schemeClr val="tx1"/>
                </a:solidFill>
                <a:latin typeface="+mn-lt"/>
                <a:ea typeface="+mn-ea"/>
                <a:cs typeface="+mn-cs"/>
                <a:hlinkClick r:id="rId3"/>
              </a:rPr>
              <a:t>coronary heart disease</a:t>
            </a:r>
            <a:r>
              <a:rPr lang="en-US" sz="900" b="0" i="0" kern="1200" dirty="0" smtClean="0">
                <a:solidFill>
                  <a:schemeClr val="tx1"/>
                </a:solidFill>
                <a:latin typeface="+mn-lt"/>
                <a:ea typeface="+mn-ea"/>
                <a:cs typeface="+mn-cs"/>
              </a:rPr>
              <a:t> - the UK's single biggest killer.” (</a:t>
            </a:r>
            <a:r>
              <a:rPr lang="en-US" sz="900" b="0" i="0" kern="1200" dirty="0" err="1" smtClean="0">
                <a:solidFill>
                  <a:schemeClr val="tx1"/>
                </a:solidFill>
                <a:latin typeface="+mn-lt"/>
                <a:ea typeface="+mn-ea"/>
                <a:cs typeface="+mn-cs"/>
              </a:rPr>
              <a:t>BHF</a:t>
            </a:r>
            <a:r>
              <a:rPr lang="en-US" sz="900" b="0" i="0" kern="1200" dirty="0" smtClean="0">
                <a:solidFill>
                  <a:schemeClr val="tx1"/>
                </a:solidFill>
                <a:latin typeface="+mn-lt"/>
                <a:ea typeface="+mn-ea"/>
                <a:cs typeface="+mn-cs"/>
              </a:rPr>
              <a:t>, </a:t>
            </a:r>
            <a:r>
              <a:rPr lang="en-US" sz="900" b="0" dirty="0" smtClean="0">
                <a:hlinkClick r:id="rId4"/>
              </a:rPr>
              <a:t>http://www.bhf.org.uk/heart-health/conditions/cardiovascular-disease.aspx</a:t>
            </a:r>
            <a:r>
              <a:rPr lang="en-US" sz="900" b="0" dirty="0" smtClean="0"/>
              <a:t>)</a:t>
            </a:r>
          </a:p>
          <a:p>
            <a:endParaRPr lang="en-GB" sz="900" b="0" dirty="0" smtClean="0"/>
          </a:p>
          <a:p>
            <a:pPr marL="271463" indent="-271463">
              <a:buFont typeface="Arial" pitchFamily="34" charset="0"/>
              <a:buChar char="•"/>
            </a:pPr>
            <a:r>
              <a:rPr lang="en-GB" sz="900" b="0" dirty="0" smtClean="0"/>
              <a:t>In 2010, more than 45,000 people under 75 years died in the UK – 180,000 in total</a:t>
            </a:r>
          </a:p>
          <a:p>
            <a:pPr marL="271463" indent="-271463">
              <a:buFont typeface="Arial" pitchFamily="34" charset="0"/>
              <a:buChar char="•"/>
            </a:pPr>
            <a:r>
              <a:rPr lang="en-GB" sz="900" b="0" dirty="0" smtClean="0"/>
              <a:t>292 million prescriptions for </a:t>
            </a:r>
            <a:r>
              <a:rPr lang="en-GB" sz="900" b="0" dirty="0" err="1" smtClean="0"/>
              <a:t>CVD</a:t>
            </a:r>
            <a:r>
              <a:rPr lang="en-GB" sz="900" b="0" dirty="0" smtClean="0"/>
              <a:t> in 2011</a:t>
            </a:r>
          </a:p>
          <a:p>
            <a:pPr marL="271463" indent="-271463">
              <a:buFont typeface="Arial" pitchFamily="34" charset="0"/>
              <a:buChar char="•"/>
            </a:pPr>
            <a:r>
              <a:rPr lang="en-GB" sz="900" b="0" dirty="0" smtClean="0"/>
              <a:t>UK</a:t>
            </a:r>
            <a:r>
              <a:rPr lang="en-GB" sz="900" b="0" baseline="0" dirty="0" smtClean="0"/>
              <a:t> healthcare costs in 2009 = £8.7 billion (All from </a:t>
            </a:r>
            <a:r>
              <a:rPr lang="en-GB" sz="900" b="0" dirty="0" smtClean="0"/>
              <a:t>BHF Compendium, 18</a:t>
            </a:r>
            <a:r>
              <a:rPr lang="en-GB" sz="900" b="0" baseline="30000" dirty="0" smtClean="0"/>
              <a:t>th</a:t>
            </a:r>
            <a:r>
              <a:rPr lang="en-GB" sz="900" b="0" dirty="0" smtClean="0"/>
              <a:t> edition, 2012)</a:t>
            </a:r>
          </a:p>
          <a:p>
            <a:pPr>
              <a:buFont typeface="Arial" pitchFamily="34" charset="0"/>
              <a:buNone/>
            </a:pPr>
            <a:endParaRPr lang="en-GB" sz="900" b="0" baseline="0" dirty="0" smtClean="0"/>
          </a:p>
          <a:p>
            <a:pPr>
              <a:buFont typeface="Arial" pitchFamily="34" charset="0"/>
              <a:buNone/>
            </a:pPr>
            <a:r>
              <a:rPr lang="en-GB" sz="900" b="1" baseline="0" dirty="0" smtClean="0"/>
              <a:t>Genes</a:t>
            </a:r>
          </a:p>
          <a:p>
            <a:pPr marL="271463" indent="-271463">
              <a:buFont typeface="Arial" pitchFamily="34" charset="0"/>
              <a:buChar char="•"/>
            </a:pPr>
            <a:r>
              <a:rPr lang="en-GB" sz="900" b="0" baseline="0" dirty="0" smtClean="0"/>
              <a:t>Several single gene mutations have been identified, affecting mitochondrial function, contractile proteins, calcium cycling (in muscle contraction) etc.</a:t>
            </a:r>
          </a:p>
          <a:p>
            <a:pPr>
              <a:buFont typeface="Arial" pitchFamily="34" charset="0"/>
              <a:buNone/>
            </a:pPr>
            <a:r>
              <a:rPr lang="en-GB" sz="900" b="0" baseline="0" dirty="0" smtClean="0"/>
              <a:t> </a:t>
            </a:r>
          </a:p>
          <a:p>
            <a:pPr marL="271463" indent="-271463"/>
            <a:r>
              <a:rPr lang="en-US" sz="900" b="1" i="0" kern="1200" dirty="0" smtClean="0">
                <a:solidFill>
                  <a:schemeClr val="tx1"/>
                </a:solidFill>
                <a:latin typeface="+mn-lt"/>
                <a:ea typeface="+mn-ea"/>
                <a:cs typeface="+mn-cs"/>
              </a:rPr>
              <a:t>Ethnicity</a:t>
            </a:r>
            <a:r>
              <a:rPr lang="en-US" sz="900" b="0" i="0" kern="1200" dirty="0" smtClean="0">
                <a:solidFill>
                  <a:schemeClr val="tx1"/>
                </a:solidFill>
                <a:latin typeface="+mn-lt"/>
                <a:ea typeface="+mn-ea"/>
                <a:cs typeface="+mn-cs"/>
              </a:rPr>
              <a:t> (</a:t>
            </a:r>
            <a:r>
              <a:rPr lang="en-US" sz="900" b="0" i="0" kern="1200" dirty="0" err="1" smtClean="0">
                <a:solidFill>
                  <a:schemeClr val="tx1"/>
                </a:solidFill>
                <a:latin typeface="+mn-lt"/>
                <a:ea typeface="+mn-ea"/>
                <a:cs typeface="+mn-cs"/>
              </a:rPr>
              <a:t>BHF</a:t>
            </a:r>
            <a:r>
              <a:rPr lang="en-US" sz="900" b="0" i="0" kern="1200" dirty="0" smtClean="0">
                <a:solidFill>
                  <a:schemeClr val="tx1"/>
                </a:solidFill>
                <a:latin typeface="+mn-lt"/>
                <a:ea typeface="+mn-ea"/>
                <a:cs typeface="+mn-cs"/>
              </a:rPr>
              <a:t> website): must be some genetic component but also environmental/ cultural</a:t>
            </a:r>
          </a:p>
          <a:p>
            <a:pPr marL="271463" indent="-271463">
              <a:buFont typeface="Arial" pitchFamily="34" charset="0"/>
              <a:buChar char="•"/>
            </a:pPr>
            <a:r>
              <a:rPr lang="en-US" sz="900" b="0" i="0" kern="1200" dirty="0" smtClean="0">
                <a:solidFill>
                  <a:schemeClr val="tx1"/>
                </a:solidFill>
                <a:latin typeface="+mn-lt"/>
                <a:ea typeface="+mn-ea"/>
                <a:cs typeface="+mn-cs"/>
              </a:rPr>
              <a:t>coronary heart disease rates highest in South Asian communities</a:t>
            </a:r>
          </a:p>
          <a:p>
            <a:pPr marL="271463" indent="-271463">
              <a:buFont typeface="Arial" pitchFamily="34" charset="0"/>
              <a:buChar char="•"/>
            </a:pPr>
            <a:r>
              <a:rPr lang="en-US" sz="900" b="0" i="0" kern="1200" dirty="0" smtClean="0">
                <a:solidFill>
                  <a:schemeClr val="tx1"/>
                </a:solidFill>
                <a:latin typeface="+mn-lt"/>
                <a:ea typeface="+mn-ea"/>
                <a:cs typeface="+mn-cs"/>
              </a:rPr>
              <a:t>stroke rates/ risk of high blood pressure highest in people with an African Caribbean background</a:t>
            </a:r>
          </a:p>
          <a:p>
            <a:pPr marL="271463" indent="-271463">
              <a:buFont typeface="Arial" pitchFamily="34" charset="0"/>
              <a:buChar char="•"/>
            </a:pPr>
            <a:r>
              <a:rPr lang="en-US" sz="900" b="0" i="0" kern="1200" dirty="0" smtClean="0">
                <a:solidFill>
                  <a:schemeClr val="tx1"/>
                </a:solidFill>
                <a:latin typeface="+mn-lt"/>
                <a:ea typeface="+mn-ea"/>
                <a:cs typeface="+mn-cs"/>
              </a:rPr>
              <a:t>prevalence of type-2 diabetes for people of African Caribbean and South Asian ethnicity is much higher than in the rest of the population.</a:t>
            </a:r>
          </a:p>
          <a:p>
            <a:pPr marL="0" marR="0" indent="0" algn="l" defTabSz="914400" rtl="0" eaLnBrk="1" fontAlgn="auto" latinLnBrk="0" hangingPunct="1">
              <a:lnSpc>
                <a:spcPct val="100000"/>
              </a:lnSpc>
              <a:spcBef>
                <a:spcPts val="0"/>
              </a:spcBef>
              <a:spcAft>
                <a:spcPts val="0"/>
              </a:spcAft>
              <a:buClrTx/>
              <a:buSzTx/>
              <a:tabLst/>
              <a:defRPr/>
            </a:pPr>
            <a:endParaRPr lang="en-US" sz="900" b="1"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tabLst/>
              <a:defRPr/>
            </a:pPr>
            <a:r>
              <a:rPr lang="en-US" sz="900" b="1" i="0" kern="1200" dirty="0" smtClean="0">
                <a:solidFill>
                  <a:schemeClr val="tx1"/>
                </a:solidFill>
                <a:latin typeface="+mn-lt"/>
                <a:ea typeface="+mn-ea"/>
                <a:cs typeface="+mn-cs"/>
              </a:rPr>
              <a:t>Age</a:t>
            </a:r>
            <a:r>
              <a:rPr lang="en-US" sz="900" b="0" i="0" kern="1200" dirty="0" smtClean="0">
                <a:solidFill>
                  <a:schemeClr val="tx1"/>
                </a:solidFill>
                <a:latin typeface="+mn-lt"/>
                <a:ea typeface="+mn-ea"/>
                <a:cs typeface="+mn-cs"/>
              </a:rPr>
              <a:t> - the older you are, the more likely you are to develop </a:t>
            </a:r>
            <a:r>
              <a:rPr lang="en-US" sz="900" b="0" i="0" kern="1200" dirty="0" err="1" smtClean="0">
                <a:solidFill>
                  <a:schemeClr val="tx1"/>
                </a:solidFill>
                <a:latin typeface="+mn-lt"/>
                <a:ea typeface="+mn-ea"/>
                <a:cs typeface="+mn-cs"/>
              </a:rPr>
              <a:t>CVD</a:t>
            </a:r>
            <a:r>
              <a:rPr lang="en-US" sz="900" b="0" i="0" kern="1200" baseline="0" dirty="0" smtClean="0">
                <a:solidFill>
                  <a:schemeClr val="tx1"/>
                </a:solidFill>
                <a:latin typeface="+mn-lt"/>
                <a:ea typeface="+mn-ea"/>
                <a:cs typeface="+mn-cs"/>
              </a:rPr>
              <a:t> </a:t>
            </a:r>
            <a:r>
              <a:rPr lang="en-GB" sz="900" b="0" i="0" kern="1200" dirty="0" smtClean="0">
                <a:solidFill>
                  <a:schemeClr val="tx1"/>
                </a:solidFill>
                <a:latin typeface="+mn-lt"/>
                <a:ea typeface="+mn-ea"/>
                <a:cs typeface="+mn-cs"/>
              </a:rPr>
              <a:t>(</a:t>
            </a:r>
            <a:r>
              <a:rPr lang="en-GB" sz="900" b="0" i="0" kern="1200" dirty="0" err="1" smtClean="0">
                <a:solidFill>
                  <a:schemeClr val="tx1"/>
                </a:solidFill>
                <a:latin typeface="+mn-lt"/>
                <a:ea typeface="+mn-ea"/>
                <a:cs typeface="+mn-cs"/>
              </a:rPr>
              <a:t>BHF</a:t>
            </a:r>
            <a:r>
              <a:rPr lang="en-GB" sz="900" b="0" i="0" kern="1200" dirty="0" smtClean="0">
                <a:solidFill>
                  <a:schemeClr val="tx1"/>
                </a:solidFill>
                <a:latin typeface="+mn-lt"/>
                <a:ea typeface="+mn-ea"/>
                <a:cs typeface="+mn-cs"/>
              </a:rPr>
              <a:t> website)</a:t>
            </a:r>
          </a:p>
          <a:p>
            <a:pPr marL="0" marR="0" indent="0" algn="l" defTabSz="914400" rtl="0" eaLnBrk="1" fontAlgn="auto" latinLnBrk="0" hangingPunct="1">
              <a:lnSpc>
                <a:spcPct val="100000"/>
              </a:lnSpc>
              <a:spcBef>
                <a:spcPts val="0"/>
              </a:spcBef>
              <a:spcAft>
                <a:spcPts val="0"/>
              </a:spcAft>
              <a:buClrTx/>
              <a:buSzTx/>
              <a:tabLst/>
              <a:defRPr/>
            </a:pPr>
            <a:endParaRPr lang="en-US" sz="900" b="1" dirty="0" smtClean="0"/>
          </a:p>
          <a:p>
            <a:pPr marL="0" marR="0" indent="0" algn="l" defTabSz="914400" rtl="0" eaLnBrk="1" fontAlgn="auto" latinLnBrk="0" hangingPunct="1">
              <a:lnSpc>
                <a:spcPct val="100000"/>
              </a:lnSpc>
              <a:spcBef>
                <a:spcPts val="0"/>
              </a:spcBef>
              <a:spcAft>
                <a:spcPts val="0"/>
              </a:spcAft>
              <a:buClrTx/>
              <a:buSzTx/>
              <a:tabLst/>
              <a:defRPr/>
            </a:pPr>
            <a:r>
              <a:rPr lang="en-US" sz="900" b="1" dirty="0" smtClean="0"/>
              <a:t>S</a:t>
            </a:r>
            <a:r>
              <a:rPr lang="en-US" sz="900" b="1" i="0" kern="1200" dirty="0" smtClean="0">
                <a:solidFill>
                  <a:schemeClr val="tx1"/>
                </a:solidFill>
                <a:latin typeface="+mn-lt"/>
                <a:ea typeface="+mn-ea"/>
                <a:cs typeface="+mn-cs"/>
              </a:rPr>
              <a:t>ex</a:t>
            </a:r>
            <a:r>
              <a:rPr lang="en-US" sz="900" b="0" i="0" kern="1200" dirty="0" smtClean="0">
                <a:solidFill>
                  <a:schemeClr val="tx1"/>
                </a:solidFill>
                <a:latin typeface="+mn-lt"/>
                <a:ea typeface="+mn-ea"/>
                <a:cs typeface="+mn-cs"/>
              </a:rPr>
              <a:t> - men are more likely to develop </a:t>
            </a:r>
            <a:r>
              <a:rPr lang="en-US" sz="900" b="0" i="0" kern="1200" dirty="0" err="1" smtClean="0">
                <a:solidFill>
                  <a:schemeClr val="tx1"/>
                </a:solidFill>
                <a:latin typeface="+mn-lt"/>
                <a:ea typeface="+mn-ea"/>
                <a:cs typeface="+mn-cs"/>
              </a:rPr>
              <a:t>CVD</a:t>
            </a:r>
            <a:r>
              <a:rPr lang="en-US" sz="900" b="0" i="0" kern="1200" dirty="0" smtClean="0">
                <a:solidFill>
                  <a:schemeClr val="tx1"/>
                </a:solidFill>
                <a:latin typeface="+mn-lt"/>
                <a:ea typeface="+mn-ea"/>
                <a:cs typeface="+mn-cs"/>
              </a:rPr>
              <a:t> at an earlier age than women and significantly</a:t>
            </a:r>
            <a:r>
              <a:rPr lang="en-US" sz="900" b="0" i="0" kern="1200" baseline="0" dirty="0" smtClean="0">
                <a:solidFill>
                  <a:schemeClr val="tx1"/>
                </a:solidFill>
                <a:latin typeface="+mn-lt"/>
                <a:ea typeface="+mn-ea"/>
                <a:cs typeface="+mn-cs"/>
              </a:rPr>
              <a:t> more likely to die of it than women </a:t>
            </a:r>
            <a:r>
              <a:rPr lang="en-GB" sz="900" b="0" i="0" kern="1200" dirty="0" smtClean="0">
                <a:solidFill>
                  <a:schemeClr val="tx1"/>
                </a:solidFill>
                <a:latin typeface="+mn-lt"/>
                <a:ea typeface="+mn-ea"/>
                <a:cs typeface="+mn-cs"/>
              </a:rPr>
              <a:t>(</a:t>
            </a:r>
            <a:r>
              <a:rPr lang="en-GB" sz="900" b="0" i="0" kern="1200" dirty="0" err="1" smtClean="0">
                <a:solidFill>
                  <a:schemeClr val="tx1"/>
                </a:solidFill>
                <a:latin typeface="+mn-lt"/>
                <a:ea typeface="+mn-ea"/>
                <a:cs typeface="+mn-cs"/>
              </a:rPr>
              <a:t>BHF</a:t>
            </a:r>
            <a:r>
              <a:rPr lang="en-GB" sz="900" b="0" i="0" kern="1200" dirty="0" smtClean="0">
                <a:solidFill>
                  <a:schemeClr val="tx1"/>
                </a:solidFill>
                <a:latin typeface="+mn-lt"/>
                <a:ea typeface="+mn-ea"/>
                <a:cs typeface="+mn-cs"/>
              </a:rPr>
              <a:t> website)</a:t>
            </a:r>
          </a:p>
          <a:p>
            <a:pPr marL="0" marR="0" indent="0" algn="l" defTabSz="914400" rtl="0" eaLnBrk="1" fontAlgn="auto" latinLnBrk="0" hangingPunct="1">
              <a:lnSpc>
                <a:spcPct val="100000"/>
              </a:lnSpc>
              <a:spcBef>
                <a:spcPts val="0"/>
              </a:spcBef>
              <a:spcAft>
                <a:spcPts val="0"/>
              </a:spcAft>
              <a:buClrTx/>
              <a:buSzTx/>
              <a:tabLst/>
              <a:defRPr/>
            </a:pPr>
            <a:endParaRPr lang="en-GB" sz="900" b="0" baseline="0" dirty="0" smtClean="0"/>
          </a:p>
          <a:p>
            <a:pPr marL="0" marR="0" indent="0" algn="l" defTabSz="914400" rtl="0" eaLnBrk="1" fontAlgn="auto" latinLnBrk="0" hangingPunct="1">
              <a:lnSpc>
                <a:spcPct val="100000"/>
              </a:lnSpc>
              <a:spcBef>
                <a:spcPts val="0"/>
              </a:spcBef>
              <a:spcAft>
                <a:spcPts val="0"/>
              </a:spcAft>
              <a:buClrTx/>
              <a:buSzTx/>
              <a:tabLst/>
              <a:defRPr/>
            </a:pPr>
            <a:r>
              <a:rPr lang="en-GB" sz="900" b="0" baseline="0" dirty="0" smtClean="0"/>
              <a:t>High levels of </a:t>
            </a:r>
            <a:r>
              <a:rPr lang="en-GB" sz="900" b="1" baseline="0" dirty="0" smtClean="0"/>
              <a:t>alcohol</a:t>
            </a:r>
            <a:r>
              <a:rPr lang="en-GB" sz="900" b="0" baseline="0" dirty="0" smtClean="0"/>
              <a:t> use, </a:t>
            </a:r>
            <a:r>
              <a:rPr lang="en-GB" sz="900" b="0" baseline="0" dirty="0" err="1" smtClean="0"/>
              <a:t>esp</a:t>
            </a:r>
            <a:r>
              <a:rPr lang="en-GB" sz="900" b="0" baseline="0" dirty="0" smtClean="0"/>
              <a:t> in binges, increase risk: associations with alcohol metabolism, addiction, risk-taking behaviour etc</a:t>
            </a:r>
          </a:p>
          <a:p>
            <a:endParaRPr lang="en-GB" sz="900" b="1" baseline="0" dirty="0" smtClean="0"/>
          </a:p>
          <a:p>
            <a:r>
              <a:rPr lang="en-GB" sz="900" b="1" baseline="0" dirty="0" smtClean="0"/>
              <a:t>Smoking</a:t>
            </a:r>
            <a:r>
              <a:rPr lang="en-GB" sz="900" b="0" baseline="0" dirty="0" smtClean="0"/>
              <a:t> almost doubles your risk (</a:t>
            </a:r>
            <a:r>
              <a:rPr lang="en-GB" sz="900" b="0" baseline="0" dirty="0" err="1" smtClean="0"/>
              <a:t>BHF</a:t>
            </a:r>
            <a:r>
              <a:rPr lang="en-GB" sz="900" b="0" baseline="0" dirty="0" smtClean="0"/>
              <a:t> website): associations with addition, risk-taking etc.</a:t>
            </a:r>
          </a:p>
          <a:p>
            <a:pPr marL="271463" indent="-271463">
              <a:buFont typeface="Arial" pitchFamily="34" charset="0"/>
              <a:buChar char="•"/>
            </a:pPr>
            <a:r>
              <a:rPr lang="en-GB" sz="900" b="0" baseline="0" dirty="0" err="1" smtClean="0"/>
              <a:t>CHD</a:t>
            </a:r>
            <a:r>
              <a:rPr lang="en-GB" sz="900" b="0" baseline="0" dirty="0" smtClean="0"/>
              <a:t> mortality 60% higher in smokers than non-smokers, 80% higher in heavy smokers </a:t>
            </a:r>
            <a:r>
              <a:rPr lang="en-GB" sz="900" b="0" dirty="0" smtClean="0"/>
              <a:t>(</a:t>
            </a:r>
            <a:r>
              <a:rPr lang="en-GB" sz="900" b="0" dirty="0" err="1" smtClean="0"/>
              <a:t>BHF</a:t>
            </a:r>
            <a:r>
              <a:rPr lang="en-GB" sz="900" b="0" dirty="0" smtClean="0"/>
              <a:t> Compendium, 18</a:t>
            </a:r>
            <a:r>
              <a:rPr lang="en-GB" sz="900" b="0" baseline="30000" dirty="0" smtClean="0"/>
              <a:t>th</a:t>
            </a:r>
            <a:r>
              <a:rPr lang="en-GB" sz="900" b="0" dirty="0" smtClean="0"/>
              <a:t> edition)</a:t>
            </a:r>
          </a:p>
          <a:p>
            <a:pPr marL="0" marR="0" indent="0" algn="l" defTabSz="914400" rtl="0" eaLnBrk="1" fontAlgn="auto" latinLnBrk="0" hangingPunct="1">
              <a:lnSpc>
                <a:spcPct val="100000"/>
              </a:lnSpc>
              <a:spcBef>
                <a:spcPts val="0"/>
              </a:spcBef>
              <a:spcAft>
                <a:spcPts val="0"/>
              </a:spcAft>
              <a:buClrTx/>
              <a:buSzTx/>
              <a:tabLst/>
              <a:defRPr/>
            </a:pPr>
            <a:endParaRPr lang="en-GB" sz="900" b="0" baseline="0" dirty="0" smtClean="0"/>
          </a:p>
          <a:p>
            <a:pPr marL="0" marR="0" indent="0" algn="l" defTabSz="914400" rtl="0" eaLnBrk="1" fontAlgn="auto" latinLnBrk="0" hangingPunct="1">
              <a:lnSpc>
                <a:spcPct val="100000"/>
              </a:lnSpc>
              <a:spcBef>
                <a:spcPts val="0"/>
              </a:spcBef>
              <a:spcAft>
                <a:spcPts val="0"/>
              </a:spcAft>
              <a:buClrTx/>
              <a:buSzTx/>
              <a:tabLst/>
              <a:defRPr/>
            </a:pPr>
            <a:r>
              <a:rPr lang="en-GB" sz="900" b="0" baseline="0" dirty="0" smtClean="0"/>
              <a:t>Regular physical </a:t>
            </a:r>
            <a:r>
              <a:rPr lang="en-GB" sz="900" b="1" baseline="0" dirty="0" smtClean="0"/>
              <a:t>activity</a:t>
            </a:r>
            <a:r>
              <a:rPr lang="en-GB" sz="900" b="0" baseline="0" dirty="0" smtClean="0"/>
              <a:t> lowers risk of CHD., whereas </a:t>
            </a:r>
            <a:r>
              <a:rPr lang="en-GB" sz="900" b="1" baseline="0" dirty="0" smtClean="0"/>
              <a:t>Obesity</a:t>
            </a:r>
            <a:r>
              <a:rPr lang="en-GB" sz="900" b="0" baseline="0" dirty="0" smtClean="0"/>
              <a:t> – more than doubles risk of heart attack: genetic associations</a:t>
            </a:r>
          </a:p>
          <a:p>
            <a:pPr marL="0" marR="0" indent="0" algn="l" defTabSz="914400" rtl="0" eaLnBrk="1" fontAlgn="auto" latinLnBrk="0" hangingPunct="1">
              <a:lnSpc>
                <a:spcPct val="100000"/>
              </a:lnSpc>
              <a:spcBef>
                <a:spcPts val="0"/>
              </a:spcBef>
              <a:spcAft>
                <a:spcPts val="0"/>
              </a:spcAft>
              <a:buClrTx/>
              <a:buSzTx/>
              <a:tabLst/>
              <a:defRPr/>
            </a:pPr>
            <a:endParaRPr lang="en-GB" sz="900" b="1" baseline="0" dirty="0" smtClean="0"/>
          </a:p>
          <a:p>
            <a:pPr marL="0" marR="0" indent="0" algn="l" defTabSz="914400" rtl="0" eaLnBrk="1" fontAlgn="auto" latinLnBrk="0" hangingPunct="1">
              <a:lnSpc>
                <a:spcPct val="100000"/>
              </a:lnSpc>
              <a:spcBef>
                <a:spcPts val="0"/>
              </a:spcBef>
              <a:spcAft>
                <a:spcPts val="0"/>
              </a:spcAft>
              <a:buClrTx/>
              <a:buSzTx/>
              <a:tabLst/>
              <a:defRPr/>
            </a:pPr>
            <a:r>
              <a:rPr lang="en-GB" sz="900" b="1" baseline="0" dirty="0" smtClean="0"/>
              <a:t>Diabetes</a:t>
            </a:r>
            <a:r>
              <a:rPr lang="en-GB" sz="900" b="0" baseline="0" dirty="0" smtClean="0"/>
              <a:t> – diagnosis increase risk of heart attack threefold: 75% of diabetics die of heart disease: known genetic link</a:t>
            </a:r>
          </a:p>
          <a:p>
            <a:pPr marL="0" marR="0" indent="0" algn="l" defTabSz="914400" rtl="0" eaLnBrk="1" fontAlgn="auto" latinLnBrk="0" hangingPunct="1">
              <a:lnSpc>
                <a:spcPct val="100000"/>
              </a:lnSpc>
              <a:spcBef>
                <a:spcPts val="0"/>
              </a:spcBef>
              <a:spcAft>
                <a:spcPts val="0"/>
              </a:spcAft>
              <a:buClrTx/>
              <a:buSzTx/>
              <a:tabLst/>
              <a:defRPr/>
            </a:pPr>
            <a:endParaRPr lang="en-GB" sz="900" b="1" baseline="0" dirty="0" smtClean="0"/>
          </a:p>
          <a:p>
            <a:pPr marL="0" marR="0" indent="0" algn="l" defTabSz="914400" rtl="0" eaLnBrk="1" fontAlgn="auto" latinLnBrk="0" hangingPunct="1">
              <a:lnSpc>
                <a:spcPct val="100000"/>
              </a:lnSpc>
              <a:spcBef>
                <a:spcPts val="0"/>
              </a:spcBef>
              <a:spcAft>
                <a:spcPts val="0"/>
              </a:spcAft>
              <a:buClrTx/>
              <a:buSzTx/>
              <a:tabLst/>
              <a:defRPr/>
            </a:pPr>
            <a:r>
              <a:rPr lang="en-GB" sz="900" b="1" baseline="0" dirty="0" smtClean="0"/>
              <a:t>Blood pressure </a:t>
            </a:r>
            <a:r>
              <a:rPr lang="en-GB" sz="900" b="0" baseline="0" dirty="0" smtClean="0"/>
              <a:t>– risk increases as pressure increases (in Western Europe, history of high blood pressure doubles risk of heart attack): known genetic link </a:t>
            </a:r>
          </a:p>
          <a:p>
            <a:pPr marL="0" marR="0" indent="0" algn="l" defTabSz="914400" rtl="0" eaLnBrk="1" fontAlgn="auto" latinLnBrk="0" hangingPunct="1">
              <a:lnSpc>
                <a:spcPct val="100000"/>
              </a:lnSpc>
              <a:spcBef>
                <a:spcPts val="0"/>
              </a:spcBef>
              <a:spcAft>
                <a:spcPts val="0"/>
              </a:spcAft>
              <a:buClrTx/>
              <a:buSzTx/>
              <a:tabLst/>
              <a:defRPr/>
            </a:pPr>
            <a:endParaRPr lang="en-GB" sz="900" b="1" baseline="0" dirty="0" smtClean="0"/>
          </a:p>
          <a:p>
            <a:pPr marL="0" marR="0" indent="0" algn="l" defTabSz="914400" rtl="0" eaLnBrk="1" fontAlgn="auto" latinLnBrk="0" hangingPunct="1">
              <a:lnSpc>
                <a:spcPct val="100000"/>
              </a:lnSpc>
              <a:spcBef>
                <a:spcPts val="0"/>
              </a:spcBef>
              <a:spcAft>
                <a:spcPts val="0"/>
              </a:spcAft>
              <a:buClrTx/>
              <a:buSzTx/>
              <a:tabLst/>
              <a:defRPr/>
            </a:pPr>
            <a:r>
              <a:rPr lang="en-GB" sz="900" b="1" baseline="0" dirty="0" smtClean="0"/>
              <a:t>Cholesterol</a:t>
            </a:r>
            <a:r>
              <a:rPr lang="en-GB" sz="900" b="0" baseline="0" dirty="0" smtClean="0"/>
              <a:t> – in Western Europe abnormally high levels triple risk of heart attack: known genetic disease</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i="0" kern="1200" dirty="0" smtClean="0">
                <a:solidFill>
                  <a:schemeClr val="tx1"/>
                </a:solidFill>
                <a:latin typeface="+mn-lt"/>
                <a:ea typeface="+mn-ea"/>
                <a:cs typeface="+mn-cs"/>
              </a:rPr>
              <a:t>Class</a:t>
            </a:r>
            <a:r>
              <a:rPr lang="en-GB" sz="900" b="0" i="0" kern="1200" dirty="0" smtClean="0">
                <a:solidFill>
                  <a:schemeClr val="tx1"/>
                </a:solidFill>
                <a:latin typeface="+mn-lt"/>
                <a:ea typeface="+mn-ea"/>
                <a:cs typeface="+mn-cs"/>
              </a:rPr>
              <a:t> – </a:t>
            </a:r>
            <a:r>
              <a:rPr lang="en-GB" sz="900" b="0" i="0" kern="1200" dirty="0" err="1" smtClean="0">
                <a:solidFill>
                  <a:schemeClr val="tx1"/>
                </a:solidFill>
                <a:latin typeface="+mn-lt"/>
                <a:ea typeface="+mn-ea"/>
                <a:cs typeface="+mn-cs"/>
              </a:rPr>
              <a:t>CHD</a:t>
            </a:r>
            <a:r>
              <a:rPr lang="en-GB" sz="900" b="0" i="0" kern="1200" dirty="0" smtClean="0">
                <a:solidFill>
                  <a:schemeClr val="tx1"/>
                </a:solidFill>
                <a:latin typeface="+mn-lt"/>
                <a:ea typeface="+mn-ea"/>
                <a:cs typeface="+mn-cs"/>
              </a:rPr>
              <a:t> higher in lower socioeconomic groups and lower</a:t>
            </a:r>
            <a:r>
              <a:rPr lang="en-GB" sz="900" b="0" i="0" kern="1200" baseline="0" dirty="0" smtClean="0">
                <a:solidFill>
                  <a:schemeClr val="tx1"/>
                </a:solidFill>
                <a:latin typeface="+mn-lt"/>
                <a:ea typeface="+mn-ea"/>
                <a:cs typeface="+mn-cs"/>
              </a:rPr>
              <a:t> in higher socioeconomic groups: environmental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kern="1200" baseline="0" dirty="0" smtClean="0">
                <a:solidFill>
                  <a:schemeClr val="tx1"/>
                </a:solidFill>
                <a:latin typeface="+mn-lt"/>
                <a:ea typeface="+mn-ea"/>
                <a:cs typeface="+mn-cs"/>
              </a:rPr>
              <a:t>Stress: environmental BUT it’s not impossible that there could theoretically be a genetic predisposition to the adverse effects of stress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kern="1200" baseline="0" dirty="0" smtClean="0">
                <a:solidFill>
                  <a:schemeClr val="tx1"/>
                </a:solidFill>
                <a:latin typeface="+mn-lt"/>
                <a:ea typeface="+mn-ea"/>
                <a:cs typeface="+mn-cs"/>
              </a:rPr>
              <a:t>Also consider learned behaviour: eating habits, attitudes to drinking, smoking etc.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kern="1200" baseline="0" dirty="0" smtClean="0">
                <a:solidFill>
                  <a:schemeClr val="tx1"/>
                </a:solidFill>
                <a:latin typeface="+mn-lt"/>
                <a:ea typeface="+mn-ea"/>
                <a:cs typeface="+mn-cs"/>
              </a:rPr>
              <a:t>So, we can’t point to “the gene for” CVD, in the hope that we can fix it, or change it, or replace it, to prevent or cure the disease – and this is true of the vast majority of human traits (we’ll see some exceptions later in the course) BUT we can break down the complexity and understand various components of it – we just have to always remember that it is just one component of a network of influences.</a:t>
            </a:r>
            <a:endParaRPr lang="en-GB" sz="900" b="0" i="0" kern="1200" dirty="0" smtClean="0">
              <a:solidFill>
                <a:schemeClr val="tx1"/>
              </a:solidFill>
              <a:latin typeface="+mn-lt"/>
              <a:ea typeface="+mn-ea"/>
              <a:cs typeface="+mn-cs"/>
            </a:endParaRPr>
          </a:p>
          <a:p>
            <a:endParaRPr lang="en-US" sz="900" b="0" i="0" kern="1200" dirty="0" smtClean="0">
              <a:solidFill>
                <a:schemeClr val="tx1"/>
              </a:solidFill>
              <a:latin typeface="+mn-lt"/>
              <a:ea typeface="+mn-ea"/>
              <a:cs typeface="+mn-cs"/>
            </a:endParaRPr>
          </a:p>
          <a:p>
            <a:endParaRPr lang="en-US" sz="900" b="0" i="0" kern="1200" dirty="0" smtClean="0">
              <a:solidFill>
                <a:schemeClr val="tx1"/>
              </a:solidFill>
              <a:latin typeface="+mn-lt"/>
              <a:ea typeface="+mn-ea"/>
              <a:cs typeface="+mn-cs"/>
            </a:endParaRPr>
          </a:p>
          <a:p>
            <a:endParaRPr lang="en-GB" sz="900" b="0" baseline="0" dirty="0" smtClean="0"/>
          </a:p>
          <a:p>
            <a:endParaRPr lang="en-GB" sz="900" b="0" dirty="0" smtClean="0"/>
          </a:p>
          <a:p>
            <a:endParaRPr lang="en-GB" sz="900" b="0" dirty="0" smtClean="0"/>
          </a:p>
          <a:p>
            <a:endParaRPr lang="en-GB" sz="900" b="0" dirty="0" smtClean="0"/>
          </a:p>
          <a:p>
            <a:endParaRPr lang="en-US" sz="900" b="0" dirty="0" smtClean="0"/>
          </a:p>
          <a:p>
            <a:endParaRPr lang="en-GB" sz="900" b="0" i="0" kern="1200" dirty="0" smtClean="0">
              <a:solidFill>
                <a:schemeClr val="tx1"/>
              </a:solidFill>
              <a:latin typeface="+mn-lt"/>
              <a:ea typeface="+mn-ea"/>
              <a:cs typeface="+mn-cs"/>
            </a:endParaRPr>
          </a:p>
          <a:p>
            <a:endParaRPr lang="en-US" sz="900" b="0" i="0" kern="1200" dirty="0" smtClean="0">
              <a:solidFill>
                <a:schemeClr val="tx1"/>
              </a:solidFill>
              <a:latin typeface="+mn-lt"/>
              <a:ea typeface="+mn-ea"/>
              <a:cs typeface="+mn-cs"/>
            </a:endParaRPr>
          </a:p>
          <a:p>
            <a:endParaRPr lang="en-US" sz="900" b="0" dirty="0"/>
          </a:p>
        </p:txBody>
      </p:sp>
      <p:sp>
        <p:nvSpPr>
          <p:cNvPr id="4" name="Slide Number Placeholder 3"/>
          <p:cNvSpPr>
            <a:spLocks noGrp="1"/>
          </p:cNvSpPr>
          <p:nvPr>
            <p:ph type="sldNum" sz="quarter" idx="10"/>
          </p:nvPr>
        </p:nvSpPr>
        <p:spPr/>
        <p:txBody>
          <a:bodyPr/>
          <a:lstStyle/>
          <a:p>
            <a:fld id="{7E980E3E-4D46-419B-83A6-0E0F56458E3E}"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pPr lvl="0"/>
            <a:r>
              <a:rPr lang="en-GB" sz="1400" kern="1200" dirty="0" smtClean="0">
                <a:solidFill>
                  <a:schemeClr val="tx1"/>
                </a:solidFill>
                <a:latin typeface="+mn-lt"/>
                <a:ea typeface="+mn-ea"/>
                <a:cs typeface="+mn-cs"/>
              </a:rPr>
              <a:t>Inheritance as we observe it</a:t>
            </a:r>
            <a:endParaRPr lang="en-US"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Children are very similar to their parents in broad terms i.e. humans have human babies, cats have kittens and not puppies etc.</a:t>
            </a:r>
            <a:endParaRPr lang="en-US"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Children often share more similarities with their parents than with non-related individuals</a:t>
            </a:r>
          </a:p>
          <a:p>
            <a:pPr lvl="2" indent="-185738">
              <a:buFont typeface="Arial" pitchFamily="34" charset="0"/>
              <a:buChar char="•"/>
            </a:pPr>
            <a:r>
              <a:rPr lang="en-GB" sz="1400" dirty="0" smtClean="0"/>
              <a:t>e.g. dog breeds/ ethnic characteristics</a:t>
            </a:r>
          </a:p>
          <a:p>
            <a:pPr lvl="1" indent="-185738">
              <a:buFont typeface="Arial" pitchFamily="34" charset="0"/>
              <a:buChar char="•"/>
            </a:pPr>
            <a:r>
              <a:rPr lang="en-GB" sz="1400" kern="1200" dirty="0" smtClean="0">
                <a:solidFill>
                  <a:schemeClr val="tx1"/>
                </a:solidFill>
                <a:latin typeface="+mn-lt"/>
                <a:ea typeface="+mn-ea"/>
                <a:cs typeface="+mn-cs"/>
              </a:rPr>
              <a:t>May be more or less similar to the parent (e.g. horse quite different, tiger very similar)</a:t>
            </a:r>
            <a:endParaRPr lang="en-US"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But they are not identical to either parent or to their siblings (except for identical twins) (e.g. piglets)</a:t>
            </a:r>
            <a:endParaRPr lang="en-US"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What is the mechanism that ensures both this continuity of inheritance and this variation? </a:t>
            </a:r>
          </a:p>
          <a:p>
            <a:pPr lvl="1" indent="-185738">
              <a:buFont typeface="Arial" pitchFamily="34" charset="0"/>
              <a:buChar char="•"/>
            </a:pPr>
            <a:r>
              <a:rPr lang="en-GB" sz="1400" kern="1200" dirty="0" smtClean="0">
                <a:solidFill>
                  <a:schemeClr val="tx1"/>
                </a:solidFill>
                <a:latin typeface="+mn-lt"/>
                <a:ea typeface="+mn-ea"/>
                <a:cs typeface="+mn-cs"/>
              </a:rPr>
              <a:t>Genetics aims to answer this question</a:t>
            </a:r>
            <a:endParaRPr lang="en-US" sz="1400" kern="1200" dirty="0" smtClean="0">
              <a:solidFill>
                <a:schemeClr val="tx1"/>
              </a:solidFill>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pPr lvl="0"/>
            <a:r>
              <a:rPr lang="en-GB" sz="1400" kern="1200" dirty="0" smtClean="0">
                <a:solidFill>
                  <a:schemeClr val="tx1"/>
                </a:solidFill>
                <a:latin typeface="+mn-lt"/>
                <a:ea typeface="+mn-ea"/>
                <a:cs typeface="+mn-cs"/>
              </a:rPr>
              <a:t>Relationship between inheritance and development</a:t>
            </a:r>
            <a:endParaRPr lang="en-US"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Organisms are not born mature/complete: whatever is inherited has to go through a process of development to get from egg/sperm to mature individual</a:t>
            </a:r>
            <a:endParaRPr lang="en-US"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What is inherited i.e. genes guides development but does not entirely determine it</a:t>
            </a:r>
            <a:endParaRPr lang="en-US"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There are many other factors</a:t>
            </a:r>
            <a:endParaRPr lang="en-US"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In the simplest case – a fertilised egg would rapidly die if not provided with a suitable internal environment to grow – egg or womb</a:t>
            </a:r>
          </a:p>
          <a:p>
            <a:pPr lvl="1" indent="-185738">
              <a:buFont typeface="Arial" pitchFamily="34" charset="0"/>
              <a:buChar char="•"/>
            </a:pPr>
            <a:endParaRPr lang="en-GB" sz="1400" dirty="0" smtClean="0"/>
          </a:p>
          <a:p>
            <a:pPr lvl="1" indent="-185738"/>
            <a:r>
              <a:rPr lang="en-GB" sz="1400" kern="1200" dirty="0" smtClean="0">
                <a:solidFill>
                  <a:schemeClr val="tx1"/>
                </a:solidFill>
                <a:latin typeface="+mn-lt"/>
                <a:ea typeface="+mn-ea"/>
                <a:cs typeface="+mn-cs"/>
              </a:rPr>
              <a:t>WHAT DOES “ENVIRONMENT” MEAN TO YOU?</a:t>
            </a:r>
            <a:endParaRPr lang="en-US" sz="1400" kern="1200" dirty="0" smtClean="0">
              <a:solidFill>
                <a:schemeClr val="tx1"/>
              </a:solidFill>
              <a:latin typeface="+mn-lt"/>
              <a:ea typeface="+mn-ea"/>
              <a:cs typeface="+mn-cs"/>
            </a:endParaRPr>
          </a:p>
          <a:p>
            <a:pPr marL="457200" indent="-185738">
              <a:buFont typeface="Arial" pitchFamily="34" charset="0"/>
              <a:buChar char="•"/>
            </a:pPr>
            <a:endParaRPr lang="en-US"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pPr lvl="0"/>
            <a:r>
              <a:rPr lang="en-GB" sz="1400" kern="1200" dirty="0" smtClean="0">
                <a:solidFill>
                  <a:schemeClr val="tx1"/>
                </a:solidFill>
                <a:latin typeface="+mn-lt"/>
                <a:ea typeface="+mn-ea"/>
                <a:cs typeface="+mn-cs"/>
              </a:rPr>
              <a:t>Organism and environment</a:t>
            </a:r>
            <a:endParaRPr lang="en-US"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What is the environment? Internal </a:t>
            </a:r>
            <a:r>
              <a:rPr lang="en-GB" sz="1400" kern="1200" dirty="0" err="1" smtClean="0">
                <a:solidFill>
                  <a:schemeClr val="tx1"/>
                </a:solidFill>
                <a:latin typeface="+mn-lt"/>
                <a:ea typeface="+mn-ea"/>
                <a:cs typeface="+mn-cs"/>
              </a:rPr>
              <a:t>vs</a:t>
            </a:r>
            <a:r>
              <a:rPr lang="en-GB" sz="1400" kern="1200" dirty="0" smtClean="0">
                <a:solidFill>
                  <a:schemeClr val="tx1"/>
                </a:solidFill>
                <a:latin typeface="+mn-lt"/>
                <a:ea typeface="+mn-ea"/>
                <a:cs typeface="+mn-cs"/>
              </a:rPr>
              <a:t> external</a:t>
            </a:r>
            <a:endParaRPr lang="en-US"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Environment is often thought to be “outside” – food/drink, weather/climate, chemicals/pollution etc</a:t>
            </a:r>
            <a:endParaRPr lang="en-US"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Also includes other individuals – family/society, of the same and different species</a:t>
            </a:r>
          </a:p>
          <a:p>
            <a:pPr lvl="1" indent="-185738">
              <a:buFont typeface="Arial" pitchFamily="34" charset="0"/>
              <a:buChar char="•"/>
            </a:pPr>
            <a:r>
              <a:rPr lang="en-GB" sz="1400" dirty="0" smtClean="0"/>
              <a:t>There is a very complex interaction between genes and environment</a:t>
            </a:r>
          </a:p>
          <a:p>
            <a:pPr lvl="1" indent="-185738">
              <a:buFont typeface="Arial" pitchFamily="34" charset="0"/>
              <a:buChar char="•"/>
            </a:pPr>
            <a:r>
              <a:rPr lang="en-GB" sz="1400" dirty="0" smtClean="0"/>
              <a:t>Simple examples of traits affected by inheritance and by environment</a:t>
            </a:r>
            <a:endParaRPr lang="en-US" sz="1400" dirty="0" smtClean="0"/>
          </a:p>
          <a:p>
            <a:pPr lvl="1" indent="-185738">
              <a:buFont typeface="Arial" pitchFamily="34" charset="0"/>
              <a:buChar char="•"/>
            </a:pPr>
            <a:endParaRPr lang="en-US" sz="1400" kern="1200" dirty="0" smtClean="0">
              <a:solidFill>
                <a:schemeClr val="tx1"/>
              </a:solidFill>
              <a:latin typeface="+mn-lt"/>
              <a:ea typeface="+mn-ea"/>
              <a:cs typeface="+mn-cs"/>
            </a:endParaRPr>
          </a:p>
          <a:p>
            <a:endParaRPr lang="en-GB" sz="1400" dirty="0" smtClean="0"/>
          </a:p>
          <a:p>
            <a:endParaRPr lang="en-GB" sz="1400" dirty="0" smtClean="0"/>
          </a:p>
          <a:p>
            <a:r>
              <a:rPr lang="en-GB" sz="1000" dirty="0" err="1" smtClean="0"/>
              <a:t>MRSA</a:t>
            </a:r>
            <a:r>
              <a:rPr lang="en-GB" sz="1000" dirty="0" smtClean="0"/>
              <a:t> image: Wikipedia commons </a:t>
            </a:r>
            <a:r>
              <a:rPr lang="en-US" sz="1000" b="0" i="1" kern="1200" dirty="0" smtClean="0">
                <a:solidFill>
                  <a:schemeClr val="tx1"/>
                </a:solidFill>
                <a:latin typeface="+mn-lt"/>
                <a:ea typeface="+mn-ea"/>
                <a:cs typeface="+mn-cs"/>
              </a:rPr>
              <a:t>This image is a work of the </a:t>
            </a:r>
            <a:r>
              <a:rPr lang="en-US" sz="1000" b="1" i="1" u="none" strike="noStrike" kern="1200" dirty="0" smtClean="0">
                <a:solidFill>
                  <a:schemeClr val="tx1"/>
                </a:solidFill>
                <a:latin typeface="+mn-lt"/>
                <a:ea typeface="+mn-ea"/>
                <a:cs typeface="+mn-cs"/>
                <a:hlinkClick r:id="rId3" tooltip="w:en:Centers for Disease Control and Prevention"/>
              </a:rPr>
              <a:t>Centers for Disease Control and Prevention</a:t>
            </a:r>
            <a:r>
              <a:rPr lang="en-US" sz="1000" b="0" i="1" kern="1200" dirty="0" smtClean="0">
                <a:solidFill>
                  <a:schemeClr val="tx1"/>
                </a:solidFill>
                <a:latin typeface="+mn-lt"/>
                <a:ea typeface="+mn-ea"/>
                <a:cs typeface="+mn-cs"/>
              </a:rPr>
              <a:t>, part of the </a:t>
            </a:r>
            <a:r>
              <a:rPr lang="en-US" sz="1000" b="1" i="1" u="none" strike="noStrike" kern="1200" dirty="0" smtClean="0">
                <a:solidFill>
                  <a:schemeClr val="tx1"/>
                </a:solidFill>
                <a:latin typeface="+mn-lt"/>
                <a:ea typeface="+mn-ea"/>
                <a:cs typeface="+mn-cs"/>
                <a:hlinkClick r:id="rId4" tooltip="w:en:United States Department of Health and Human Services"/>
              </a:rPr>
              <a:t>United States Department of Health and Human Services</a:t>
            </a:r>
            <a:r>
              <a:rPr lang="en-US" sz="1000" b="0" i="1" kern="1200" dirty="0" smtClean="0">
                <a:solidFill>
                  <a:schemeClr val="tx1"/>
                </a:solidFill>
                <a:latin typeface="+mn-lt"/>
                <a:ea typeface="+mn-ea"/>
                <a:cs typeface="+mn-cs"/>
              </a:rPr>
              <a:t>, taken or made as part of an employee's official duties. As a work of the </a:t>
            </a:r>
            <a:r>
              <a:rPr lang="en-US" sz="1000" b="0" i="1" u="none" strike="noStrike" kern="1200" dirty="0" smtClean="0">
                <a:solidFill>
                  <a:schemeClr val="tx1"/>
                </a:solidFill>
                <a:latin typeface="+mn-lt"/>
                <a:ea typeface="+mn-ea"/>
                <a:cs typeface="+mn-cs"/>
                <a:hlinkClick r:id="rId5" tooltip="w:Federal Government of the United States"/>
              </a:rPr>
              <a:t>U.S. federal government</a:t>
            </a:r>
            <a:r>
              <a:rPr lang="en-US" sz="1000" b="0" i="1" kern="1200" dirty="0" smtClean="0">
                <a:solidFill>
                  <a:schemeClr val="tx1"/>
                </a:solidFill>
                <a:latin typeface="+mn-lt"/>
                <a:ea typeface="+mn-ea"/>
                <a:cs typeface="+mn-cs"/>
              </a:rPr>
              <a:t>, the image is in the </a:t>
            </a:r>
            <a:r>
              <a:rPr lang="en-US" sz="1000" b="1" i="1" u="sng" kern="1200" dirty="0" smtClean="0">
                <a:solidFill>
                  <a:schemeClr val="tx1"/>
                </a:solidFill>
                <a:latin typeface="+mn-lt"/>
                <a:ea typeface="+mn-ea"/>
                <a:cs typeface="+mn-cs"/>
                <a:hlinkClick r:id="rId6" tooltip="w:public domain"/>
              </a:rPr>
              <a:t>public domain</a:t>
            </a:r>
            <a:r>
              <a:rPr lang="en-US" sz="1000" b="0" i="1" kern="1200" dirty="0" smtClean="0">
                <a:solidFill>
                  <a:schemeClr val="tx1"/>
                </a:solidFill>
                <a:latin typeface="+mn-lt"/>
                <a:ea typeface="+mn-ea"/>
                <a:cs typeface="+mn-cs"/>
              </a:rPr>
              <a:t>.</a:t>
            </a:r>
          </a:p>
          <a:p>
            <a:endParaRPr lang="en-GB" sz="1000" b="0" i="1" kern="1200" dirty="0" smtClean="0">
              <a:solidFill>
                <a:schemeClr val="tx1"/>
              </a:solidFill>
              <a:latin typeface="+mn-lt"/>
              <a:ea typeface="+mn-ea"/>
              <a:cs typeface="+mn-cs"/>
            </a:endParaRPr>
          </a:p>
          <a:p>
            <a:r>
              <a:rPr lang="en-GB" sz="1000" b="0" i="1" kern="1200" dirty="0" smtClean="0">
                <a:solidFill>
                  <a:schemeClr val="tx1"/>
                </a:solidFill>
                <a:latin typeface="+mn-lt"/>
                <a:ea typeface="+mn-ea"/>
                <a:cs typeface="+mn-cs"/>
              </a:rPr>
              <a:t>Lion image: Wikimedia Commons:  </a:t>
            </a:r>
            <a:r>
              <a:rPr lang="en-US" sz="1000" u="none" strike="noStrike" kern="1200" dirty="0" smtClean="0">
                <a:solidFill>
                  <a:schemeClr val="tx1"/>
                </a:solidFill>
                <a:latin typeface="+mn-lt"/>
                <a:ea typeface="+mn-ea"/>
                <a:cs typeface="+mn-cs"/>
                <a:hlinkClick r:id="rId7"/>
              </a:rPr>
              <a:t>jsohn1@pacbell.net</a:t>
            </a:r>
            <a:r>
              <a:rPr lang="en-US" sz="1000" u="none" strike="noStrike" kern="1200" dirty="0" smtClean="0">
                <a:solidFill>
                  <a:schemeClr val="tx1"/>
                </a:solidFill>
                <a:latin typeface="+mn-lt"/>
                <a:ea typeface="+mn-ea"/>
                <a:cs typeface="+mn-cs"/>
              </a:rPr>
              <a:t> </a:t>
            </a:r>
          </a:p>
          <a:p>
            <a:r>
              <a:rPr lang="en-US" sz="1000" dirty="0" smtClean="0"/>
              <a:t>This file is licensed under the </a:t>
            </a:r>
            <a:r>
              <a:rPr lang="en-US" sz="1000" u="none" strike="noStrike" kern="1200" dirty="0" smtClean="0">
                <a:solidFill>
                  <a:schemeClr val="tx1"/>
                </a:solidFill>
                <a:latin typeface="+mn-lt"/>
                <a:ea typeface="+mn-ea"/>
                <a:cs typeface="+mn-cs"/>
                <a:hlinkClick r:id="rId8" tooltip="w:en:Creative Commons"/>
              </a:rPr>
              <a:t>Creative Commons</a:t>
            </a:r>
            <a:r>
              <a:rPr lang="en-US" sz="1000" dirty="0" smtClean="0"/>
              <a:t> </a:t>
            </a:r>
            <a:r>
              <a:rPr lang="en-US" sz="1000" u="none" strike="noStrike" kern="1200" dirty="0" smtClean="0">
                <a:solidFill>
                  <a:schemeClr val="tx1"/>
                </a:solidFill>
                <a:latin typeface="+mn-lt"/>
                <a:ea typeface="+mn-ea"/>
                <a:cs typeface="+mn-cs"/>
                <a:hlinkClick r:id="rId9"/>
              </a:rPr>
              <a:t>Attribution-Share Alike 2.0 Generic</a:t>
            </a:r>
            <a:r>
              <a:rPr lang="en-US" sz="1000" dirty="0" smtClean="0"/>
              <a:t> </a:t>
            </a:r>
            <a:r>
              <a:rPr lang="en-US" sz="1000" dirty="0" err="1" smtClean="0"/>
              <a:t>license.You</a:t>
            </a:r>
            <a:r>
              <a:rPr lang="en-US" sz="1000" dirty="0" smtClean="0"/>
              <a:t> are </a:t>
            </a:r>
            <a:r>
              <a:rPr lang="en-US" sz="1000" dirty="0" err="1" smtClean="0"/>
              <a:t>free:</a:t>
            </a:r>
            <a:r>
              <a:rPr lang="en-US" sz="1000" b="1" dirty="0" err="1" smtClean="0"/>
              <a:t>to</a:t>
            </a:r>
            <a:r>
              <a:rPr lang="en-US" sz="1000" b="1" dirty="0" smtClean="0"/>
              <a:t> share</a:t>
            </a:r>
            <a:r>
              <a:rPr lang="en-US" sz="1000" dirty="0" smtClean="0"/>
              <a:t> – to copy, distribute and transmit the work</a:t>
            </a:r>
          </a:p>
          <a:p>
            <a:r>
              <a:rPr lang="en-US" sz="1000" b="1" dirty="0" smtClean="0"/>
              <a:t>to remix</a:t>
            </a:r>
            <a:r>
              <a:rPr lang="en-US" sz="1000" dirty="0" smtClean="0"/>
              <a:t> – to adapt the work</a:t>
            </a:r>
          </a:p>
          <a:p>
            <a:r>
              <a:rPr lang="en-US" sz="1000" dirty="0" smtClean="0"/>
              <a:t>Under the following </a:t>
            </a:r>
            <a:r>
              <a:rPr lang="en-US" sz="1000" dirty="0" err="1" smtClean="0"/>
              <a:t>conditions:</a:t>
            </a:r>
            <a:r>
              <a:rPr lang="en-US" sz="1000" b="1" dirty="0" err="1" smtClean="0"/>
              <a:t>attribution</a:t>
            </a:r>
            <a:r>
              <a:rPr lang="en-US" sz="1000" dirty="0" smtClean="0"/>
              <a:t> – You must attribute the work in the manner specified by the author or licensor (but not in any way that suggests that they endorse you or your use of the work).</a:t>
            </a:r>
          </a:p>
          <a:p>
            <a:r>
              <a:rPr lang="en-US" sz="1000" b="1" dirty="0" smtClean="0"/>
              <a:t>share alike</a:t>
            </a:r>
            <a:r>
              <a:rPr lang="en-US" sz="1000" dirty="0" smtClean="0"/>
              <a:t> – If you alter, transform, or build upon this work, you may distribute the resulting work only under the same or similar license to this one.</a:t>
            </a:r>
          </a:p>
          <a:p>
            <a:endParaRPr lang="en-US"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pPr lvl="1" indent="-185738">
              <a:buFont typeface="Arial" pitchFamily="34" charset="0"/>
              <a:buChar char="•"/>
            </a:pPr>
            <a:r>
              <a:rPr lang="en-GB" sz="1400" kern="1200" dirty="0" smtClean="0">
                <a:solidFill>
                  <a:schemeClr val="tx1"/>
                </a:solidFill>
                <a:latin typeface="+mn-lt"/>
                <a:ea typeface="+mn-ea"/>
                <a:cs typeface="+mn-cs"/>
              </a:rPr>
              <a:t>Organisms with the same inheritance can develop in very different ways</a:t>
            </a:r>
            <a:endParaRPr lang="en-US"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Bees/ants – queens and workers genetically identical but morphologically very different due to different “upbringing”: queens are fertile, workers have pollen baskets and other structures to aid pollen and nectar collection etc, which queens don’t have</a:t>
            </a:r>
            <a:endParaRPr lang="en-US"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All larvae are fed on royal jelly (a</a:t>
            </a:r>
            <a:r>
              <a:rPr lang="en-GB" sz="1400" kern="1200" baseline="0" dirty="0" smtClean="0">
                <a:solidFill>
                  <a:schemeClr val="tx1"/>
                </a:solidFill>
                <a:latin typeface="+mn-lt"/>
                <a:ea typeface="+mn-ea"/>
                <a:cs typeface="+mn-cs"/>
              </a:rPr>
              <a:t> glandular secretion produced by certain workers) for three days, but workers are then moved onto pollen and nectar, while would-be queens continue on royal jelly</a:t>
            </a:r>
            <a:endParaRPr lang="en-GB" sz="1400" kern="1200" dirty="0" smtClean="0">
              <a:solidFill>
                <a:schemeClr val="tx1"/>
              </a:solidFill>
              <a:latin typeface="+mn-lt"/>
              <a:ea typeface="+mn-ea"/>
              <a:cs typeface="+mn-cs"/>
            </a:endParaRPr>
          </a:p>
          <a:p>
            <a:pPr lvl="1" indent="-185738">
              <a:buFont typeface="Arial" pitchFamily="34" charset="0"/>
              <a:buChar char="•"/>
            </a:pPr>
            <a:r>
              <a:rPr lang="en-GB" sz="1400" kern="1200" dirty="0" smtClean="0">
                <a:solidFill>
                  <a:schemeClr val="tx1"/>
                </a:solidFill>
                <a:latin typeface="+mn-lt"/>
                <a:ea typeface="+mn-ea"/>
                <a:cs typeface="+mn-cs"/>
              </a:rPr>
              <a:t>Queen bees are fed a special diet as larvae which ensures they develop into sexually mature specimens</a:t>
            </a:r>
            <a:endParaRPr lang="en-US" sz="1400" kern="1200" dirty="0" smtClean="0">
              <a:solidFill>
                <a:schemeClr val="tx1"/>
              </a:solidFill>
              <a:latin typeface="+mn-lt"/>
              <a:ea typeface="+mn-ea"/>
              <a:cs typeface="+mn-cs"/>
            </a:endParaRPr>
          </a:p>
          <a:p>
            <a:endParaRPr lang="en-US"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pPr lvl="0"/>
            <a:r>
              <a:rPr lang="en-GB" sz="1400" kern="1200" dirty="0" smtClean="0">
                <a:solidFill>
                  <a:schemeClr val="tx1"/>
                </a:solidFill>
                <a:latin typeface="+mn-lt"/>
                <a:ea typeface="+mn-ea"/>
                <a:cs typeface="+mn-cs"/>
              </a:rPr>
              <a:t>Different responses to same environment e.g. human obesity</a:t>
            </a:r>
            <a:endParaRPr lang="en-US" sz="1400" kern="1200" dirty="0" smtClean="0">
              <a:solidFill>
                <a:schemeClr val="tx1"/>
              </a:solidFill>
              <a:latin typeface="+mn-lt"/>
              <a:ea typeface="+mn-ea"/>
              <a:cs typeface="+mn-cs"/>
            </a:endParaRPr>
          </a:p>
          <a:p>
            <a:pPr marL="630238" lvl="1" indent="-173038">
              <a:buFont typeface="Arial" pitchFamily="34" charset="0"/>
              <a:buChar char="•"/>
            </a:pPr>
            <a:r>
              <a:rPr lang="en-GB" sz="1400" kern="1200" dirty="0" smtClean="0">
                <a:solidFill>
                  <a:schemeClr val="tx1"/>
                </a:solidFill>
                <a:latin typeface="+mn-lt"/>
                <a:ea typeface="+mn-ea"/>
                <a:cs typeface="+mn-cs"/>
              </a:rPr>
              <a:t>Different individuals respond differently to food</a:t>
            </a:r>
            <a:endParaRPr lang="en-US" sz="1400" kern="1200" dirty="0" smtClean="0">
              <a:solidFill>
                <a:schemeClr val="tx1"/>
              </a:solidFill>
              <a:latin typeface="+mn-lt"/>
              <a:ea typeface="+mn-ea"/>
              <a:cs typeface="+mn-cs"/>
            </a:endParaRPr>
          </a:p>
          <a:p>
            <a:pPr marL="1074738" lvl="2" indent="-160338">
              <a:buFont typeface="Arial" pitchFamily="34" charset="0"/>
              <a:buChar char="•"/>
            </a:pPr>
            <a:r>
              <a:rPr lang="en-GB" sz="1400" kern="1200" dirty="0" smtClean="0">
                <a:solidFill>
                  <a:schemeClr val="tx1"/>
                </a:solidFill>
                <a:latin typeface="+mn-lt"/>
                <a:ea typeface="+mn-ea"/>
                <a:cs typeface="+mn-cs"/>
              </a:rPr>
              <a:t>Some can eat the same diet and yet one will gain more weight than another</a:t>
            </a:r>
            <a:endParaRPr lang="en-US" sz="1400" kern="1200" dirty="0" smtClean="0">
              <a:solidFill>
                <a:schemeClr val="tx1"/>
              </a:solidFill>
              <a:latin typeface="+mn-lt"/>
              <a:ea typeface="+mn-ea"/>
              <a:cs typeface="+mn-cs"/>
            </a:endParaRPr>
          </a:p>
          <a:p>
            <a:pPr marL="1074738" lvl="2" indent="-160338">
              <a:buFont typeface="Arial" pitchFamily="34" charset="0"/>
              <a:buChar char="•"/>
            </a:pPr>
            <a:r>
              <a:rPr lang="en-GB" sz="1400" kern="1200" dirty="0" smtClean="0">
                <a:solidFill>
                  <a:schemeClr val="tx1"/>
                </a:solidFill>
                <a:latin typeface="+mn-lt"/>
                <a:ea typeface="+mn-ea"/>
                <a:cs typeface="+mn-cs"/>
              </a:rPr>
              <a:t>Some people have no inclination to over eat, no matter how much food is available but others find it very difficult to resist</a:t>
            </a:r>
            <a:endParaRPr lang="en-US" sz="1400" kern="1200" dirty="0" smtClean="0">
              <a:solidFill>
                <a:schemeClr val="tx1"/>
              </a:solidFill>
              <a:latin typeface="+mn-lt"/>
              <a:ea typeface="+mn-ea"/>
              <a:cs typeface="+mn-cs"/>
            </a:endParaRPr>
          </a:p>
          <a:p>
            <a:pPr marL="630238" lvl="1" indent="-173038">
              <a:buFont typeface="Arial" pitchFamily="34" charset="0"/>
              <a:buChar char="•"/>
            </a:pPr>
            <a:r>
              <a:rPr lang="en-GB" sz="1400" kern="1200" dirty="0" smtClean="0">
                <a:solidFill>
                  <a:schemeClr val="tx1"/>
                </a:solidFill>
                <a:latin typeface="+mn-lt"/>
                <a:ea typeface="+mn-ea"/>
                <a:cs typeface="+mn-cs"/>
              </a:rPr>
              <a:t>1994 Jeffrey Friedman – Ob gene in lab mice</a:t>
            </a:r>
            <a:endParaRPr lang="en-US" sz="1400" kern="1200" dirty="0" smtClean="0">
              <a:solidFill>
                <a:schemeClr val="tx1"/>
              </a:solidFill>
              <a:latin typeface="+mn-lt"/>
              <a:ea typeface="+mn-ea"/>
              <a:cs typeface="+mn-cs"/>
            </a:endParaRPr>
          </a:p>
          <a:p>
            <a:pPr>
              <a:buFont typeface="Arial" pitchFamily="34" charset="0"/>
              <a:buChar char="•"/>
            </a:pPr>
            <a:endParaRPr lang="en-GB" sz="1400" b="0" i="0" kern="1200" dirty="0" smtClean="0">
              <a:solidFill>
                <a:schemeClr val="tx1"/>
              </a:solidFill>
              <a:latin typeface="+mn-lt"/>
              <a:ea typeface="+mn-ea"/>
              <a:cs typeface="+mn-cs"/>
            </a:endParaRPr>
          </a:p>
          <a:p>
            <a:pPr marL="185738" indent="-185738">
              <a:buFont typeface="Arial" pitchFamily="34" charset="0"/>
              <a:buChar char="•"/>
            </a:pPr>
            <a:r>
              <a:rPr lang="en-GB" sz="1400" b="0" i="0" kern="1200" dirty="0" smtClean="0">
                <a:solidFill>
                  <a:schemeClr val="tx1"/>
                </a:solidFill>
                <a:latin typeface="+mn-lt"/>
                <a:ea typeface="+mn-ea"/>
                <a:cs typeface="+mn-cs"/>
              </a:rPr>
              <a:t>Ob gene in mice –  discovered in 1994. </a:t>
            </a:r>
            <a:r>
              <a:rPr lang="en-GB" sz="1400" b="0" i="0" kern="1200" dirty="0" err="1" smtClean="0">
                <a:solidFill>
                  <a:schemeClr val="tx1"/>
                </a:solidFill>
                <a:latin typeface="+mn-lt"/>
                <a:ea typeface="+mn-ea"/>
                <a:cs typeface="+mn-cs"/>
              </a:rPr>
              <a:t>Leptin</a:t>
            </a:r>
            <a:r>
              <a:rPr lang="en-GB" sz="1400" b="0" i="0" kern="1200" dirty="0" smtClean="0">
                <a:solidFill>
                  <a:schemeClr val="tx1"/>
                </a:solidFill>
                <a:latin typeface="+mn-lt"/>
                <a:ea typeface="+mn-ea"/>
                <a:cs typeface="+mn-cs"/>
              </a:rPr>
              <a:t> is a hormone that is involved in appetite regulation and metabolism. The ob mutation causes mice to be abnormally obese – affecting both appetite and metabolism.</a:t>
            </a:r>
          </a:p>
          <a:p>
            <a:endParaRPr lang="en-GB" sz="1400" dirty="0" smtClean="0"/>
          </a:p>
          <a:p>
            <a:r>
              <a:rPr lang="en-US" sz="1400" dirty="0" smtClean="0"/>
              <a:t>Image source: Lexicon Genetics Incorporated (Wikimedia Commons)</a:t>
            </a:r>
          </a:p>
          <a:p>
            <a:endParaRPr lang="en-US" sz="1400" b="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pPr marL="0" lvl="1"/>
            <a:r>
              <a:rPr lang="en-GB" sz="1400" kern="1200" dirty="0" smtClean="0">
                <a:solidFill>
                  <a:schemeClr val="tx1"/>
                </a:solidFill>
                <a:latin typeface="+mn-lt"/>
                <a:ea typeface="+mn-ea"/>
                <a:cs typeface="+mn-cs"/>
              </a:rPr>
              <a:t>There is also an internal environment. Initially, the mother’s womb</a:t>
            </a:r>
            <a:endParaRPr lang="en-US" sz="1400" kern="1200" dirty="0" smtClean="0">
              <a:solidFill>
                <a:schemeClr val="tx1"/>
              </a:solidFill>
              <a:latin typeface="+mn-lt"/>
              <a:ea typeface="+mn-ea"/>
              <a:cs typeface="+mn-cs"/>
            </a:endParaRPr>
          </a:p>
          <a:p>
            <a:pPr lvl="1" indent="-457200"/>
            <a:endParaRPr lang="en-GB" sz="1400" kern="1200" dirty="0" smtClean="0">
              <a:solidFill>
                <a:schemeClr val="tx1"/>
              </a:solidFill>
              <a:latin typeface="+mn-lt"/>
              <a:ea typeface="+mn-ea"/>
              <a:cs typeface="+mn-cs"/>
            </a:endParaRPr>
          </a:p>
          <a:p>
            <a:pPr lvl="1" indent="-457200"/>
            <a:r>
              <a:rPr lang="en-GB" sz="1400" kern="1200" dirty="0" smtClean="0">
                <a:solidFill>
                  <a:schemeClr val="tx1"/>
                </a:solidFill>
                <a:latin typeface="+mn-lt"/>
                <a:ea typeface="+mn-ea"/>
                <a:cs typeface="+mn-cs"/>
              </a:rPr>
              <a:t>Congenital anomalies:</a:t>
            </a:r>
            <a:endParaRPr lang="en-US" sz="1400" kern="1200" dirty="0" smtClean="0">
              <a:solidFill>
                <a:schemeClr val="tx1"/>
              </a:solidFill>
              <a:latin typeface="+mn-lt"/>
              <a:ea typeface="+mn-ea"/>
              <a:cs typeface="+mn-cs"/>
            </a:endParaRPr>
          </a:p>
          <a:p>
            <a:pPr lvl="1" indent="-457200">
              <a:buFont typeface="Arial" pitchFamily="34" charset="0"/>
              <a:buChar char="•"/>
            </a:pPr>
            <a:r>
              <a:rPr lang="en-GB" sz="1400" dirty="0" smtClean="0"/>
              <a:t>Affect c. 1 in 33 babies</a:t>
            </a:r>
          </a:p>
          <a:p>
            <a:pPr lvl="2" indent="-200025">
              <a:buFont typeface="Arial" pitchFamily="34" charset="0"/>
              <a:buChar char="•"/>
            </a:pPr>
            <a:r>
              <a:rPr lang="en-GB" sz="1400" dirty="0" smtClean="0">
                <a:latin typeface="Calibri" pitchFamily="34" charset="0"/>
              </a:rPr>
              <a:t>Cleft palate</a:t>
            </a:r>
          </a:p>
          <a:p>
            <a:pPr lvl="2" indent="-200025">
              <a:buFont typeface="Arial" pitchFamily="34" charset="0"/>
              <a:buChar char="•"/>
            </a:pPr>
            <a:r>
              <a:rPr lang="en-GB" sz="1400" dirty="0" smtClean="0">
                <a:latin typeface="Calibri" pitchFamily="34" charset="0"/>
              </a:rPr>
              <a:t>Neural tube closure</a:t>
            </a:r>
          </a:p>
          <a:p>
            <a:pPr lvl="2" indent="-200025">
              <a:buFont typeface="Arial" pitchFamily="34" charset="0"/>
              <a:buChar char="•"/>
            </a:pPr>
            <a:r>
              <a:rPr lang="en-GB" sz="1400" dirty="0" smtClean="0">
                <a:latin typeface="Calibri" pitchFamily="34" charset="0"/>
              </a:rPr>
              <a:t>Heart defects</a:t>
            </a:r>
          </a:p>
          <a:p>
            <a:pPr lvl="2" indent="-200025">
              <a:buFont typeface="Arial" pitchFamily="34" charset="0"/>
              <a:buChar char="•"/>
            </a:pPr>
            <a:r>
              <a:rPr lang="en-GB" sz="1400" dirty="0" smtClean="0">
                <a:latin typeface="Calibri" pitchFamily="34" charset="0"/>
              </a:rPr>
              <a:t>Sensory defects</a:t>
            </a:r>
          </a:p>
          <a:p>
            <a:pPr lvl="2" indent="-200025">
              <a:buFont typeface="Arial" pitchFamily="34" charset="0"/>
              <a:buChar char="•"/>
            </a:pPr>
            <a:r>
              <a:rPr lang="en-GB" sz="1400" dirty="0" smtClean="0">
                <a:latin typeface="Calibri" pitchFamily="34" charset="0"/>
              </a:rPr>
              <a:t>Learning difficulties</a:t>
            </a:r>
          </a:p>
          <a:p>
            <a:pPr lvl="1" indent="-457200">
              <a:buFont typeface="Arial" pitchFamily="34" charset="0"/>
              <a:buChar char="•"/>
            </a:pPr>
            <a:r>
              <a:rPr lang="en-GB" sz="1400" kern="1200" dirty="0" smtClean="0">
                <a:solidFill>
                  <a:schemeClr val="tx1"/>
                </a:solidFill>
                <a:latin typeface="+mn-lt"/>
                <a:ea typeface="+mn-ea"/>
                <a:cs typeface="+mn-cs"/>
              </a:rPr>
              <a:t>Genetic/infectious/environmental (but 50% have no known specific cause)</a:t>
            </a:r>
          </a:p>
          <a:p>
            <a:pPr lvl="1" indent="-457200">
              <a:buFont typeface="Arial" pitchFamily="34" charset="0"/>
              <a:buChar char="•"/>
            </a:pPr>
            <a:r>
              <a:rPr lang="en-GB" sz="1400" dirty="0" smtClean="0"/>
              <a:t>In the optional reading you can find a link to the WHO factsheet on this</a:t>
            </a:r>
            <a:endParaRPr lang="en-US" sz="1400" kern="1200" dirty="0" smtClean="0">
              <a:solidFill>
                <a:schemeClr val="tx1"/>
              </a:solidFill>
              <a:latin typeface="+mn-lt"/>
              <a:ea typeface="+mn-ea"/>
              <a:cs typeface="+mn-cs"/>
            </a:endParaRPr>
          </a:p>
          <a:p>
            <a:pPr lvl="1"/>
            <a:endParaRPr lang="en-US" sz="140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IMAGE: Approximately 6 weeks from conception, i.e. 8 weeks from </a:t>
            </a:r>
            <a:r>
              <a:rPr lang="en-US" sz="1200" b="0" i="0" kern="1200" dirty="0" err="1" smtClean="0">
                <a:solidFill>
                  <a:schemeClr val="tx1"/>
                </a:solidFill>
                <a:latin typeface="+mn-lt"/>
                <a:ea typeface="+mn-ea"/>
                <a:cs typeface="+mn-cs"/>
              </a:rPr>
              <a:t>LMP</a:t>
            </a:r>
            <a:r>
              <a:rPr lang="en-US" sz="1200" b="0" i="0" kern="1200" dirty="0" smtClean="0">
                <a:solidFill>
                  <a:schemeClr val="tx1"/>
                </a:solidFill>
                <a:latin typeface="+mn-lt"/>
                <a:ea typeface="+mn-ea"/>
                <a:cs typeface="+mn-cs"/>
              </a:rPr>
              <a:t>. Shot with 105 mm Micro-</a:t>
            </a:r>
            <a:r>
              <a:rPr lang="en-US" sz="1200" b="0" i="0" kern="1200" dirty="0" err="1" smtClean="0">
                <a:solidFill>
                  <a:schemeClr val="tx1"/>
                </a:solidFill>
                <a:latin typeface="+mn-lt"/>
                <a:ea typeface="+mn-ea"/>
                <a:cs typeface="+mn-cs"/>
              </a:rPr>
              <a:t>NIKKOR</a:t>
            </a:r>
            <a:r>
              <a:rPr lang="en-US" sz="1200" b="0" i="0" kern="1200" dirty="0" smtClean="0">
                <a:solidFill>
                  <a:schemeClr val="tx1"/>
                </a:solidFill>
                <a:latin typeface="+mn-lt"/>
                <a:ea typeface="+mn-ea"/>
                <a:cs typeface="+mn-cs"/>
              </a:rPr>
              <a:t> lens with 2 off camera SB-</a:t>
            </a:r>
            <a:r>
              <a:rPr lang="en-US" sz="1200" b="0" i="0" kern="1200" dirty="0" err="1" smtClean="0">
                <a:solidFill>
                  <a:schemeClr val="tx1"/>
                </a:solidFill>
                <a:latin typeface="+mn-lt"/>
                <a:ea typeface="+mn-ea"/>
                <a:cs typeface="+mn-cs"/>
              </a:rPr>
              <a:t>800's</a:t>
            </a:r>
            <a:r>
              <a:rPr lang="en-US" sz="1200" b="0" i="0" kern="1200" dirty="0" smtClean="0">
                <a:solidFill>
                  <a:schemeClr val="tx1"/>
                </a:solidFill>
                <a:latin typeface="+mn-lt"/>
                <a:ea typeface="+mn-ea"/>
                <a:cs typeface="+mn-cs"/>
              </a:rPr>
              <a:t>. Specimen is submerged in alcohol. This is a spontaneous (</a:t>
            </a:r>
            <a:r>
              <a:rPr lang="en-US" sz="1200" b="0" i="0" kern="1200" dirty="0" err="1" smtClean="0">
                <a:solidFill>
                  <a:schemeClr val="tx1"/>
                </a:solidFill>
                <a:latin typeface="+mn-lt"/>
                <a:ea typeface="+mn-ea"/>
                <a:cs typeface="+mn-cs"/>
              </a:rPr>
              <a:t>ie</a:t>
            </a:r>
            <a:r>
              <a:rPr lang="en-US" sz="1200" b="0" i="0" kern="1200" dirty="0" smtClean="0">
                <a:solidFill>
                  <a:schemeClr val="tx1"/>
                </a:solidFill>
                <a:latin typeface="+mn-lt"/>
                <a:ea typeface="+mn-ea"/>
                <a:cs typeface="+mn-cs"/>
              </a:rPr>
              <a:t>. not a termination) abortion. It was extruded intact with the gestational sac surrounded by developing placental tissue and </a:t>
            </a:r>
            <a:r>
              <a:rPr lang="en-US" sz="1200" b="0" i="0" kern="1200" dirty="0" err="1" smtClean="0">
                <a:solidFill>
                  <a:schemeClr val="tx1"/>
                </a:solidFill>
                <a:latin typeface="+mn-lt"/>
                <a:ea typeface="+mn-ea"/>
                <a:cs typeface="+mn-cs"/>
              </a:rPr>
              <a:t>decidual</a:t>
            </a:r>
            <a:r>
              <a:rPr lang="en-US" sz="1200" b="0" i="0" kern="1200" dirty="0" smtClean="0">
                <a:solidFill>
                  <a:schemeClr val="tx1"/>
                </a:solidFill>
                <a:latin typeface="+mn-lt"/>
                <a:ea typeface="+mn-ea"/>
                <a:cs typeface="+mn-cs"/>
              </a:rPr>
              <a:t> tissue. This was carefully opened to avoid damaging the embryo.</a:t>
            </a:r>
            <a:endParaRPr lang="en-US"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pPr lvl="1" indent="-457200"/>
            <a:r>
              <a:rPr lang="en-GB" sz="1400" kern="1200" dirty="0" smtClean="0">
                <a:solidFill>
                  <a:schemeClr val="tx1"/>
                </a:solidFill>
                <a:latin typeface="+mn-lt"/>
                <a:ea typeface="+mn-ea"/>
                <a:cs typeface="+mn-cs"/>
              </a:rPr>
              <a:t>Substances that can affect the foetus in the womb include:</a:t>
            </a:r>
            <a:endParaRPr lang="en-US" sz="1400" kern="1200" dirty="0" smtClean="0">
              <a:solidFill>
                <a:schemeClr val="tx1"/>
              </a:solidFill>
              <a:latin typeface="+mn-lt"/>
              <a:ea typeface="+mn-ea"/>
              <a:cs typeface="+mn-cs"/>
            </a:endParaRPr>
          </a:p>
          <a:p>
            <a:pPr marL="630238" lvl="2" indent="-271463">
              <a:buFont typeface="Arial" pitchFamily="34" charset="0"/>
              <a:buChar char="•"/>
            </a:pPr>
            <a:r>
              <a:rPr lang="en-GB" sz="1400" kern="1200" dirty="0" smtClean="0">
                <a:solidFill>
                  <a:schemeClr val="tx1"/>
                </a:solidFill>
                <a:latin typeface="+mn-lt"/>
                <a:ea typeface="+mn-ea"/>
                <a:cs typeface="+mn-cs"/>
              </a:rPr>
              <a:t>Infections: rubella, (hearing and visual impairments, heart problems)</a:t>
            </a:r>
            <a:endParaRPr lang="en-US" sz="1400" kern="1200" dirty="0" smtClean="0">
              <a:solidFill>
                <a:schemeClr val="tx1"/>
              </a:solidFill>
              <a:latin typeface="+mn-lt"/>
              <a:ea typeface="+mn-ea"/>
              <a:cs typeface="+mn-cs"/>
            </a:endParaRPr>
          </a:p>
          <a:p>
            <a:pPr marL="630238" marR="0" lvl="2" indent="-271463"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400" kern="1200" dirty="0" smtClean="0">
                <a:solidFill>
                  <a:schemeClr val="tx1"/>
                </a:solidFill>
                <a:latin typeface="+mn-lt"/>
                <a:ea typeface="+mn-ea"/>
                <a:cs typeface="+mn-cs"/>
              </a:rPr>
              <a:t>Pollution and pesticides: Heavy metals e.g. mercury lead etc.</a:t>
            </a:r>
            <a:endParaRPr lang="en-US" sz="1400" kern="1200" dirty="0" smtClean="0">
              <a:solidFill>
                <a:schemeClr val="tx1"/>
              </a:solidFill>
              <a:latin typeface="+mn-lt"/>
              <a:ea typeface="+mn-ea"/>
              <a:cs typeface="+mn-cs"/>
            </a:endParaRPr>
          </a:p>
          <a:p>
            <a:pPr marL="630238" lvl="2" indent="-271463">
              <a:buFont typeface="Arial" pitchFamily="34" charset="0"/>
              <a:buChar char="•"/>
            </a:pPr>
            <a:r>
              <a:rPr lang="en-GB" sz="1400" kern="1200" dirty="0" smtClean="0">
                <a:solidFill>
                  <a:schemeClr val="tx1"/>
                </a:solidFill>
                <a:latin typeface="+mn-lt"/>
                <a:ea typeface="+mn-ea"/>
                <a:cs typeface="+mn-cs"/>
              </a:rPr>
              <a:t>Radiation</a:t>
            </a:r>
          </a:p>
          <a:p>
            <a:pPr marL="630238" lvl="2" indent="-271463">
              <a:buFont typeface="Arial" pitchFamily="34" charset="0"/>
              <a:buChar char="•"/>
            </a:pPr>
            <a:r>
              <a:rPr lang="en-GB" sz="1400" kern="1200" dirty="0" smtClean="0">
                <a:solidFill>
                  <a:schemeClr val="tx1"/>
                </a:solidFill>
                <a:latin typeface="+mn-lt"/>
                <a:ea typeface="+mn-ea"/>
                <a:cs typeface="+mn-cs"/>
              </a:rPr>
              <a:t>Medicines:</a:t>
            </a:r>
            <a:endParaRPr lang="en-US" sz="1400" kern="1200" dirty="0" smtClean="0">
              <a:solidFill>
                <a:schemeClr val="tx1"/>
              </a:solidFill>
              <a:latin typeface="+mn-lt"/>
              <a:ea typeface="+mn-ea"/>
              <a:cs typeface="+mn-cs"/>
            </a:endParaRPr>
          </a:p>
          <a:p>
            <a:pPr marL="1074738" lvl="3" indent="-173038">
              <a:buFont typeface="Arial" pitchFamily="34" charset="0"/>
              <a:buChar char="•"/>
            </a:pPr>
            <a:r>
              <a:rPr lang="en-GB" sz="1400" kern="1200" dirty="0" smtClean="0">
                <a:solidFill>
                  <a:schemeClr val="tx1"/>
                </a:solidFill>
                <a:latin typeface="+mn-lt"/>
                <a:ea typeface="+mn-ea"/>
                <a:cs typeface="+mn-cs"/>
              </a:rPr>
              <a:t>Thalidomide (early 1960s)</a:t>
            </a:r>
            <a:endParaRPr lang="en-US" sz="1400" kern="1200" dirty="0" smtClean="0">
              <a:solidFill>
                <a:schemeClr val="tx1"/>
              </a:solidFill>
              <a:latin typeface="+mn-lt"/>
              <a:ea typeface="+mn-ea"/>
              <a:cs typeface="+mn-cs"/>
            </a:endParaRPr>
          </a:p>
          <a:p>
            <a:pPr marL="1074738" lvl="3" indent="-173038">
              <a:buFont typeface="Arial" pitchFamily="34" charset="0"/>
              <a:buChar char="•"/>
            </a:pPr>
            <a:r>
              <a:rPr lang="en-GB" sz="1400" kern="1200" dirty="0" smtClean="0">
                <a:solidFill>
                  <a:schemeClr val="tx1"/>
                </a:solidFill>
                <a:latin typeface="+mn-lt"/>
                <a:ea typeface="+mn-ea"/>
                <a:cs typeface="+mn-cs"/>
              </a:rPr>
              <a:t>Retinoic acid (in acne treatments: hearing and visual impairment, missing or malformed earlobes, facial </a:t>
            </a:r>
            <a:r>
              <a:rPr lang="en-GB" sz="1400" kern="1200" dirty="0" err="1" smtClean="0">
                <a:solidFill>
                  <a:schemeClr val="tx1"/>
                </a:solidFill>
                <a:latin typeface="+mn-lt"/>
                <a:ea typeface="+mn-ea"/>
                <a:cs typeface="+mn-cs"/>
              </a:rPr>
              <a:t>dysmorphism</a:t>
            </a:r>
            <a:r>
              <a:rPr lang="en-GB" sz="1400" kern="1200" dirty="0" smtClean="0">
                <a:solidFill>
                  <a:schemeClr val="tx1"/>
                </a:solidFill>
                <a:latin typeface="+mn-lt"/>
                <a:ea typeface="+mn-ea"/>
                <a:cs typeface="+mn-cs"/>
              </a:rPr>
              <a:t>, and mental retardation)</a:t>
            </a:r>
            <a:endParaRPr lang="en-US" sz="1400" kern="1200" dirty="0" smtClean="0">
              <a:solidFill>
                <a:schemeClr val="tx1"/>
              </a:solidFill>
              <a:latin typeface="+mn-lt"/>
              <a:ea typeface="+mn-ea"/>
              <a:cs typeface="+mn-cs"/>
            </a:endParaRPr>
          </a:p>
          <a:p>
            <a:pPr marL="630238" lvl="2" indent="-271463">
              <a:buFont typeface="Arial" pitchFamily="34" charset="0"/>
              <a:buChar char="•"/>
            </a:pPr>
            <a:r>
              <a:rPr lang="en-GB" sz="1400" kern="1200" dirty="0" smtClean="0">
                <a:solidFill>
                  <a:schemeClr val="tx1"/>
                </a:solidFill>
                <a:latin typeface="+mn-lt"/>
                <a:ea typeface="+mn-ea"/>
                <a:cs typeface="+mn-cs"/>
              </a:rPr>
              <a:t>Alcohol</a:t>
            </a:r>
            <a:endParaRPr lang="en-US" sz="1400" kern="1200" dirty="0" smtClean="0">
              <a:solidFill>
                <a:schemeClr val="tx1"/>
              </a:solidFill>
              <a:latin typeface="+mn-lt"/>
              <a:ea typeface="+mn-ea"/>
              <a:cs typeface="+mn-cs"/>
            </a:endParaRPr>
          </a:p>
          <a:p>
            <a:pPr marL="630238" lvl="2" indent="-271463">
              <a:buFont typeface="Arial" pitchFamily="34" charset="0"/>
              <a:buChar char="•"/>
            </a:pPr>
            <a:r>
              <a:rPr lang="en-GB" sz="1400" kern="1200" dirty="0" smtClean="0">
                <a:solidFill>
                  <a:schemeClr val="tx1"/>
                </a:solidFill>
                <a:latin typeface="+mn-lt"/>
                <a:ea typeface="+mn-ea"/>
                <a:cs typeface="+mn-cs"/>
              </a:rPr>
              <a:t>Smoking</a:t>
            </a:r>
            <a:endParaRPr lang="en-US" sz="1400" kern="1200" dirty="0" smtClean="0">
              <a:solidFill>
                <a:schemeClr val="tx1"/>
              </a:solidFill>
              <a:latin typeface="+mn-lt"/>
              <a:ea typeface="+mn-ea"/>
              <a:cs typeface="+mn-cs"/>
            </a:endParaRPr>
          </a:p>
          <a:p>
            <a:pPr marL="630238" lvl="2" indent="-271463">
              <a:buFont typeface="Arial" pitchFamily="34" charset="0"/>
              <a:buChar char="•"/>
            </a:pPr>
            <a:r>
              <a:rPr lang="en-GB" sz="1400" kern="1200" dirty="0" smtClean="0">
                <a:solidFill>
                  <a:schemeClr val="tx1"/>
                </a:solidFill>
                <a:latin typeface="+mn-lt"/>
                <a:ea typeface="+mn-ea"/>
                <a:cs typeface="+mn-cs"/>
              </a:rPr>
              <a:t>Recreational drugs</a:t>
            </a:r>
            <a:endParaRPr lang="en-US" sz="1400" kern="1200" dirty="0" smtClean="0">
              <a:solidFill>
                <a:schemeClr val="tx1"/>
              </a:solidFill>
              <a:latin typeface="+mn-lt"/>
              <a:ea typeface="+mn-ea"/>
              <a:cs typeface="+mn-cs"/>
            </a:endParaRPr>
          </a:p>
          <a:p>
            <a:pPr marL="630238" lvl="2" indent="-271463">
              <a:buFont typeface="Arial" pitchFamily="34" charset="0"/>
              <a:buChar char="•"/>
            </a:pPr>
            <a:r>
              <a:rPr lang="en-GB" sz="1400" kern="1200" dirty="0" smtClean="0">
                <a:solidFill>
                  <a:schemeClr val="tx1"/>
                </a:solidFill>
                <a:latin typeface="+mn-lt"/>
                <a:ea typeface="+mn-ea"/>
                <a:cs typeface="+mn-cs"/>
              </a:rPr>
              <a:t>Maternal diet: obesity/uncontrolled diabetes/ </a:t>
            </a:r>
            <a:r>
              <a:rPr lang="en-GB" sz="1400" dirty="0" smtClean="0"/>
              <a:t>malnutrition/specific nutrients e.g. folic acid</a:t>
            </a:r>
            <a:endParaRPr lang="en-US" sz="1400" kern="1200" dirty="0" smtClean="0">
              <a:solidFill>
                <a:schemeClr val="tx1"/>
              </a:solidFill>
              <a:latin typeface="+mn-lt"/>
              <a:ea typeface="+mn-ea"/>
              <a:cs typeface="+mn-cs"/>
            </a:endParaRPr>
          </a:p>
          <a:p>
            <a:pPr marL="1074738" lvl="3" indent="-173038">
              <a:buFont typeface="Arial" pitchFamily="34" charset="0"/>
              <a:buChar char="•"/>
            </a:pPr>
            <a:r>
              <a:rPr lang="en-GB" sz="1400" kern="1200" dirty="0" smtClean="0">
                <a:solidFill>
                  <a:schemeClr val="tx1"/>
                </a:solidFill>
                <a:latin typeface="+mn-lt"/>
                <a:ea typeface="+mn-ea"/>
                <a:cs typeface="+mn-cs"/>
              </a:rPr>
              <a:t>Supplementation with folic acid can prevent more than half of all neural tube birth defects</a:t>
            </a:r>
          </a:p>
          <a:p>
            <a:pPr marL="1074738" lvl="3" indent="-173038">
              <a:buFont typeface="Arial" pitchFamily="34" charset="0"/>
              <a:buChar char="•"/>
            </a:pPr>
            <a:r>
              <a:rPr lang="en-GB" sz="1400" dirty="0" smtClean="0"/>
              <a:t>More in Lecture 2</a:t>
            </a:r>
          </a:p>
          <a:p>
            <a:pPr marL="1074738" lvl="3" indent="-173038">
              <a:buFont typeface="Arial" pitchFamily="34" charset="0"/>
              <a:buChar char="•"/>
            </a:pPr>
            <a:r>
              <a:rPr lang="en-GB" sz="1400" dirty="0" err="1" smtClean="0"/>
              <a:t>Spina</a:t>
            </a:r>
            <a:r>
              <a:rPr lang="en-GB" sz="1400" dirty="0" smtClean="0"/>
              <a:t> bifida: failure of neural tube to</a:t>
            </a:r>
            <a:r>
              <a:rPr lang="en-GB" sz="1400" baseline="0" dirty="0" smtClean="0"/>
              <a:t> close. Key time stage around day 27. Symptoms depend on the degree of failure – from still birth in which the forebrain has not developed, through paralysis, lack of feeling, problems with bladder/bowel function and control, or brain damage due to fluid build up in the brain. Some cases are very mild, with no exposure of spinal nerves and may have no symptoms.  </a:t>
            </a:r>
            <a:endParaRPr lang="en-US" sz="1400" dirty="0"/>
          </a:p>
        </p:txBody>
      </p:sp>
      <p:sp>
        <p:nvSpPr>
          <p:cNvPr id="4" name="Slide Number Placeholder 3"/>
          <p:cNvSpPr>
            <a:spLocks noGrp="1"/>
          </p:cNvSpPr>
          <p:nvPr>
            <p:ph type="sldNum" sz="quarter" idx="10"/>
          </p:nvPr>
        </p:nvSpPr>
        <p:spPr/>
        <p:txBody>
          <a:bodyPr/>
          <a:lstStyle/>
          <a:p>
            <a:fld id="{D040FEA9-8903-4A24-9D07-6107663B1DC4}"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0"/>
            <a:ext cx="4344987" cy="3260725"/>
          </a:xfrm>
        </p:spPr>
      </p:sp>
      <p:sp>
        <p:nvSpPr>
          <p:cNvPr id="3" name="Notes Placeholder 2"/>
          <p:cNvSpPr>
            <a:spLocks noGrp="1"/>
          </p:cNvSpPr>
          <p:nvPr>
            <p:ph type="body" idx="1"/>
          </p:nvPr>
        </p:nvSpPr>
        <p:spPr/>
        <p:txBody>
          <a:bodyPr>
            <a:normAutofit/>
          </a:bodyPr>
          <a:lstStyle/>
          <a:p>
            <a:r>
              <a:rPr lang="en-GB" sz="1400" kern="1200" dirty="0" smtClean="0">
                <a:solidFill>
                  <a:schemeClr val="tx1"/>
                </a:solidFill>
                <a:latin typeface="+mn-lt"/>
                <a:ea typeface="+mn-ea"/>
                <a:cs typeface="+mn-cs"/>
              </a:rPr>
              <a:t>but even earlier the egg (especially) and sperm provide the environment for the very first cell divisions in development</a:t>
            </a:r>
          </a:p>
          <a:p>
            <a:endParaRPr lang="en-GB" sz="1400" i="0" dirty="0" smtClean="0"/>
          </a:p>
          <a:p>
            <a:r>
              <a:rPr lang="en-GB" sz="1400" i="0" dirty="0" smtClean="0"/>
              <a:t>Again  we’ll talk more about this next week but let’s have a look at an example from Drosophila</a:t>
            </a:r>
            <a:endParaRPr lang="en-GB" sz="1400"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endParaRPr lang="en-GB" sz="1200" b="1" i="0" kern="1200" dirty="0" smtClean="0">
              <a:solidFill>
                <a:schemeClr val="tx1"/>
              </a:solidFill>
              <a:latin typeface="+mn-lt"/>
              <a:ea typeface="+mn-ea"/>
              <a:cs typeface="+mn-cs"/>
            </a:endParaRPr>
          </a:p>
          <a:p>
            <a:r>
              <a:rPr lang="en-GB" sz="1200" b="1" i="0" kern="1200" dirty="0" err="1" smtClean="0">
                <a:solidFill>
                  <a:schemeClr val="tx1"/>
                </a:solidFill>
                <a:latin typeface="+mn-lt"/>
                <a:ea typeface="+mn-ea"/>
                <a:cs typeface="+mn-cs"/>
              </a:rPr>
              <a:t>B0001451</a:t>
            </a:r>
            <a:r>
              <a:rPr lang="en-GB" sz="1200" b="0" i="0" kern="1200" dirty="0" smtClean="0">
                <a:solidFill>
                  <a:schemeClr val="tx1"/>
                </a:solidFill>
                <a:latin typeface="+mn-lt"/>
                <a:ea typeface="+mn-ea"/>
                <a:cs typeface="+mn-cs"/>
              </a:rPr>
              <a:t> </a:t>
            </a:r>
            <a:r>
              <a:rPr lang="en-GB" sz="1200" b="1" i="0" kern="1200" dirty="0" smtClean="0">
                <a:solidFill>
                  <a:schemeClr val="tx1"/>
                </a:solidFill>
                <a:latin typeface="+mn-lt"/>
                <a:ea typeface="+mn-ea"/>
                <a:cs typeface="+mn-cs"/>
              </a:rPr>
              <a:t>Credit</a:t>
            </a:r>
            <a:r>
              <a:rPr lang="en-GB" sz="1200" b="0" i="0" kern="1200" dirty="0" smtClean="0">
                <a:solidFill>
                  <a:schemeClr val="tx1"/>
                </a:solidFill>
                <a:latin typeface="+mn-lt"/>
                <a:ea typeface="+mn-ea"/>
                <a:cs typeface="+mn-cs"/>
              </a:rPr>
              <a:t> </a:t>
            </a:r>
            <a:r>
              <a:rPr lang="en-GB" sz="1200" b="0" i="0" u="none" strike="noStrike" kern="1200" dirty="0" smtClean="0">
                <a:solidFill>
                  <a:schemeClr val="tx1"/>
                </a:solidFill>
                <a:latin typeface="+mn-lt"/>
                <a:ea typeface="+mn-ea"/>
                <a:cs typeface="+mn-cs"/>
                <a:hlinkClick r:id="rId3"/>
              </a:rPr>
              <a:t>Alan </a:t>
            </a:r>
            <a:r>
              <a:rPr lang="en-GB" sz="1200" b="0" i="0" u="none" strike="noStrike" kern="1200" dirty="0" err="1" smtClean="0">
                <a:solidFill>
                  <a:schemeClr val="tx1"/>
                </a:solidFill>
                <a:latin typeface="+mn-lt"/>
                <a:ea typeface="+mn-ea"/>
                <a:cs typeface="+mn-cs"/>
                <a:hlinkClick r:id="rId3"/>
              </a:rPr>
              <a:t>Handyside</a:t>
            </a:r>
            <a:r>
              <a:rPr lang="en-GB" sz="1200" b="0" i="0" kern="1200" dirty="0" smtClean="0">
                <a:solidFill>
                  <a:schemeClr val="tx1"/>
                </a:solidFill>
                <a:latin typeface="+mn-lt"/>
                <a:ea typeface="+mn-ea"/>
                <a:cs typeface="+mn-cs"/>
              </a:rPr>
              <a:t>, </a:t>
            </a:r>
            <a:r>
              <a:rPr lang="en-GB" sz="1200" b="0" i="0" kern="1200" dirty="0" err="1" smtClean="0">
                <a:solidFill>
                  <a:schemeClr val="tx1"/>
                </a:solidFill>
                <a:latin typeface="+mn-lt"/>
                <a:ea typeface="+mn-ea"/>
                <a:cs typeface="+mn-cs"/>
              </a:rPr>
              <a:t>Wellcome</a:t>
            </a:r>
            <a:r>
              <a:rPr lang="en-GB" sz="1200" b="0" i="0" kern="1200" dirty="0" smtClean="0">
                <a:solidFill>
                  <a:schemeClr val="tx1"/>
                </a:solidFill>
                <a:latin typeface="+mn-lt"/>
                <a:ea typeface="+mn-ea"/>
                <a:cs typeface="+mn-cs"/>
              </a:rPr>
              <a:t> Images </a:t>
            </a:r>
            <a:r>
              <a:rPr lang="en-GB" dirty="0" smtClean="0"/>
              <a:t/>
            </a:r>
            <a:br>
              <a:rPr lang="en-GB" dirty="0" smtClean="0"/>
            </a:br>
            <a:r>
              <a:rPr lang="en-GB" sz="1200" b="0" i="0" kern="1200" dirty="0" smtClean="0">
                <a:solidFill>
                  <a:schemeClr val="tx1"/>
                </a:solidFill>
                <a:latin typeface="+mn-lt"/>
                <a:ea typeface="+mn-ea"/>
                <a:cs typeface="+mn-cs"/>
              </a:rPr>
              <a:t>Newly fertilised human egg </a:t>
            </a:r>
            <a:r>
              <a:rPr lang="en-GB" dirty="0" smtClean="0"/>
              <a:t/>
            </a:r>
            <a:br>
              <a:rPr lang="en-GB" dirty="0" smtClean="0"/>
            </a:br>
            <a:r>
              <a:rPr lang="en-GB" sz="1200" b="0" i="0" kern="1200" dirty="0" smtClean="0">
                <a:solidFill>
                  <a:schemeClr val="tx1"/>
                </a:solidFill>
                <a:latin typeface="+mn-lt"/>
                <a:ea typeface="+mn-ea"/>
                <a:cs typeface="+mn-cs"/>
              </a:rPr>
              <a:t>Human egg soon after fertilisation viewed using </a:t>
            </a:r>
            <a:r>
              <a:rPr lang="en-GB" sz="1200" b="0" i="0" kern="1200" dirty="0" err="1" smtClean="0">
                <a:solidFill>
                  <a:schemeClr val="tx1"/>
                </a:solidFill>
                <a:latin typeface="+mn-lt"/>
                <a:ea typeface="+mn-ea"/>
                <a:cs typeface="+mn-cs"/>
              </a:rPr>
              <a:t>Nomarski</a:t>
            </a:r>
            <a:r>
              <a:rPr lang="en-GB" sz="1200" b="0" i="0" kern="1200" dirty="0" smtClean="0">
                <a:solidFill>
                  <a:schemeClr val="tx1"/>
                </a:solidFill>
                <a:latin typeface="+mn-lt"/>
                <a:ea typeface="+mn-ea"/>
                <a:cs typeface="+mn-cs"/>
              </a:rPr>
              <a:t> optics. The two parental </a:t>
            </a:r>
            <a:r>
              <a:rPr lang="en-GB" sz="1200" b="0" i="0" kern="1200" dirty="0" err="1" smtClean="0">
                <a:solidFill>
                  <a:schemeClr val="tx1"/>
                </a:solidFill>
                <a:latin typeface="+mn-lt"/>
                <a:ea typeface="+mn-ea"/>
                <a:cs typeface="+mn-cs"/>
              </a:rPr>
              <a:t>pronuclei</a:t>
            </a:r>
            <a:r>
              <a:rPr lang="en-GB" sz="1200" b="0" i="0" kern="1200" dirty="0" smtClean="0">
                <a:solidFill>
                  <a:schemeClr val="tx1"/>
                </a:solidFill>
                <a:latin typeface="+mn-lt"/>
                <a:ea typeface="+mn-ea"/>
                <a:cs typeface="+mn-cs"/>
              </a:rPr>
              <a:t> are clearly visible and have not yet fused. </a:t>
            </a:r>
            <a:r>
              <a:rPr lang="en-GB" dirty="0" smtClean="0"/>
              <a:t/>
            </a:r>
            <a:br>
              <a:rPr lang="en-GB" dirty="0" smtClean="0"/>
            </a:br>
            <a:r>
              <a:rPr lang="en-GB" sz="1200" b="0" i="0" u="none" strike="noStrike" kern="1200" dirty="0" err="1" smtClean="0">
                <a:solidFill>
                  <a:schemeClr val="tx1"/>
                </a:solidFill>
                <a:latin typeface="+mn-lt"/>
                <a:ea typeface="+mn-ea"/>
                <a:cs typeface="+mn-cs"/>
                <a:hlinkClick r:id="rId4"/>
              </a:rPr>
              <a:t>Nomarski</a:t>
            </a:r>
            <a:r>
              <a:rPr lang="en-GB" sz="1200" b="0" i="0" u="none" strike="noStrike" kern="1200" dirty="0" smtClean="0">
                <a:solidFill>
                  <a:schemeClr val="tx1"/>
                </a:solidFill>
                <a:latin typeface="+mn-lt"/>
                <a:ea typeface="+mn-ea"/>
                <a:cs typeface="+mn-cs"/>
                <a:hlinkClick r:id="rId4"/>
              </a:rPr>
              <a:t> optics micrograph</a:t>
            </a:r>
            <a:r>
              <a:rPr lang="en-GB" sz="1200" b="0" i="0" kern="1200" dirty="0" smtClean="0">
                <a:solidFill>
                  <a:schemeClr val="tx1"/>
                </a:solidFill>
                <a:latin typeface="+mn-lt"/>
                <a:ea typeface="+mn-ea"/>
                <a:cs typeface="+mn-cs"/>
              </a:rPr>
              <a:t> </a:t>
            </a:r>
            <a:r>
              <a:rPr lang="en-GB" dirty="0" smtClean="0"/>
              <a:t/>
            </a:r>
            <a:br>
              <a:rPr lang="en-GB" dirty="0" smtClean="0"/>
            </a:br>
            <a:r>
              <a:rPr lang="en-GB" sz="1200" b="1" i="0" kern="1200" dirty="0" smtClean="0">
                <a:solidFill>
                  <a:schemeClr val="tx1"/>
                </a:solidFill>
                <a:latin typeface="+mn-lt"/>
                <a:ea typeface="+mn-ea"/>
                <a:cs typeface="+mn-cs"/>
              </a:rPr>
              <a:t>Collection:</a:t>
            </a:r>
            <a:r>
              <a:rPr lang="en-GB" sz="1200" b="0" i="0" kern="1200" dirty="0" smtClean="0">
                <a:solidFill>
                  <a:schemeClr val="tx1"/>
                </a:solidFill>
                <a:latin typeface="+mn-lt"/>
                <a:ea typeface="+mn-ea"/>
                <a:cs typeface="+mn-cs"/>
              </a:rPr>
              <a:t> </a:t>
            </a:r>
            <a:r>
              <a:rPr lang="en-GB" sz="1200" b="0" i="0" u="none" strike="noStrike" kern="1200" dirty="0" err="1" smtClean="0">
                <a:solidFill>
                  <a:schemeClr val="tx1"/>
                </a:solidFill>
                <a:latin typeface="+mn-lt"/>
                <a:ea typeface="+mn-ea"/>
                <a:cs typeface="+mn-cs"/>
                <a:hlinkClick r:id="rId5"/>
              </a:rPr>
              <a:t>Wellcome</a:t>
            </a:r>
            <a:r>
              <a:rPr lang="en-GB" sz="1200" b="0" i="0" u="none" strike="noStrike" kern="1200" dirty="0" smtClean="0">
                <a:solidFill>
                  <a:schemeClr val="tx1"/>
                </a:solidFill>
                <a:latin typeface="+mn-lt"/>
                <a:ea typeface="+mn-ea"/>
                <a:cs typeface="+mn-cs"/>
                <a:hlinkClick r:id="rId5"/>
              </a:rPr>
              <a:t> Images</a:t>
            </a:r>
            <a:r>
              <a:rPr lang="en-GB" sz="1200" b="0" i="0" kern="1200" dirty="0" smtClean="0">
                <a:solidFill>
                  <a:schemeClr val="tx1"/>
                </a:solidFill>
                <a:latin typeface="+mn-lt"/>
                <a:ea typeface="+mn-ea"/>
                <a:cs typeface="+mn-cs"/>
              </a:rPr>
              <a:t> </a:t>
            </a:r>
            <a:r>
              <a:rPr lang="en-GB" dirty="0" smtClean="0"/>
              <a:t/>
            </a:r>
            <a:br>
              <a:rPr lang="en-GB" dirty="0" smtClean="0"/>
            </a:br>
            <a:r>
              <a:rPr lang="en-GB" dirty="0" smtClean="0"/>
              <a:t/>
            </a:r>
            <a:br>
              <a:rPr lang="en-GB" dirty="0" smtClean="0"/>
            </a:br>
            <a:r>
              <a:rPr lang="en-GB" sz="1200" b="0" i="0" kern="1200" dirty="0" smtClean="0">
                <a:solidFill>
                  <a:schemeClr val="tx1"/>
                </a:solidFill>
                <a:latin typeface="+mn-lt"/>
                <a:ea typeface="+mn-ea"/>
                <a:cs typeface="+mn-cs"/>
              </a:rPr>
              <a:t>Copyrighted work available under Creative Commons by-</a:t>
            </a:r>
            <a:r>
              <a:rPr lang="en-GB" sz="1200" b="0" i="0" kern="1200" dirty="0" err="1" smtClean="0">
                <a:solidFill>
                  <a:schemeClr val="tx1"/>
                </a:solidFill>
                <a:latin typeface="+mn-lt"/>
                <a:ea typeface="+mn-ea"/>
                <a:cs typeface="+mn-cs"/>
              </a:rPr>
              <a:t>nc</a:t>
            </a:r>
            <a:r>
              <a:rPr lang="en-GB" sz="1200" b="0" i="0" kern="1200" dirty="0" smtClean="0">
                <a:solidFill>
                  <a:schemeClr val="tx1"/>
                </a:solidFill>
                <a:latin typeface="+mn-lt"/>
                <a:ea typeface="+mn-ea"/>
                <a:cs typeface="+mn-cs"/>
              </a:rPr>
              <a:t>-</a:t>
            </a:r>
            <a:r>
              <a:rPr lang="en-GB" sz="1200" b="0" i="0" kern="1200" dirty="0" err="1" smtClean="0">
                <a:solidFill>
                  <a:schemeClr val="tx1"/>
                </a:solidFill>
                <a:latin typeface="+mn-lt"/>
                <a:ea typeface="+mn-ea"/>
                <a:cs typeface="+mn-cs"/>
              </a:rPr>
              <a:t>nd</a:t>
            </a:r>
            <a:r>
              <a:rPr lang="en-GB" sz="1200" b="0" i="0" kern="1200" dirty="0" smtClean="0">
                <a:solidFill>
                  <a:schemeClr val="tx1"/>
                </a:solidFill>
                <a:latin typeface="+mn-lt"/>
                <a:ea typeface="+mn-ea"/>
                <a:cs typeface="+mn-cs"/>
              </a:rPr>
              <a:t> 2.0 UK: England &amp; Wales, see</a:t>
            </a:r>
            <a:r>
              <a:rPr lang="en-GB" sz="1200" b="0" i="0" u="none" strike="noStrike" kern="1200" dirty="0" smtClean="0">
                <a:solidFill>
                  <a:schemeClr val="tx1"/>
                </a:solidFill>
                <a:latin typeface="+mn-lt"/>
                <a:ea typeface="+mn-ea"/>
                <a:cs typeface="+mn-cs"/>
                <a:hlinkClick r:id="rId6" tooltip="Prices link"/>
              </a:rPr>
              <a:t>http://wellcomeimages.org/indexplus/page/Prices.html</a:t>
            </a:r>
            <a:r>
              <a:rPr lang="en-GB" sz="1200" b="0" i="0" kern="1200" dirty="0" smtClean="0">
                <a:solidFill>
                  <a:schemeClr val="tx1"/>
                </a:solidFill>
                <a:latin typeface="+mn-lt"/>
                <a:ea typeface="+mn-ea"/>
                <a:cs typeface="+mn-cs"/>
              </a:rPr>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A4B79301-BA59-40E7-B5F9-6B65897B0276}"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BA1BE48E-464D-4431-8EC5-33D31E8B94CC}" type="datetimeFigureOut">
              <a:rPr lang="en-US" smtClean="0"/>
              <a:pPr/>
              <a:t>10/8/2013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D4C30F3-4E5C-414C-81AE-99866C12187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1BE48E-464D-4431-8EC5-33D31E8B94CC}"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BA1BE48E-464D-4431-8EC5-33D31E8B94CC}"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1" y="1657342"/>
            <a:ext cx="4269036"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228601" y="2297689"/>
            <a:ext cx="4269036"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4" y="1657342"/>
            <a:ext cx="4270465" cy="640347"/>
          </a:xfrm>
        </p:spPr>
        <p:txBody>
          <a:bodyPr anchor="b"/>
          <a:lstStyle>
            <a:lvl1pPr marL="0" indent="0">
              <a:buNone/>
              <a:defRPr sz="2200" b="1"/>
            </a:lvl1pPr>
            <a:lvl2pPr marL="411754" indent="0">
              <a:buNone/>
              <a:defRPr sz="1800" b="1"/>
            </a:lvl2pPr>
            <a:lvl3pPr marL="823509" indent="0">
              <a:buNone/>
              <a:defRPr sz="1600" b="1"/>
            </a:lvl3pPr>
            <a:lvl4pPr marL="1235263" indent="0">
              <a:buNone/>
              <a:defRPr sz="1400" b="1"/>
            </a:lvl4pPr>
            <a:lvl5pPr marL="1647017" indent="0">
              <a:buNone/>
              <a:defRPr sz="1400" b="1"/>
            </a:lvl5pPr>
            <a:lvl6pPr marL="2058772" indent="0">
              <a:buNone/>
              <a:defRPr sz="1400" b="1"/>
            </a:lvl6pPr>
            <a:lvl7pPr marL="2470526" indent="0">
              <a:buNone/>
              <a:defRPr sz="1400" b="1"/>
            </a:lvl7pPr>
            <a:lvl8pPr marL="2882280" indent="0">
              <a:buNone/>
              <a:defRPr sz="1400" b="1"/>
            </a:lvl8pPr>
            <a:lvl9pPr marL="329403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4" y="2297689"/>
            <a:ext cx="4270465" cy="3950711"/>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2"/>
          <p:cNvSpPr>
            <a:spLocks noGrp="1" noChangeArrowheads="1"/>
          </p:cNvSpPr>
          <p:nvPr>
            <p:ph type="title"/>
          </p:nvPr>
        </p:nvSpPr>
        <p:spPr bwMode="auto">
          <a:xfrm>
            <a:off x="228601" y="168663"/>
            <a:ext cx="8188914" cy="9390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endParaRPr lang="en-US" dirty="0" smtClean="0"/>
          </a:p>
        </p:txBody>
      </p:sp>
      <p:sp>
        <p:nvSpPr>
          <p:cNvPr id="10" name="Date Placeholder 1"/>
          <p:cNvSpPr>
            <a:spLocks noGrp="1"/>
          </p:cNvSpPr>
          <p:nvPr>
            <p:ph type="dt" sz="half" idx="10"/>
          </p:nvPr>
        </p:nvSpPr>
        <p:spPr>
          <a:xfrm>
            <a:off x="2286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1BE48E-464D-4431-8EC5-33D31E8B94CC}" type="datetimeFigureOut">
              <a:rPr lang="en-US" smtClean="0"/>
              <a:pPr/>
              <a:t>10/8/2013</a:t>
            </a:fld>
            <a:endParaRPr lang="en-US"/>
          </a:p>
        </p:txBody>
      </p:sp>
      <p:sp>
        <p:nvSpPr>
          <p:cNvPr id="11" name="Footer Placeholder 2"/>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2" name="Slide Number Placeholder 3"/>
          <p:cNvSpPr>
            <a:spLocks noGrp="1"/>
          </p:cNvSpPr>
          <p:nvPr>
            <p:ph type="sldNum" sz="quarter" idx="12"/>
          </p:nvPr>
        </p:nvSpPr>
        <p:spPr>
          <a:xfrm>
            <a:off x="675490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C30F3-4E5C-414C-81AE-99866C121873}" type="slidenum">
              <a:rPr lang="en-US" smtClean="0"/>
              <a:pPr/>
              <a:t>‹#›</a:t>
            </a:fld>
            <a:endParaRPr lang="en-US"/>
          </a:p>
        </p:txBody>
      </p:sp>
    </p:spTree>
    <p:extLst>
      <p:ext uri="{BB962C8B-B14F-4D97-AF65-F5344CB8AC3E}">
        <p14:creationId xmlns="" xmlns:p14="http://schemas.microsoft.com/office/powerpoint/2010/main" val="211527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BA1BE48E-464D-4431-8EC5-33D31E8B94CC}" type="datetimeFigureOut">
              <a:rPr lang="en-US" smtClean="0"/>
              <a:pPr/>
              <a:t>10/8/2013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D4C30F3-4E5C-414C-81AE-99866C12187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A1BE48E-464D-4431-8EC5-33D31E8B94CC}" type="datetimeFigureOut">
              <a:rPr lang="en-US" smtClean="0"/>
              <a:pPr/>
              <a:t>10/8/2013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D4C30F3-4E5C-414C-81AE-99866C12187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1" name="Date Placeholder 20"/>
          <p:cNvSpPr>
            <a:spLocks noGrp="1"/>
          </p:cNvSpPr>
          <p:nvPr>
            <p:ph type="dt" sz="half" idx="10"/>
          </p:nvPr>
        </p:nvSpPr>
        <p:spPr/>
        <p:txBody>
          <a:bodyPr/>
          <a:lstStyle/>
          <a:p>
            <a:fld id="{BA1BE48E-464D-4431-8EC5-33D31E8B94CC}" type="datetimeFigureOut">
              <a:rPr lang="en-US" smtClean="0"/>
              <a:pPr/>
              <a:t>10/8/2013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0" name="Date Placeholder 9"/>
          <p:cNvSpPr>
            <a:spLocks noGrp="1"/>
          </p:cNvSpPr>
          <p:nvPr>
            <p:ph type="dt" sz="half" idx="10"/>
          </p:nvPr>
        </p:nvSpPr>
        <p:spPr/>
        <p:txBody>
          <a:bodyPr/>
          <a:lstStyle/>
          <a:p>
            <a:fld id="{BA1BE48E-464D-4431-8EC5-33D31E8B94CC}" type="datetimeFigureOut">
              <a:rPr lang="en-US" smtClean="0"/>
              <a:pPr/>
              <a:t>10/8/2013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D4C30F3-4E5C-414C-81AE-99866C12187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A1BE48E-464D-4431-8EC5-33D31E8B94CC}" type="datetimeFigureOut">
              <a:rPr lang="en-US" smtClean="0"/>
              <a:pPr/>
              <a:t>10/8/2013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A1BE48E-464D-4431-8EC5-33D31E8B94CC}" type="datetimeFigureOut">
              <a:rPr lang="en-US" smtClean="0"/>
              <a:pPr/>
              <a:t>10/8/2013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dirty="0" smtClean="0"/>
              <a:t>Click to edit Master title style</a:t>
            </a:r>
            <a:endParaRPr kumimoji="0" lang="en-US" dirty="0"/>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fld id="{BA1BE48E-464D-4431-8EC5-33D31E8B94CC}" type="datetimeFigureOut">
              <a:rPr lang="en-US" smtClean="0"/>
              <a:pPr/>
              <a:t>10/8/2013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C30F3-4E5C-414C-81AE-99866C12187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A1BE48E-464D-4431-8EC5-33D31E8B94CC}" type="datetimeFigureOut">
              <a:rPr lang="en-US" smtClean="0"/>
              <a:pPr/>
              <a:t>10/8/2013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D4C30F3-4E5C-414C-81AE-99866C12187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A1BE48E-464D-4431-8EC5-33D31E8B94CC}" type="datetimeFigureOut">
              <a:rPr lang="en-US" smtClean="0"/>
              <a:pPr/>
              <a:t>10/8/2013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D4C30F3-4E5C-414C-81AE-99866C12187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3653"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Calibri" pitchFamily="34" charset="0"/>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Calibri" pitchFamily="34" charset="0"/>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Calibri" pitchFamily="34" charset="0"/>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Calibri" pitchFamily="34" charset="0"/>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Calibri" pitchFamily="34" charset="0"/>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upload.wikimedia.org/wikipedia/commons/3/32/ABO_blood_type.sv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upload.wikimedia.org/wikipedia/commons/3/32/ABO_blood_type.sv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4.xml"/><Relationship Id="rId16"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Genetics pedagogies project</a:t>
            </a:r>
            <a:endParaRPr lang="en-GB" sz="4000" dirty="0"/>
          </a:p>
        </p:txBody>
      </p:sp>
      <p:sp>
        <p:nvSpPr>
          <p:cNvPr id="4" name="Content Placeholder 3"/>
          <p:cNvSpPr>
            <a:spLocks noGrp="1"/>
          </p:cNvSpPr>
          <p:nvPr>
            <p:ph idx="1"/>
          </p:nvPr>
        </p:nvSpPr>
        <p:spPr/>
        <p:txBody>
          <a:bodyPr/>
          <a:lstStyle/>
          <a:p>
            <a:pPr>
              <a:buNone/>
            </a:pPr>
            <a:r>
              <a:rPr lang="en-GB" sz="4000" dirty="0" smtClean="0"/>
              <a:t>Have you:</a:t>
            </a:r>
          </a:p>
          <a:p>
            <a:r>
              <a:rPr lang="en-GB" sz="4000" dirty="0" smtClean="0"/>
              <a:t>Returned a completed consent form?</a:t>
            </a:r>
          </a:p>
          <a:p>
            <a:r>
              <a:rPr lang="en-GB" sz="4000" dirty="0" smtClean="0"/>
              <a:t>Signed your form?</a:t>
            </a:r>
          </a:p>
          <a:p>
            <a:r>
              <a:rPr lang="en-GB" sz="4000" dirty="0" smtClean="0"/>
              <a:t>Completed the online questionnaire?</a:t>
            </a:r>
          </a:p>
          <a:p>
            <a:r>
              <a:rPr lang="en-GB" sz="4000" dirty="0" smtClean="0"/>
              <a:t>Posted your blog entry?</a:t>
            </a:r>
          </a:p>
          <a:p>
            <a:r>
              <a:rPr lang="en-GB" sz="4000" dirty="0" smtClean="0"/>
              <a:t>If not – DO IT TODAY!!!!</a:t>
            </a:r>
          </a:p>
          <a:p>
            <a:pPr>
              <a:buNone/>
            </a:pP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ewly fertilised human egg"/>
          <p:cNvPicPr>
            <a:picLocks noChangeAspect="1" noChangeArrowheads="1"/>
          </p:cNvPicPr>
          <p:nvPr/>
        </p:nvPicPr>
        <p:blipFill>
          <a:blip r:embed="rId3" cstate="print"/>
          <a:srcRect/>
          <a:stretch>
            <a:fillRect/>
          </a:stretch>
        </p:blipFill>
        <p:spPr bwMode="auto">
          <a:xfrm>
            <a:off x="1043608" y="1196752"/>
            <a:ext cx="6827520" cy="4659782"/>
          </a:xfrm>
          <a:prstGeom prst="rect">
            <a:avLst/>
          </a:prstGeom>
          <a:noFill/>
        </p:spPr>
      </p:pic>
      <p:sp>
        <p:nvSpPr>
          <p:cNvPr id="3" name="TextBox 2"/>
          <p:cNvSpPr txBox="1"/>
          <p:nvPr/>
        </p:nvSpPr>
        <p:spPr>
          <a:xfrm>
            <a:off x="251521" y="6165304"/>
            <a:ext cx="8640960" cy="400110"/>
          </a:xfrm>
          <a:prstGeom prst="rect">
            <a:avLst/>
          </a:prstGeom>
          <a:noFill/>
        </p:spPr>
        <p:txBody>
          <a:bodyPr wrap="square" rtlCol="0">
            <a:spAutoFit/>
          </a:bodyPr>
          <a:lstStyle/>
          <a:p>
            <a:r>
              <a:rPr lang="en-GB" sz="2000" dirty="0" smtClean="0"/>
              <a:t>Human egg shortly after fertilization. Parental pro-nuclei are about to fuse. </a:t>
            </a:r>
            <a:endParaRPr lang="en-US" sz="2000" dirty="0"/>
          </a:p>
        </p:txBody>
      </p:sp>
      <p:sp>
        <p:nvSpPr>
          <p:cNvPr id="4" name="Title 3"/>
          <p:cNvSpPr>
            <a:spLocks noGrp="1"/>
          </p:cNvSpPr>
          <p:nvPr>
            <p:ph type="title"/>
          </p:nvPr>
        </p:nvSpPr>
        <p:spPr>
          <a:xfrm>
            <a:off x="251520" y="188640"/>
            <a:ext cx="8686800" cy="838200"/>
          </a:xfrm>
        </p:spPr>
        <p:txBody>
          <a:bodyPr/>
          <a:lstStyle/>
          <a:p>
            <a:r>
              <a:rPr lang="en-GB" dirty="0" smtClean="0"/>
              <a:t>Internal environment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rosophila embryo polarity"/>
          <p:cNvPicPr>
            <a:picLocks noChangeAspect="1" noChangeArrowheads="1"/>
          </p:cNvPicPr>
          <p:nvPr/>
        </p:nvPicPr>
        <p:blipFill>
          <a:blip r:embed="rId3" cstate="print"/>
          <a:srcRect/>
          <a:stretch>
            <a:fillRect/>
          </a:stretch>
        </p:blipFill>
        <p:spPr bwMode="auto">
          <a:xfrm>
            <a:off x="395536" y="1196752"/>
            <a:ext cx="4171950" cy="5486400"/>
          </a:xfrm>
          <a:prstGeom prst="rect">
            <a:avLst/>
          </a:prstGeom>
          <a:noFill/>
        </p:spPr>
      </p:pic>
      <p:sp>
        <p:nvSpPr>
          <p:cNvPr id="3" name="Title 2"/>
          <p:cNvSpPr>
            <a:spLocks noGrp="1"/>
          </p:cNvSpPr>
          <p:nvPr>
            <p:ph type="title"/>
          </p:nvPr>
        </p:nvSpPr>
        <p:spPr>
          <a:xfrm>
            <a:off x="457200" y="274638"/>
            <a:ext cx="8229600" cy="778098"/>
          </a:xfrm>
        </p:spPr>
        <p:txBody>
          <a:bodyPr>
            <a:normAutofit fontScale="90000"/>
          </a:bodyPr>
          <a:lstStyle/>
          <a:p>
            <a:r>
              <a:rPr lang="en-GB" dirty="0" smtClean="0"/>
              <a:t>Drosophila egg before fertilisation</a:t>
            </a:r>
            <a:endParaRPr lang="en-US" dirty="0"/>
          </a:p>
        </p:txBody>
      </p:sp>
      <p:sp>
        <p:nvSpPr>
          <p:cNvPr id="5" name="Content Placeholder 4"/>
          <p:cNvSpPr>
            <a:spLocks noGrp="1"/>
          </p:cNvSpPr>
          <p:nvPr>
            <p:ph sz="half" idx="1"/>
          </p:nvPr>
        </p:nvSpPr>
        <p:spPr>
          <a:xfrm>
            <a:off x="4644008" y="1196752"/>
            <a:ext cx="4038600" cy="5400600"/>
          </a:xfrm>
        </p:spPr>
        <p:txBody>
          <a:bodyPr>
            <a:noAutofit/>
          </a:bodyPr>
          <a:lstStyle/>
          <a:p>
            <a:r>
              <a:rPr lang="en-GB" sz="3000" b="1" dirty="0" err="1" smtClean="0">
                <a:solidFill>
                  <a:schemeClr val="tx1"/>
                </a:solidFill>
                <a:latin typeface="Calibri" pitchFamily="34" charset="0"/>
              </a:rPr>
              <a:t>Bicoid</a:t>
            </a:r>
            <a:r>
              <a:rPr lang="en-GB" sz="3000" dirty="0" smtClean="0">
                <a:solidFill>
                  <a:schemeClr val="tx1"/>
                </a:solidFill>
                <a:latin typeface="Calibri" pitchFamily="34" charset="0"/>
              </a:rPr>
              <a:t> protein directs head/thorax (anterior) development</a:t>
            </a:r>
          </a:p>
          <a:p>
            <a:pPr>
              <a:buNone/>
            </a:pPr>
            <a:endParaRPr lang="en-GB" sz="3000" dirty="0" smtClean="0">
              <a:solidFill>
                <a:schemeClr val="tx1"/>
              </a:solidFill>
              <a:latin typeface="Calibri" pitchFamily="34" charset="0"/>
            </a:endParaRPr>
          </a:p>
          <a:p>
            <a:r>
              <a:rPr lang="en-GB" sz="3000" b="1" dirty="0" smtClean="0">
                <a:solidFill>
                  <a:schemeClr val="tx1"/>
                </a:solidFill>
                <a:latin typeface="Calibri" pitchFamily="34" charset="0"/>
              </a:rPr>
              <a:t>Oskar</a:t>
            </a:r>
            <a:r>
              <a:rPr lang="en-GB" sz="3000" dirty="0" smtClean="0">
                <a:solidFill>
                  <a:schemeClr val="tx1"/>
                </a:solidFill>
                <a:latin typeface="Calibri" pitchFamily="34" charset="0"/>
              </a:rPr>
              <a:t> protein directs abdominal (posterior) development</a:t>
            </a:r>
          </a:p>
          <a:p>
            <a:pPr>
              <a:buNone/>
            </a:pPr>
            <a:endParaRPr lang="en-GB" sz="3000" dirty="0" smtClean="0">
              <a:solidFill>
                <a:schemeClr val="tx1"/>
              </a:solidFill>
              <a:latin typeface="Calibri" pitchFamily="34" charset="0"/>
            </a:endParaRPr>
          </a:p>
          <a:p>
            <a:r>
              <a:rPr lang="en-GB" sz="3000" b="1" dirty="0" err="1" smtClean="0">
                <a:solidFill>
                  <a:schemeClr val="tx1"/>
                </a:solidFill>
                <a:latin typeface="Calibri" pitchFamily="34" charset="0"/>
              </a:rPr>
              <a:t>Gurken</a:t>
            </a:r>
            <a:r>
              <a:rPr lang="en-GB" sz="3000" dirty="0" smtClean="0">
                <a:solidFill>
                  <a:schemeClr val="tx1"/>
                </a:solidFill>
                <a:latin typeface="Calibri" pitchFamily="34" charset="0"/>
              </a:rPr>
              <a:t> protein defines </a:t>
            </a:r>
            <a:r>
              <a:rPr lang="en-GB" sz="3000" dirty="0" err="1" smtClean="0">
                <a:solidFill>
                  <a:schemeClr val="tx1"/>
                </a:solidFill>
                <a:latin typeface="Calibri" pitchFamily="34" charset="0"/>
              </a:rPr>
              <a:t>dorso</a:t>
            </a:r>
            <a:r>
              <a:rPr lang="en-GB" sz="3000" dirty="0" smtClean="0">
                <a:solidFill>
                  <a:schemeClr val="tx1"/>
                </a:solidFill>
                <a:latin typeface="Calibri" pitchFamily="34" charset="0"/>
              </a:rPr>
              <a:t>-ventral axis</a:t>
            </a:r>
            <a:endParaRPr lang="en-US" sz="3000" dirty="0">
              <a:solidFill>
                <a:schemeClr val="tx1"/>
              </a:solidFill>
              <a:latin typeface="Calibri" pitchFamily="34" charset="0"/>
            </a:endParaRPr>
          </a:p>
        </p:txBody>
      </p:sp>
      <p:sp>
        <p:nvSpPr>
          <p:cNvPr id="6" name="Oval 5"/>
          <p:cNvSpPr/>
          <p:nvPr/>
        </p:nvSpPr>
        <p:spPr>
          <a:xfrm>
            <a:off x="3923928" y="1340768"/>
            <a:ext cx="576064" cy="1152128"/>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11760" y="3212976"/>
            <a:ext cx="576064" cy="1152128"/>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27784" y="4725144"/>
            <a:ext cx="576064" cy="1152128"/>
          </a:xfrm>
          <a:prstGeom prst="ellipse">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a:t>
            </a:r>
            <a:endParaRPr lang="en-US" dirty="0"/>
          </a:p>
        </p:txBody>
      </p:sp>
      <p:sp>
        <p:nvSpPr>
          <p:cNvPr id="3" name="Content Placeholder 2"/>
          <p:cNvSpPr>
            <a:spLocks noGrp="1"/>
          </p:cNvSpPr>
          <p:nvPr>
            <p:ph idx="1"/>
          </p:nvPr>
        </p:nvSpPr>
        <p:spPr>
          <a:xfrm>
            <a:off x="304800" y="1554162"/>
            <a:ext cx="8686800" cy="4827166"/>
          </a:xfrm>
        </p:spPr>
        <p:txBody>
          <a:bodyPr>
            <a:normAutofit/>
          </a:bodyPr>
          <a:lstStyle/>
          <a:p>
            <a:r>
              <a:rPr lang="en-GB" dirty="0" smtClean="0"/>
              <a:t>Phenotype</a:t>
            </a:r>
          </a:p>
          <a:p>
            <a:r>
              <a:rPr lang="en-GB" dirty="0" smtClean="0"/>
              <a:t>Genotype</a:t>
            </a:r>
          </a:p>
          <a:p>
            <a:r>
              <a:rPr lang="en-GB" dirty="0" smtClean="0"/>
              <a:t>Haploid/diploid</a:t>
            </a:r>
          </a:p>
          <a:p>
            <a:r>
              <a:rPr lang="en-GB" dirty="0" smtClean="0"/>
              <a:t>Gene</a:t>
            </a:r>
          </a:p>
          <a:p>
            <a:r>
              <a:rPr lang="en-GB" dirty="0" smtClean="0"/>
              <a:t>Genome</a:t>
            </a:r>
          </a:p>
          <a:p>
            <a:r>
              <a:rPr lang="en-GB" dirty="0" smtClean="0"/>
              <a:t>Locus</a:t>
            </a:r>
          </a:p>
          <a:p>
            <a:r>
              <a:rPr lang="en-GB" dirty="0" smtClean="0"/>
              <a:t>Allele</a:t>
            </a:r>
          </a:p>
          <a:p>
            <a:r>
              <a:rPr lang="en-GB" dirty="0" smtClean="0"/>
              <a:t>Homozygous/ heterozygous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95536" y="6237312"/>
            <a:ext cx="8507288" cy="494928"/>
          </a:xfrm>
        </p:spPr>
        <p:txBody>
          <a:bodyPr/>
          <a:lstStyle/>
          <a:p>
            <a:pPr algn="r" eaLnBrk="1" hangingPunct="1"/>
            <a:r>
              <a:rPr lang="en-GB" sz="2000" dirty="0" smtClean="0">
                <a:effectLst>
                  <a:outerShdw blurRad="38100" dist="38100" dir="2700000" algn="tl">
                    <a:srgbClr val="000000">
                      <a:alpha val="43137"/>
                    </a:srgbClr>
                  </a:outerShdw>
                  <a:reflection blurRad="12700" stA="48000" endA="300" endPos="55000" dir="5400000" sy="-90000" algn="bl" rotWithShape="0"/>
                </a:effectLst>
                <a:latin typeface="Calibri" pitchFamily="34" charset="0"/>
              </a:rPr>
              <a:t>Source: Wikimedia Commons. Creator: </a:t>
            </a:r>
            <a:r>
              <a:rPr lang="en-GB" sz="2000" dirty="0" err="1" smtClean="0">
                <a:effectLst>
                  <a:outerShdw blurRad="38100" dist="38100" dir="2700000" algn="tl">
                    <a:srgbClr val="000000">
                      <a:alpha val="43137"/>
                    </a:srgbClr>
                  </a:outerShdw>
                  <a:reflection blurRad="12700" stA="48000" endA="300" endPos="55000" dir="5400000" sy="-90000" algn="bl" rotWithShape="0"/>
                </a:effectLst>
                <a:latin typeface="Calibri" pitchFamily="34" charset="0"/>
              </a:rPr>
              <a:t>InvictaHOG</a:t>
            </a:r>
            <a:endParaRPr lang="en-GB" sz="2000" dirty="0" smtClean="0">
              <a:effectLst>
                <a:outerShdw blurRad="38100" dist="38100" dir="2700000" algn="tl">
                  <a:srgbClr val="000000">
                    <a:alpha val="43137"/>
                  </a:srgbClr>
                </a:outerShdw>
                <a:reflection blurRad="12700" stA="48000" endA="300" endPos="55000" dir="5400000" sy="-90000" algn="bl" rotWithShape="0"/>
              </a:effectLst>
              <a:latin typeface="Calibri" pitchFamily="34" charset="0"/>
            </a:endParaRPr>
          </a:p>
        </p:txBody>
      </p:sp>
      <p:pic>
        <p:nvPicPr>
          <p:cNvPr id="3075" name="Picture 11" descr="File:ABO blood type.svg">
            <a:hlinkClick r:id="rId3"/>
          </p:cNvPr>
          <p:cNvPicPr>
            <a:picLocks noChangeAspect="1" noChangeArrowheads="1"/>
          </p:cNvPicPr>
          <p:nvPr/>
        </p:nvPicPr>
        <p:blipFill>
          <a:blip r:embed="rId4" cstate="print"/>
          <a:srcRect/>
          <a:stretch>
            <a:fillRect/>
          </a:stretch>
        </p:blipFill>
        <p:spPr bwMode="auto">
          <a:xfrm>
            <a:off x="395536" y="548680"/>
            <a:ext cx="8382000" cy="5395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539552" y="188640"/>
            <a:ext cx="8229600" cy="490066"/>
          </a:xfrm>
        </p:spPr>
        <p:txBody>
          <a:bodyPr>
            <a:noAutofit/>
          </a:bodyPr>
          <a:lstStyle/>
          <a:p>
            <a:pPr eaLnBrk="1" hangingPunct="1"/>
            <a:r>
              <a:rPr lang="en-GB" sz="3200" dirty="0" smtClean="0"/>
              <a:t>Human </a:t>
            </a:r>
            <a:r>
              <a:rPr lang="en-GB" sz="3200" dirty="0" err="1" smtClean="0"/>
              <a:t>karyotype</a:t>
            </a:r>
            <a:endParaRPr lang="en-GB" sz="3200" dirty="0" smtClean="0"/>
          </a:p>
        </p:txBody>
      </p:sp>
      <p:pic>
        <p:nvPicPr>
          <p:cNvPr id="2051" name="Picture 6" descr="20120301230549!NHGRI_human_male_karyotype"/>
          <p:cNvPicPr>
            <a:picLocks noGrp="1" noChangeAspect="1" noChangeArrowheads="1"/>
          </p:cNvPicPr>
          <p:nvPr>
            <p:ph idx="1"/>
          </p:nvPr>
        </p:nvPicPr>
        <p:blipFill>
          <a:blip r:embed="rId3" cstate="print"/>
          <a:srcRect/>
          <a:stretch>
            <a:fillRect/>
          </a:stretch>
        </p:blipFill>
        <p:spPr>
          <a:xfrm>
            <a:off x="1071083" y="1124744"/>
            <a:ext cx="7001835" cy="5466055"/>
          </a:xfrm>
          <a:noFill/>
        </p:spPr>
      </p:pic>
      <p:sp>
        <p:nvSpPr>
          <p:cNvPr id="4" name="TextBox 3"/>
          <p:cNvSpPr txBox="1"/>
          <p:nvPr/>
        </p:nvSpPr>
        <p:spPr>
          <a:xfrm>
            <a:off x="2843808" y="6519446"/>
            <a:ext cx="6152518" cy="338554"/>
          </a:xfrm>
          <a:prstGeom prst="rect">
            <a:avLst/>
          </a:prstGeom>
          <a:noFill/>
        </p:spPr>
        <p:txBody>
          <a:bodyPr wrap="none" rtlCol="0">
            <a:spAutoFit/>
          </a:bodyPr>
          <a:lstStyle/>
          <a:p>
            <a:r>
              <a:rPr lang="en-GB" sz="1600" dirty="0" smtClean="0"/>
              <a:t>Source: http://www.genome.gov/glossary/resources/karyotype.pdf</a:t>
            </a:r>
            <a:endParaRPr lang="en-GB"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292080" y="6237312"/>
            <a:ext cx="3250406" cy="4286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r="8505" b="29078"/>
          <a:stretch>
            <a:fillRect/>
          </a:stretch>
        </p:blipFill>
        <p:spPr bwMode="auto">
          <a:xfrm>
            <a:off x="3779912" y="0"/>
            <a:ext cx="5080793" cy="6093296"/>
          </a:xfrm>
          <a:prstGeom prst="rect">
            <a:avLst/>
          </a:prstGeom>
          <a:noFill/>
          <a:ln w="9525">
            <a:noFill/>
            <a:miter lim="800000"/>
            <a:headEnd/>
            <a:tailEnd/>
          </a:ln>
        </p:spPr>
      </p:pic>
      <p:pic>
        <p:nvPicPr>
          <p:cNvPr id="7" name="Picture 2" descr="http://ghr.nlm.nih.gov/dynamicImages/chromomap/chr-9.jpeg"/>
          <p:cNvPicPr>
            <a:picLocks noChangeAspect="1" noChangeArrowheads="1"/>
          </p:cNvPicPr>
          <p:nvPr/>
        </p:nvPicPr>
        <p:blipFill>
          <a:blip r:embed="rId5" cstate="print"/>
          <a:srcRect/>
          <a:stretch>
            <a:fillRect/>
          </a:stretch>
        </p:blipFill>
        <p:spPr bwMode="auto">
          <a:xfrm rot="5400000">
            <a:off x="-1489273" y="2217465"/>
            <a:ext cx="6343650" cy="2286000"/>
          </a:xfrm>
          <a:prstGeom prst="rect">
            <a:avLst/>
          </a:prstGeom>
          <a:noFill/>
        </p:spPr>
      </p:pic>
      <p:sp>
        <p:nvSpPr>
          <p:cNvPr id="8" name="Oval 7"/>
          <p:cNvSpPr/>
          <p:nvPr/>
        </p:nvSpPr>
        <p:spPr>
          <a:xfrm>
            <a:off x="1259632" y="5661248"/>
            <a:ext cx="1800200"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a:grpSpLocks noChangeAspect="1"/>
          </p:cNvGrpSpPr>
          <p:nvPr/>
        </p:nvGrpSpPr>
        <p:grpSpPr>
          <a:xfrm rot="5400000">
            <a:off x="-1087828" y="2680116"/>
            <a:ext cx="5242182" cy="403245"/>
            <a:chOff x="1187624" y="4293096"/>
            <a:chExt cx="7488832" cy="576064"/>
          </a:xfrm>
        </p:grpSpPr>
        <p:sp>
          <p:nvSpPr>
            <p:cNvPr id="4" name="Flowchart: Terminator 3"/>
            <p:cNvSpPr/>
            <p:nvPr/>
          </p:nvSpPr>
          <p:spPr>
            <a:xfrm>
              <a:off x="1187624" y="4293096"/>
              <a:ext cx="4536504"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Terminator 4"/>
            <p:cNvSpPr/>
            <p:nvPr/>
          </p:nvSpPr>
          <p:spPr>
            <a:xfrm>
              <a:off x="5724128" y="4293096"/>
              <a:ext cx="2952328"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63688" y="4293096"/>
              <a:ext cx="216024"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39952" y="4293096"/>
              <a:ext cx="7200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27984" y="4293096"/>
              <a:ext cx="144016" cy="5760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60032" y="4293096"/>
              <a:ext cx="72008" cy="5760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16216" y="4293096"/>
              <a:ext cx="216024" cy="57606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48264" y="4293096"/>
              <a:ext cx="72008" cy="57606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08304" y="4293096"/>
              <a:ext cx="216024" cy="576064"/>
            </a:xfrm>
            <a:prstGeom prst="rect">
              <a:avLst/>
            </a:prstGeom>
            <a:solidFill>
              <a:srgbClr val="08E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H="1">
              <a:off x="7812359" y="4293096"/>
              <a:ext cx="45719" cy="57606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028384" y="4293096"/>
              <a:ext cx="72008" cy="5760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123728" y="4293096"/>
              <a:ext cx="72008" cy="57606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491880" y="4293096"/>
              <a:ext cx="216024"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23928" y="4293096"/>
              <a:ext cx="72008" cy="576064"/>
            </a:xfrm>
            <a:prstGeom prst="rect">
              <a:avLst/>
            </a:prstGeom>
            <a:solidFill>
              <a:srgbClr val="48A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83768" y="4293096"/>
              <a:ext cx="144016"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15816" y="4293096"/>
              <a:ext cx="72008"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flipH="1">
              <a:off x="3275854" y="4293096"/>
              <a:ext cx="72009"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5076056" y="260648"/>
            <a:ext cx="979309" cy="5242182"/>
            <a:chOff x="4932040" y="548681"/>
            <a:chExt cx="979309" cy="5242182"/>
          </a:xfrm>
        </p:grpSpPr>
        <p:grpSp>
          <p:nvGrpSpPr>
            <p:cNvPr id="42" name="Group 41"/>
            <p:cNvGrpSpPr>
              <a:grpSpLocks noChangeAspect="1"/>
            </p:cNvGrpSpPr>
            <p:nvPr/>
          </p:nvGrpSpPr>
          <p:grpSpPr>
            <a:xfrm rot="5400000">
              <a:off x="2512572" y="2968149"/>
              <a:ext cx="5242182" cy="403245"/>
              <a:chOff x="1187624" y="4293096"/>
              <a:chExt cx="7488832" cy="576064"/>
            </a:xfrm>
          </p:grpSpPr>
          <p:sp>
            <p:nvSpPr>
              <p:cNvPr id="43" name="Flowchart: Terminator 42"/>
              <p:cNvSpPr/>
              <p:nvPr/>
            </p:nvSpPr>
            <p:spPr>
              <a:xfrm>
                <a:off x="1187624" y="4293096"/>
                <a:ext cx="4536504"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Terminator 43"/>
              <p:cNvSpPr/>
              <p:nvPr/>
            </p:nvSpPr>
            <p:spPr>
              <a:xfrm>
                <a:off x="5724128" y="4293096"/>
                <a:ext cx="2952328"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763688" y="4293096"/>
                <a:ext cx="216024"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139952" y="4293096"/>
                <a:ext cx="7200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427984" y="4293096"/>
                <a:ext cx="144016" cy="5760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860032" y="4293096"/>
                <a:ext cx="72008" cy="5760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516216" y="4293096"/>
                <a:ext cx="216024" cy="57606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48264" y="4293096"/>
                <a:ext cx="72008" cy="57606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308304" y="4293096"/>
                <a:ext cx="216024" cy="576064"/>
              </a:xfrm>
              <a:prstGeom prst="rect">
                <a:avLst/>
              </a:prstGeom>
              <a:solidFill>
                <a:srgbClr val="08E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flipH="1">
                <a:off x="7812359" y="4293096"/>
                <a:ext cx="45719" cy="57606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8028384" y="4293096"/>
                <a:ext cx="72008" cy="5760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123728" y="4293096"/>
                <a:ext cx="72008" cy="57606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491880" y="4293096"/>
                <a:ext cx="216024" cy="5760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923928" y="4293096"/>
                <a:ext cx="72008" cy="576064"/>
              </a:xfrm>
              <a:prstGeom prst="rect">
                <a:avLst/>
              </a:prstGeom>
              <a:solidFill>
                <a:srgbClr val="48A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483768" y="4293096"/>
                <a:ext cx="144016"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915816" y="4293096"/>
                <a:ext cx="72008"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flipH="1">
                <a:off x="3275854" y="4293096"/>
                <a:ext cx="72009"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a:grpSpLocks noChangeAspect="1"/>
            </p:cNvGrpSpPr>
            <p:nvPr/>
          </p:nvGrpSpPr>
          <p:grpSpPr>
            <a:xfrm rot="5400000">
              <a:off x="3088636" y="2968149"/>
              <a:ext cx="5242182" cy="403245"/>
              <a:chOff x="1187624" y="4293096"/>
              <a:chExt cx="7488832" cy="576064"/>
            </a:xfrm>
          </p:grpSpPr>
          <p:sp>
            <p:nvSpPr>
              <p:cNvPr id="61" name="Flowchart: Terminator 60"/>
              <p:cNvSpPr/>
              <p:nvPr/>
            </p:nvSpPr>
            <p:spPr>
              <a:xfrm>
                <a:off x="1187624" y="4293096"/>
                <a:ext cx="4536504"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Terminator 61"/>
              <p:cNvSpPr/>
              <p:nvPr/>
            </p:nvSpPr>
            <p:spPr>
              <a:xfrm>
                <a:off x="5724128" y="4293096"/>
                <a:ext cx="2952328"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763688" y="4293096"/>
                <a:ext cx="216024"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139952" y="4293096"/>
                <a:ext cx="7200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27984" y="4293096"/>
                <a:ext cx="144016" cy="5760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860032" y="4293096"/>
                <a:ext cx="72008" cy="5760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516216" y="4293096"/>
                <a:ext cx="216024" cy="57606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948264" y="4293096"/>
                <a:ext cx="72008" cy="57606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7308304" y="4293096"/>
                <a:ext cx="216024" cy="576064"/>
              </a:xfrm>
              <a:prstGeom prst="rect">
                <a:avLst/>
              </a:prstGeom>
              <a:solidFill>
                <a:srgbClr val="08E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flipH="1">
                <a:off x="7812359" y="4293096"/>
                <a:ext cx="45719" cy="57606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028384" y="4293096"/>
                <a:ext cx="72008" cy="5760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123728" y="4293096"/>
                <a:ext cx="72008" cy="57606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491880" y="4293096"/>
                <a:ext cx="216024" cy="576064"/>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923928" y="4293096"/>
                <a:ext cx="72008" cy="576064"/>
              </a:xfrm>
              <a:prstGeom prst="rect">
                <a:avLst/>
              </a:prstGeom>
              <a:solidFill>
                <a:srgbClr val="48A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2483768" y="4293096"/>
                <a:ext cx="144016"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915816" y="4293096"/>
                <a:ext cx="72008"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flipH="1">
                <a:off x="3275854" y="4293096"/>
                <a:ext cx="72009"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33"/>
          <p:cNvGrpSpPr/>
          <p:nvPr/>
        </p:nvGrpSpPr>
        <p:grpSpPr>
          <a:xfrm>
            <a:off x="7164288" y="260648"/>
            <a:ext cx="979308" cy="5242182"/>
            <a:chOff x="6588224" y="476673"/>
            <a:chExt cx="979308" cy="5242182"/>
          </a:xfrm>
        </p:grpSpPr>
        <p:grpSp>
          <p:nvGrpSpPr>
            <p:cNvPr id="78" name="Group 77"/>
            <p:cNvGrpSpPr>
              <a:grpSpLocks noChangeAspect="1"/>
            </p:cNvGrpSpPr>
            <p:nvPr/>
          </p:nvGrpSpPr>
          <p:grpSpPr>
            <a:xfrm rot="5400000">
              <a:off x="4168756" y="2896141"/>
              <a:ext cx="5242182" cy="403245"/>
              <a:chOff x="1187624" y="4293096"/>
              <a:chExt cx="7488832" cy="576064"/>
            </a:xfrm>
          </p:grpSpPr>
          <p:sp>
            <p:nvSpPr>
              <p:cNvPr id="79" name="Flowchart: Terminator 78"/>
              <p:cNvSpPr/>
              <p:nvPr/>
            </p:nvSpPr>
            <p:spPr>
              <a:xfrm>
                <a:off x="1187624" y="4293096"/>
                <a:ext cx="4536504"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79"/>
              <p:cNvSpPr/>
              <p:nvPr/>
            </p:nvSpPr>
            <p:spPr>
              <a:xfrm>
                <a:off x="5724128" y="4293096"/>
                <a:ext cx="2952328"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1763688" y="4293096"/>
                <a:ext cx="216024"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139952" y="4293096"/>
                <a:ext cx="7200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427984" y="4293096"/>
                <a:ext cx="144016" cy="5760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860032" y="4293096"/>
                <a:ext cx="72008" cy="5760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6516216" y="4293096"/>
                <a:ext cx="216024" cy="57606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948264" y="4293096"/>
                <a:ext cx="72008" cy="57606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8304" y="4293096"/>
                <a:ext cx="216024" cy="576064"/>
              </a:xfrm>
              <a:prstGeom prst="rect">
                <a:avLst/>
              </a:prstGeom>
              <a:solidFill>
                <a:srgbClr val="08E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flipH="1">
                <a:off x="7812359" y="4293096"/>
                <a:ext cx="45719" cy="57606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8028384" y="4293096"/>
                <a:ext cx="72008" cy="5760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2123728" y="4293096"/>
                <a:ext cx="72008" cy="57606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3491880" y="4293096"/>
                <a:ext cx="216024" cy="576064"/>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923928" y="4293096"/>
                <a:ext cx="72008" cy="576064"/>
              </a:xfrm>
              <a:prstGeom prst="rect">
                <a:avLst/>
              </a:prstGeom>
              <a:solidFill>
                <a:srgbClr val="48A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483768" y="4293096"/>
                <a:ext cx="144016"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915816" y="4293096"/>
                <a:ext cx="72008"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flipH="1">
                <a:off x="3275854" y="4293096"/>
                <a:ext cx="72009"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a:grpSpLocks noChangeAspect="1"/>
            </p:cNvGrpSpPr>
            <p:nvPr/>
          </p:nvGrpSpPr>
          <p:grpSpPr>
            <a:xfrm rot="5400000">
              <a:off x="4744819" y="2896141"/>
              <a:ext cx="5242182" cy="403245"/>
              <a:chOff x="1187624" y="4293096"/>
              <a:chExt cx="7488832" cy="576064"/>
            </a:xfrm>
          </p:grpSpPr>
          <p:sp>
            <p:nvSpPr>
              <p:cNvPr id="97" name="Flowchart: Terminator 96"/>
              <p:cNvSpPr/>
              <p:nvPr/>
            </p:nvSpPr>
            <p:spPr>
              <a:xfrm>
                <a:off x="1187624" y="4293096"/>
                <a:ext cx="4536504"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Terminator 97"/>
              <p:cNvSpPr/>
              <p:nvPr/>
            </p:nvSpPr>
            <p:spPr>
              <a:xfrm>
                <a:off x="5724128" y="4293096"/>
                <a:ext cx="2952328"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1763688" y="4293096"/>
                <a:ext cx="216024"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139952" y="4293096"/>
                <a:ext cx="7200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427984" y="4293096"/>
                <a:ext cx="144016" cy="5760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860032" y="4293096"/>
                <a:ext cx="72008" cy="5760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516216" y="4293096"/>
                <a:ext cx="216024" cy="57606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948264" y="4293096"/>
                <a:ext cx="72008" cy="57606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308304" y="4293096"/>
                <a:ext cx="216024" cy="576064"/>
              </a:xfrm>
              <a:prstGeom prst="rect">
                <a:avLst/>
              </a:prstGeom>
              <a:solidFill>
                <a:srgbClr val="08E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flipH="1">
                <a:off x="7812359" y="4293096"/>
                <a:ext cx="45719" cy="57606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028384" y="4293096"/>
                <a:ext cx="72008" cy="5760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2123728" y="4293096"/>
                <a:ext cx="72008" cy="57606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491880" y="4293096"/>
                <a:ext cx="216024" cy="576064"/>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3923928" y="4293096"/>
                <a:ext cx="72008" cy="576064"/>
              </a:xfrm>
              <a:prstGeom prst="rect">
                <a:avLst/>
              </a:prstGeom>
              <a:solidFill>
                <a:srgbClr val="48A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2483768" y="4293096"/>
                <a:ext cx="144016"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915816" y="4293096"/>
                <a:ext cx="72008"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flipH="1">
                <a:off x="3275854" y="4293096"/>
                <a:ext cx="72009"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131"/>
          <p:cNvGrpSpPr/>
          <p:nvPr/>
        </p:nvGrpSpPr>
        <p:grpSpPr>
          <a:xfrm>
            <a:off x="2915816" y="260648"/>
            <a:ext cx="1051316" cy="5242182"/>
            <a:chOff x="2987824" y="476673"/>
            <a:chExt cx="1051316" cy="5242182"/>
          </a:xfrm>
        </p:grpSpPr>
        <p:grpSp>
          <p:nvGrpSpPr>
            <p:cNvPr id="24" name="Group 23"/>
            <p:cNvGrpSpPr>
              <a:grpSpLocks noChangeAspect="1"/>
            </p:cNvGrpSpPr>
            <p:nvPr/>
          </p:nvGrpSpPr>
          <p:grpSpPr>
            <a:xfrm rot="5400000">
              <a:off x="568356" y="2896141"/>
              <a:ext cx="5242182" cy="403245"/>
              <a:chOff x="1187624" y="4293096"/>
              <a:chExt cx="7488832" cy="576064"/>
            </a:xfrm>
          </p:grpSpPr>
          <p:sp>
            <p:nvSpPr>
              <p:cNvPr id="25" name="Flowchart: Terminator 24"/>
              <p:cNvSpPr/>
              <p:nvPr/>
            </p:nvSpPr>
            <p:spPr>
              <a:xfrm>
                <a:off x="1187624" y="4293096"/>
                <a:ext cx="4536504"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Terminator 25"/>
              <p:cNvSpPr/>
              <p:nvPr/>
            </p:nvSpPr>
            <p:spPr>
              <a:xfrm>
                <a:off x="5724128" y="4293096"/>
                <a:ext cx="2952328"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763688" y="4293096"/>
                <a:ext cx="216024"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139952" y="4293096"/>
                <a:ext cx="7200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427984" y="4293096"/>
                <a:ext cx="144016" cy="5760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860032" y="4293096"/>
                <a:ext cx="72008" cy="5760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16216" y="4293096"/>
                <a:ext cx="216024" cy="57606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948264" y="4293096"/>
                <a:ext cx="72008" cy="57606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308304" y="4293096"/>
                <a:ext cx="216024" cy="576064"/>
              </a:xfrm>
              <a:prstGeom prst="rect">
                <a:avLst/>
              </a:prstGeom>
              <a:solidFill>
                <a:srgbClr val="08E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flipH="1">
                <a:off x="7812359" y="4293096"/>
                <a:ext cx="45719" cy="57606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028384" y="4293096"/>
                <a:ext cx="72008" cy="5760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123728" y="4293096"/>
                <a:ext cx="72008" cy="57606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491880" y="4293096"/>
                <a:ext cx="216024" cy="5760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923928" y="4293096"/>
                <a:ext cx="72008" cy="576064"/>
              </a:xfrm>
              <a:prstGeom prst="rect">
                <a:avLst/>
              </a:prstGeom>
              <a:solidFill>
                <a:srgbClr val="48A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483768" y="4293096"/>
                <a:ext cx="144016"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915816" y="4293096"/>
                <a:ext cx="72008"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flipH="1">
                <a:off x="3275854" y="4293096"/>
                <a:ext cx="72009"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a:grpSpLocks noChangeAspect="1"/>
            </p:cNvGrpSpPr>
            <p:nvPr/>
          </p:nvGrpSpPr>
          <p:grpSpPr>
            <a:xfrm rot="5400000">
              <a:off x="1216427" y="2896141"/>
              <a:ext cx="5242182" cy="403245"/>
              <a:chOff x="1187624" y="4293096"/>
              <a:chExt cx="7488832" cy="576064"/>
            </a:xfrm>
          </p:grpSpPr>
          <p:sp>
            <p:nvSpPr>
              <p:cNvPr id="115" name="Flowchart: Terminator 114"/>
              <p:cNvSpPr/>
              <p:nvPr/>
            </p:nvSpPr>
            <p:spPr>
              <a:xfrm>
                <a:off x="1187624" y="4293096"/>
                <a:ext cx="4536504"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lowchart: Terminator 115"/>
              <p:cNvSpPr/>
              <p:nvPr/>
            </p:nvSpPr>
            <p:spPr>
              <a:xfrm>
                <a:off x="5724128" y="4293096"/>
                <a:ext cx="2952328" cy="576064"/>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763688" y="4293096"/>
                <a:ext cx="216024"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139952" y="4293096"/>
                <a:ext cx="72008"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427984" y="4293096"/>
                <a:ext cx="144016" cy="5760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860032" y="4293096"/>
                <a:ext cx="72008" cy="57606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516216" y="4293096"/>
                <a:ext cx="216024" cy="57606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6948264" y="4293096"/>
                <a:ext cx="72008" cy="57606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7308304" y="4293096"/>
                <a:ext cx="216024" cy="576064"/>
              </a:xfrm>
              <a:prstGeom prst="rect">
                <a:avLst/>
              </a:prstGeom>
              <a:solidFill>
                <a:srgbClr val="08E8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flipH="1">
                <a:off x="7812359" y="4293096"/>
                <a:ext cx="45719" cy="57606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8028384" y="4293096"/>
                <a:ext cx="72008" cy="5760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123728" y="4293096"/>
                <a:ext cx="72008" cy="576064"/>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3491880" y="4293096"/>
                <a:ext cx="216024" cy="5760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923928" y="4293096"/>
                <a:ext cx="72008" cy="576064"/>
              </a:xfrm>
              <a:prstGeom prst="rect">
                <a:avLst/>
              </a:prstGeom>
              <a:solidFill>
                <a:srgbClr val="48A8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2483768" y="4293096"/>
                <a:ext cx="144016" cy="57606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2915816" y="4293096"/>
                <a:ext cx="72008" cy="57606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flipH="1">
                <a:off x="3275854" y="4293096"/>
                <a:ext cx="72009" cy="5760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5" name="TextBox 134"/>
          <p:cNvSpPr txBox="1"/>
          <p:nvPr/>
        </p:nvSpPr>
        <p:spPr>
          <a:xfrm>
            <a:off x="323528" y="1772816"/>
            <a:ext cx="864096" cy="369332"/>
          </a:xfrm>
          <a:prstGeom prst="rect">
            <a:avLst/>
          </a:prstGeom>
          <a:noFill/>
        </p:spPr>
        <p:txBody>
          <a:bodyPr wrap="square" rtlCol="0">
            <a:spAutoFit/>
          </a:bodyPr>
          <a:lstStyle/>
          <a:p>
            <a:r>
              <a:rPr lang="en-GB" sz="1800" dirty="0" smtClean="0"/>
              <a:t>Locus</a:t>
            </a:r>
            <a:endParaRPr lang="en-US" sz="1800" dirty="0"/>
          </a:p>
        </p:txBody>
      </p:sp>
      <p:sp>
        <p:nvSpPr>
          <p:cNvPr id="136" name="TextBox 135"/>
          <p:cNvSpPr txBox="1"/>
          <p:nvPr/>
        </p:nvSpPr>
        <p:spPr>
          <a:xfrm>
            <a:off x="2771800" y="5517232"/>
            <a:ext cx="1512168" cy="923330"/>
          </a:xfrm>
          <a:prstGeom prst="rect">
            <a:avLst/>
          </a:prstGeom>
          <a:noFill/>
        </p:spPr>
        <p:txBody>
          <a:bodyPr wrap="square" rtlCol="0">
            <a:spAutoFit/>
          </a:bodyPr>
          <a:lstStyle/>
          <a:p>
            <a:endParaRPr lang="en-GB" sz="1800" dirty="0" smtClean="0"/>
          </a:p>
          <a:p>
            <a:pPr algn="ctr"/>
            <a:r>
              <a:rPr lang="en-GB" sz="1800" dirty="0" smtClean="0"/>
              <a:t>Homozygote</a:t>
            </a:r>
          </a:p>
          <a:p>
            <a:pPr algn="ctr"/>
            <a:r>
              <a:rPr lang="en-GB" sz="1800" dirty="0" smtClean="0"/>
              <a:t>for </a:t>
            </a:r>
            <a:r>
              <a:rPr lang="en-GB" sz="1800" dirty="0" smtClean="0"/>
              <a:t>1</a:t>
            </a:r>
            <a:endParaRPr lang="en-US" sz="1800" dirty="0"/>
          </a:p>
        </p:txBody>
      </p:sp>
      <p:sp>
        <p:nvSpPr>
          <p:cNvPr id="137" name="TextBox 136"/>
          <p:cNvSpPr txBox="1"/>
          <p:nvPr/>
        </p:nvSpPr>
        <p:spPr>
          <a:xfrm>
            <a:off x="4788024" y="5517232"/>
            <a:ext cx="1584176" cy="646331"/>
          </a:xfrm>
          <a:prstGeom prst="rect">
            <a:avLst/>
          </a:prstGeom>
          <a:noFill/>
        </p:spPr>
        <p:txBody>
          <a:bodyPr wrap="square" rtlCol="0">
            <a:spAutoFit/>
          </a:bodyPr>
          <a:lstStyle/>
          <a:p>
            <a:endParaRPr lang="en-GB" sz="1800" dirty="0" smtClean="0"/>
          </a:p>
          <a:p>
            <a:pPr algn="ctr"/>
            <a:r>
              <a:rPr lang="en-GB" sz="1800" dirty="0" smtClean="0"/>
              <a:t>Heterozygote </a:t>
            </a:r>
            <a:endParaRPr lang="en-US" sz="1800" dirty="0"/>
          </a:p>
        </p:txBody>
      </p:sp>
      <p:sp>
        <p:nvSpPr>
          <p:cNvPr id="138" name="TextBox 137"/>
          <p:cNvSpPr txBox="1"/>
          <p:nvPr/>
        </p:nvSpPr>
        <p:spPr>
          <a:xfrm>
            <a:off x="6948264" y="5517232"/>
            <a:ext cx="1512168" cy="923330"/>
          </a:xfrm>
          <a:prstGeom prst="rect">
            <a:avLst/>
          </a:prstGeom>
          <a:noFill/>
        </p:spPr>
        <p:txBody>
          <a:bodyPr wrap="square" rtlCol="0">
            <a:spAutoFit/>
          </a:bodyPr>
          <a:lstStyle/>
          <a:p>
            <a:endParaRPr lang="en-GB" sz="1800" dirty="0" smtClean="0"/>
          </a:p>
          <a:p>
            <a:pPr algn="ctr"/>
            <a:r>
              <a:rPr lang="en-GB" sz="1800" dirty="0" smtClean="0"/>
              <a:t>Homozygote</a:t>
            </a:r>
          </a:p>
          <a:p>
            <a:pPr algn="ctr"/>
            <a:r>
              <a:rPr lang="en-GB" sz="1800" dirty="0" smtClean="0"/>
              <a:t>for </a:t>
            </a:r>
            <a:r>
              <a:rPr lang="en-GB" sz="1800" dirty="0" smtClean="0"/>
              <a:t>2</a:t>
            </a:r>
            <a:endParaRPr lang="en-US" sz="1800" dirty="0"/>
          </a:p>
        </p:txBody>
      </p:sp>
      <p:sp>
        <p:nvSpPr>
          <p:cNvPr id="140" name="Rectangle 139"/>
          <p:cNvSpPr/>
          <p:nvPr/>
        </p:nvSpPr>
        <p:spPr>
          <a:xfrm rot="5400000">
            <a:off x="1457654" y="1718810"/>
            <a:ext cx="151217" cy="40324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5400000">
            <a:off x="4265966" y="1790818"/>
            <a:ext cx="151217" cy="403245"/>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p:cNvSpPr txBox="1"/>
          <p:nvPr/>
        </p:nvSpPr>
        <p:spPr>
          <a:xfrm>
            <a:off x="3995936" y="2060848"/>
            <a:ext cx="1008112" cy="369332"/>
          </a:xfrm>
          <a:prstGeom prst="rect">
            <a:avLst/>
          </a:prstGeom>
          <a:noFill/>
        </p:spPr>
        <p:txBody>
          <a:bodyPr wrap="square" rtlCol="0">
            <a:spAutoFit/>
          </a:bodyPr>
          <a:lstStyle/>
          <a:p>
            <a:r>
              <a:rPr lang="en-GB" sz="1800" dirty="0" smtClean="0"/>
              <a:t>Allele 2</a:t>
            </a:r>
            <a:endParaRPr lang="en-US" sz="1800" dirty="0"/>
          </a:p>
        </p:txBody>
      </p:sp>
      <p:sp>
        <p:nvSpPr>
          <p:cNvPr id="145" name="Rectangle 144"/>
          <p:cNvSpPr/>
          <p:nvPr/>
        </p:nvSpPr>
        <p:spPr>
          <a:xfrm rot="5400000">
            <a:off x="2177734" y="2006842"/>
            <a:ext cx="151217" cy="40324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p:cNvSpPr txBox="1"/>
          <p:nvPr/>
        </p:nvSpPr>
        <p:spPr>
          <a:xfrm>
            <a:off x="1763688" y="1772816"/>
            <a:ext cx="1224136" cy="369332"/>
          </a:xfrm>
          <a:prstGeom prst="rect">
            <a:avLst/>
          </a:prstGeom>
          <a:noFill/>
        </p:spPr>
        <p:txBody>
          <a:bodyPr wrap="square" rtlCol="0">
            <a:spAutoFit/>
          </a:bodyPr>
          <a:lstStyle/>
          <a:p>
            <a:r>
              <a:rPr lang="en-GB" sz="1800" dirty="0" err="1" smtClean="0"/>
              <a:t>Allele1</a:t>
            </a:r>
            <a:endParaRPr lang="en-US" sz="1800" dirty="0"/>
          </a:p>
        </p:txBody>
      </p:sp>
      <p:sp>
        <p:nvSpPr>
          <p:cNvPr id="149" name="TextBox 148"/>
          <p:cNvSpPr txBox="1"/>
          <p:nvPr/>
        </p:nvSpPr>
        <p:spPr>
          <a:xfrm>
            <a:off x="6084168" y="1772816"/>
            <a:ext cx="1008112" cy="369332"/>
          </a:xfrm>
          <a:prstGeom prst="rect">
            <a:avLst/>
          </a:prstGeom>
          <a:noFill/>
        </p:spPr>
        <p:txBody>
          <a:bodyPr wrap="square" rtlCol="0">
            <a:spAutoFit/>
          </a:bodyPr>
          <a:lstStyle/>
          <a:p>
            <a:r>
              <a:rPr lang="en-GB" sz="1800" dirty="0" smtClean="0"/>
              <a:t>Allele 2</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4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4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par>
                                <p:cTn id="39" presetID="1" presetClass="entr" presetSubtype="0" fill="hold" grpId="2" nodeType="withEffect">
                                  <p:stCondLst>
                                    <p:cond delay="0"/>
                                  </p:stCondLst>
                                  <p:childTnLst>
                                    <p:set>
                                      <p:cBhvr>
                                        <p:cTn id="40" dur="1" fill="hold">
                                          <p:stCondLst>
                                            <p:cond delay="0"/>
                                          </p:stCondLst>
                                        </p:cTn>
                                        <p:tgtEl>
                                          <p:spTgt spid="14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P spid="140" grpId="0" animBg="1"/>
      <p:bldP spid="143" grpId="0" animBg="1"/>
      <p:bldP spid="143" grpId="1" animBg="1"/>
      <p:bldP spid="144" grpId="0"/>
      <p:bldP spid="144" grpId="1"/>
      <p:bldP spid="145" grpId="0" animBg="1"/>
      <p:bldP spid="145" grpId="1" animBg="1"/>
      <p:bldP spid="146" grpId="0"/>
      <p:bldP spid="149" grpId="0"/>
      <p:bldP spid="149" grpId="1"/>
      <p:bldP spid="149"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67544" y="1844824"/>
          <a:ext cx="8136904" cy="4824536"/>
        </p:xfrm>
        <a:graphic>
          <a:graphicData uri="http://schemas.openxmlformats.org/drawingml/2006/table">
            <a:tbl>
              <a:tblPr/>
              <a:tblGrid>
                <a:gridCol w="6048672"/>
                <a:gridCol w="2088232"/>
              </a:tblGrid>
              <a:tr h="425414">
                <a:tc>
                  <a:txBody>
                    <a:bodyPr/>
                    <a:lstStyle/>
                    <a:p>
                      <a:pPr marL="457200">
                        <a:lnSpc>
                          <a:spcPct val="115000"/>
                        </a:lnSpc>
                        <a:spcAft>
                          <a:spcPts val="0"/>
                        </a:spcAft>
                      </a:pPr>
                      <a:r>
                        <a:rPr lang="en-GB" sz="2200" b="1" dirty="0">
                          <a:latin typeface="Calibri"/>
                          <a:ea typeface="Times New Roman"/>
                          <a:cs typeface="Times New Roman"/>
                        </a:rPr>
                        <a:t>Phenotype</a:t>
                      </a:r>
                      <a:endParaRPr lang="en-US" sz="22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2200" b="1" dirty="0">
                          <a:latin typeface="Calibri"/>
                          <a:ea typeface="Times New Roman"/>
                          <a:cs typeface="Times New Roman"/>
                        </a:rPr>
                        <a:t>Genotype</a:t>
                      </a:r>
                      <a:endParaRPr lang="en-US" sz="2200" b="1"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6754">
                <a:tc>
                  <a:txBody>
                    <a:bodyPr/>
                    <a:lstStyle/>
                    <a:p>
                      <a:pPr marL="457200">
                        <a:lnSpc>
                          <a:spcPct val="115000"/>
                        </a:lnSpc>
                        <a:spcAft>
                          <a:spcPts val="0"/>
                        </a:spcAft>
                      </a:pPr>
                      <a:r>
                        <a:rPr lang="en-GB" sz="2200" dirty="0" smtClean="0">
                          <a:latin typeface="Calibri"/>
                          <a:ea typeface="Times New Roman"/>
                          <a:cs typeface="Times New Roman"/>
                        </a:rPr>
                        <a:t>Blood</a:t>
                      </a:r>
                      <a:r>
                        <a:rPr lang="en-GB" sz="2200" baseline="0" dirty="0" smtClean="0">
                          <a:latin typeface="Calibri"/>
                          <a:ea typeface="Times New Roman"/>
                          <a:cs typeface="Times New Roman"/>
                        </a:rPr>
                        <a:t> group </a:t>
                      </a:r>
                      <a:r>
                        <a:rPr lang="en-GB" sz="2200" dirty="0" smtClean="0">
                          <a:latin typeface="Calibri"/>
                          <a:ea typeface="Times New Roman"/>
                          <a:cs typeface="Times New Roman"/>
                        </a:rPr>
                        <a:t>A</a:t>
                      </a:r>
                      <a:endParaRPr lang="en-US"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2200" dirty="0">
                          <a:latin typeface="Calibri"/>
                          <a:ea typeface="Times New Roman"/>
                          <a:cs typeface="Times New Roman"/>
                        </a:rPr>
                        <a:t>AA or AO</a:t>
                      </a:r>
                      <a:endParaRPr lang="en-US"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4136">
                <a:tc>
                  <a:txBody>
                    <a:bodyPr/>
                    <a:lstStyle/>
                    <a:p>
                      <a:pPr marL="457200">
                        <a:lnSpc>
                          <a:spcPct val="115000"/>
                        </a:lnSpc>
                        <a:spcAft>
                          <a:spcPts val="0"/>
                        </a:spcAft>
                      </a:pPr>
                      <a:r>
                        <a:rPr lang="en-GB" sz="2200" dirty="0" smtClean="0">
                          <a:latin typeface="Calibri"/>
                          <a:ea typeface="Times New Roman"/>
                          <a:cs typeface="Times New Roman"/>
                        </a:rPr>
                        <a:t>Blood group B</a:t>
                      </a:r>
                      <a:endParaRPr lang="en-US"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2200" dirty="0">
                          <a:latin typeface="Calibri"/>
                          <a:ea typeface="Times New Roman"/>
                          <a:cs typeface="Times New Roman"/>
                        </a:rPr>
                        <a:t>BB or BO</a:t>
                      </a:r>
                      <a:endParaRPr lang="en-US"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8860">
                <a:tc>
                  <a:txBody>
                    <a:bodyPr/>
                    <a:lstStyle/>
                    <a:p>
                      <a:pPr marL="457200">
                        <a:lnSpc>
                          <a:spcPct val="115000"/>
                        </a:lnSpc>
                        <a:spcAft>
                          <a:spcPts val="0"/>
                        </a:spcAft>
                      </a:pPr>
                      <a:r>
                        <a:rPr lang="en-GB" sz="2200" dirty="0" smtClean="0">
                          <a:latin typeface="Calibri"/>
                          <a:ea typeface="Times New Roman"/>
                          <a:cs typeface="Times New Roman"/>
                        </a:rPr>
                        <a:t>Blood group AB</a:t>
                      </a:r>
                      <a:endParaRPr lang="en-US"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GB" sz="2200" dirty="0">
                          <a:latin typeface="Calibri"/>
                          <a:ea typeface="Times New Roman"/>
                          <a:cs typeface="Times New Roman"/>
                        </a:rPr>
                        <a:t>AB</a:t>
                      </a:r>
                      <a:endParaRPr lang="en-US"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9372">
                <a:tc>
                  <a:txBody>
                    <a:bodyPr/>
                    <a:lstStyle/>
                    <a:p>
                      <a:pPr marL="457200">
                        <a:lnSpc>
                          <a:spcPct val="115000"/>
                        </a:lnSpc>
                        <a:spcAft>
                          <a:spcPts val="0"/>
                        </a:spcAft>
                      </a:pPr>
                      <a:r>
                        <a:rPr lang="en-GB" sz="2200" dirty="0" smtClean="0">
                          <a:latin typeface="Calibri"/>
                          <a:ea typeface="Times New Roman"/>
                          <a:cs typeface="Times New Roman"/>
                        </a:rPr>
                        <a:t>Blood group O</a:t>
                      </a:r>
                      <a:endParaRPr lang="en-US"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2200" dirty="0" smtClean="0">
                          <a:latin typeface="Arial"/>
                          <a:ea typeface="Times New Roman"/>
                          <a:cs typeface="Times New Roman"/>
                        </a:rPr>
                        <a:t>OO</a:t>
                      </a:r>
                      <a:endParaRPr lang="en-US" sz="22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Content Placeholder 4"/>
          <p:cNvSpPr>
            <a:spLocks noGrp="1"/>
          </p:cNvSpPr>
          <p:nvPr>
            <p:ph sz="quarter" idx="4294967295"/>
          </p:nvPr>
        </p:nvSpPr>
        <p:spPr>
          <a:xfrm>
            <a:off x="467519" y="260350"/>
            <a:ext cx="8208963" cy="1655763"/>
          </a:xfrm>
        </p:spPr>
        <p:txBody>
          <a:bodyPr>
            <a:normAutofit/>
          </a:bodyPr>
          <a:lstStyle/>
          <a:p>
            <a:r>
              <a:rPr lang="en-GB" sz="2800" dirty="0" smtClean="0">
                <a:solidFill>
                  <a:schemeClr val="tx1"/>
                </a:solidFill>
              </a:rPr>
              <a:t>A allele = A antigens</a:t>
            </a:r>
            <a:endParaRPr lang="en-US" sz="2800" dirty="0" smtClean="0">
              <a:solidFill>
                <a:schemeClr val="tx1"/>
              </a:solidFill>
            </a:endParaRPr>
          </a:p>
          <a:p>
            <a:r>
              <a:rPr lang="en-GB" sz="2800" dirty="0" smtClean="0">
                <a:solidFill>
                  <a:schemeClr val="tx1"/>
                </a:solidFill>
              </a:rPr>
              <a:t>B allele = B antigens</a:t>
            </a:r>
            <a:endParaRPr lang="en-US" sz="2800" dirty="0" smtClean="0">
              <a:solidFill>
                <a:schemeClr val="tx1"/>
              </a:solidFill>
            </a:endParaRPr>
          </a:p>
          <a:p>
            <a:r>
              <a:rPr lang="en-GB" sz="2800" dirty="0" smtClean="0">
                <a:solidFill>
                  <a:schemeClr val="tx1"/>
                </a:solidFill>
              </a:rPr>
              <a:t>O allele =non-functioning protein = no antigens </a:t>
            </a:r>
            <a:endParaRPr lang="en-US" sz="2800" dirty="0" smtClean="0">
              <a:solidFill>
                <a:schemeClr val="tx1"/>
              </a:solidFill>
            </a:endParaRPr>
          </a:p>
          <a:p>
            <a:endParaRPr lang="en-GB" sz="2800" dirty="0"/>
          </a:p>
        </p:txBody>
      </p:sp>
      <p:pic>
        <p:nvPicPr>
          <p:cNvPr id="4" name="Picture 11" descr="File:ABO blood type.svg">
            <a:hlinkClick r:id="rId3"/>
          </p:cNvPr>
          <p:cNvPicPr>
            <a:picLocks noChangeAspect="1" noChangeArrowheads="1"/>
          </p:cNvPicPr>
          <p:nvPr/>
        </p:nvPicPr>
        <p:blipFill>
          <a:blip r:embed="rId4" cstate="print"/>
          <a:srcRect l="78790" t="16776" r="3660" b="55962"/>
          <a:stretch>
            <a:fillRect/>
          </a:stretch>
        </p:blipFill>
        <p:spPr bwMode="auto">
          <a:xfrm>
            <a:off x="3203848" y="5661248"/>
            <a:ext cx="936104" cy="936104"/>
          </a:xfrm>
          <a:prstGeom prst="rect">
            <a:avLst/>
          </a:prstGeom>
          <a:noFill/>
          <a:ln w="9525">
            <a:noFill/>
            <a:miter lim="800000"/>
            <a:headEnd/>
            <a:tailEnd/>
          </a:ln>
        </p:spPr>
      </p:pic>
      <p:pic>
        <p:nvPicPr>
          <p:cNvPr id="7" name="Picture 11" descr="File:ABO blood type.svg">
            <a:hlinkClick r:id="rId3"/>
          </p:cNvPr>
          <p:cNvPicPr>
            <a:picLocks noChangeAspect="1" noChangeArrowheads="1"/>
          </p:cNvPicPr>
          <p:nvPr/>
        </p:nvPicPr>
        <p:blipFill>
          <a:blip r:embed="rId4" cstate="print"/>
          <a:srcRect l="38291" t="14679" r="44159" b="53865"/>
          <a:stretch>
            <a:fillRect/>
          </a:stretch>
        </p:blipFill>
        <p:spPr bwMode="auto">
          <a:xfrm>
            <a:off x="3203848" y="3356992"/>
            <a:ext cx="936104" cy="1080120"/>
          </a:xfrm>
          <a:prstGeom prst="rect">
            <a:avLst/>
          </a:prstGeom>
          <a:noFill/>
          <a:ln w="9525">
            <a:noFill/>
            <a:miter lim="800000"/>
            <a:headEnd/>
            <a:tailEnd/>
          </a:ln>
        </p:spPr>
      </p:pic>
      <p:pic>
        <p:nvPicPr>
          <p:cNvPr id="8" name="Picture 11" descr="File:ABO blood type.svg">
            <a:hlinkClick r:id="rId3"/>
          </p:cNvPr>
          <p:cNvPicPr>
            <a:picLocks noChangeAspect="1" noChangeArrowheads="1"/>
          </p:cNvPicPr>
          <p:nvPr/>
        </p:nvPicPr>
        <p:blipFill>
          <a:blip r:embed="rId4" cstate="print"/>
          <a:srcRect l="57190" t="16776" r="23910" b="53865"/>
          <a:stretch>
            <a:fillRect/>
          </a:stretch>
        </p:blipFill>
        <p:spPr bwMode="auto">
          <a:xfrm>
            <a:off x="3203848" y="4653136"/>
            <a:ext cx="1008112" cy="1008112"/>
          </a:xfrm>
          <a:prstGeom prst="rect">
            <a:avLst/>
          </a:prstGeom>
          <a:noFill/>
          <a:ln w="9525">
            <a:noFill/>
            <a:miter lim="800000"/>
            <a:headEnd/>
            <a:tailEnd/>
          </a:ln>
        </p:spPr>
      </p:pic>
      <p:pic>
        <p:nvPicPr>
          <p:cNvPr id="9" name="Picture 11" descr="File:ABO blood type.svg">
            <a:hlinkClick r:id="rId3"/>
          </p:cNvPr>
          <p:cNvPicPr>
            <a:picLocks noChangeAspect="1" noChangeArrowheads="1"/>
          </p:cNvPicPr>
          <p:nvPr/>
        </p:nvPicPr>
        <p:blipFill>
          <a:blip r:embed="rId4" cstate="print"/>
          <a:srcRect l="18671" t="16776" r="63059" b="53865"/>
          <a:stretch>
            <a:fillRect/>
          </a:stretch>
        </p:blipFill>
        <p:spPr bwMode="auto">
          <a:xfrm>
            <a:off x="3203848" y="2348880"/>
            <a:ext cx="974522" cy="10081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Oval 13"/>
          <p:cNvSpPr/>
          <p:nvPr/>
        </p:nvSpPr>
        <p:spPr>
          <a:xfrm>
            <a:off x="5004048" y="1268760"/>
            <a:ext cx="1080120" cy="50405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rPr>
              <a:t>High cholesterol</a:t>
            </a:r>
            <a:endParaRPr lang="en-GB" sz="900" b="1" dirty="0">
              <a:solidFill>
                <a:schemeClr val="tx1"/>
              </a:solidFill>
            </a:endParaRPr>
          </a:p>
        </p:txBody>
      </p:sp>
      <p:sp>
        <p:nvSpPr>
          <p:cNvPr id="18" name="Oval 17"/>
          <p:cNvSpPr/>
          <p:nvPr/>
        </p:nvSpPr>
        <p:spPr>
          <a:xfrm>
            <a:off x="3131840" y="1268760"/>
            <a:ext cx="1152128" cy="50405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smtClean="0">
                <a:solidFill>
                  <a:schemeClr val="tx1"/>
                </a:solidFill>
              </a:rPr>
              <a:t>High triglycerides</a:t>
            </a:r>
            <a:endParaRPr lang="en-GB" sz="900" b="1" dirty="0">
              <a:solidFill>
                <a:schemeClr val="tx1"/>
              </a:solidFill>
            </a:endParaRPr>
          </a:p>
        </p:txBody>
      </p:sp>
      <p:sp>
        <p:nvSpPr>
          <p:cNvPr id="6" name="Oval 5"/>
          <p:cNvSpPr/>
          <p:nvPr/>
        </p:nvSpPr>
        <p:spPr>
          <a:xfrm>
            <a:off x="2123728" y="548680"/>
            <a:ext cx="1152128" cy="64807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t>Genes</a:t>
            </a:r>
            <a:endParaRPr lang="en-GB" sz="1500" b="1" dirty="0"/>
          </a:p>
        </p:txBody>
      </p:sp>
      <p:sp>
        <p:nvSpPr>
          <p:cNvPr id="7" name="Oval 6"/>
          <p:cNvSpPr/>
          <p:nvPr/>
        </p:nvSpPr>
        <p:spPr>
          <a:xfrm>
            <a:off x="179512" y="3104964"/>
            <a:ext cx="1152128" cy="648072"/>
          </a:xfrm>
          <a:prstGeom prst="ellipse">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t>Age</a:t>
            </a:r>
            <a:endParaRPr lang="en-GB" sz="1500" b="1" dirty="0"/>
          </a:p>
        </p:txBody>
      </p:sp>
      <p:sp>
        <p:nvSpPr>
          <p:cNvPr id="8" name="Oval 7"/>
          <p:cNvSpPr/>
          <p:nvPr/>
        </p:nvSpPr>
        <p:spPr>
          <a:xfrm>
            <a:off x="6156176" y="5517232"/>
            <a:ext cx="1152128"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t>Activity</a:t>
            </a:r>
            <a:endParaRPr lang="en-GB" sz="1300" b="1" dirty="0"/>
          </a:p>
        </p:txBody>
      </p:sp>
      <p:sp>
        <p:nvSpPr>
          <p:cNvPr id="9" name="Oval 8"/>
          <p:cNvSpPr/>
          <p:nvPr/>
        </p:nvSpPr>
        <p:spPr>
          <a:xfrm>
            <a:off x="539552" y="1772816"/>
            <a:ext cx="1224136" cy="648072"/>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Ethnicity</a:t>
            </a:r>
            <a:endParaRPr lang="en-GB" sz="1400" b="1" dirty="0"/>
          </a:p>
        </p:txBody>
      </p:sp>
      <p:sp>
        <p:nvSpPr>
          <p:cNvPr id="10" name="Oval 9"/>
          <p:cNvSpPr/>
          <p:nvPr/>
        </p:nvSpPr>
        <p:spPr>
          <a:xfrm>
            <a:off x="683568" y="4581128"/>
            <a:ext cx="1152128" cy="648072"/>
          </a:xfrm>
          <a:prstGeom prst="ellipse">
            <a:avLst/>
          </a:prstGeom>
          <a:solidFill>
            <a:srgbClr val="66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t>Sex</a:t>
            </a:r>
            <a:endParaRPr lang="en-GB" sz="1500" b="1" dirty="0"/>
          </a:p>
        </p:txBody>
      </p:sp>
      <p:sp>
        <p:nvSpPr>
          <p:cNvPr id="11" name="Oval 10"/>
          <p:cNvSpPr/>
          <p:nvPr/>
        </p:nvSpPr>
        <p:spPr>
          <a:xfrm>
            <a:off x="3995936" y="6021288"/>
            <a:ext cx="1224136" cy="64807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Smoking</a:t>
            </a:r>
            <a:endParaRPr lang="en-GB" sz="1400" b="1" dirty="0"/>
          </a:p>
        </p:txBody>
      </p:sp>
      <p:sp>
        <p:nvSpPr>
          <p:cNvPr id="12" name="Oval 11"/>
          <p:cNvSpPr/>
          <p:nvPr/>
        </p:nvSpPr>
        <p:spPr>
          <a:xfrm>
            <a:off x="7524328" y="4077072"/>
            <a:ext cx="1152128"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t>Obesity</a:t>
            </a:r>
            <a:endParaRPr lang="en-GB" sz="1500" b="1" dirty="0"/>
          </a:p>
        </p:txBody>
      </p:sp>
      <p:sp>
        <p:nvSpPr>
          <p:cNvPr id="13" name="Oval 12"/>
          <p:cNvSpPr/>
          <p:nvPr/>
        </p:nvSpPr>
        <p:spPr>
          <a:xfrm>
            <a:off x="2195736" y="5661248"/>
            <a:ext cx="1152128" cy="648072"/>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t>Alcohol</a:t>
            </a:r>
            <a:endParaRPr lang="en-GB" sz="1500" b="1" dirty="0"/>
          </a:p>
        </p:txBody>
      </p:sp>
      <p:sp>
        <p:nvSpPr>
          <p:cNvPr id="15" name="Oval 14"/>
          <p:cNvSpPr/>
          <p:nvPr/>
        </p:nvSpPr>
        <p:spPr>
          <a:xfrm>
            <a:off x="3995936" y="188640"/>
            <a:ext cx="1152128" cy="64807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solidFill>
                  <a:schemeClr val="tx1"/>
                </a:solidFill>
              </a:rPr>
              <a:t>Diet</a:t>
            </a:r>
            <a:endParaRPr lang="en-GB" sz="1500" b="1" dirty="0">
              <a:solidFill>
                <a:schemeClr val="tx1"/>
              </a:solidFill>
            </a:endParaRPr>
          </a:p>
        </p:txBody>
      </p:sp>
      <p:sp>
        <p:nvSpPr>
          <p:cNvPr id="16" name="Oval 15"/>
          <p:cNvSpPr/>
          <p:nvPr/>
        </p:nvSpPr>
        <p:spPr>
          <a:xfrm>
            <a:off x="6156176" y="692696"/>
            <a:ext cx="1152128" cy="6480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t>Blood</a:t>
            </a:r>
          </a:p>
          <a:p>
            <a:pPr algn="ctr"/>
            <a:r>
              <a:rPr lang="en-GB" sz="1300" b="1" dirty="0" smtClean="0"/>
              <a:t>pressure</a:t>
            </a:r>
            <a:endParaRPr lang="en-GB" sz="1300" b="1" dirty="0"/>
          </a:p>
        </p:txBody>
      </p:sp>
      <p:sp>
        <p:nvSpPr>
          <p:cNvPr id="17" name="Oval 16"/>
          <p:cNvSpPr/>
          <p:nvPr/>
        </p:nvSpPr>
        <p:spPr>
          <a:xfrm>
            <a:off x="7596336" y="2132856"/>
            <a:ext cx="1224136" cy="64807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Diabetes</a:t>
            </a:r>
            <a:endParaRPr lang="en-GB" sz="1400" b="1" dirty="0"/>
          </a:p>
        </p:txBody>
      </p:sp>
      <p:cxnSp>
        <p:nvCxnSpPr>
          <p:cNvPr id="20" name="Straight Arrow Connector 19"/>
          <p:cNvCxnSpPr>
            <a:stCxn id="7" idx="6"/>
          </p:cNvCxnSpPr>
          <p:nvPr/>
        </p:nvCxnSpPr>
        <p:spPr>
          <a:xfrm>
            <a:off x="1331640" y="3429000"/>
            <a:ext cx="2664296" cy="0"/>
          </a:xfrm>
          <a:prstGeom prst="straightConnector1">
            <a:avLst/>
          </a:prstGeom>
          <a:ln w="38100">
            <a:solidFill>
              <a:srgbClr val="9933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1691680" y="3573016"/>
            <a:ext cx="2376264" cy="1296144"/>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3"/>
          </p:cNvCxnSpPr>
          <p:nvPr/>
        </p:nvCxnSpPr>
        <p:spPr>
          <a:xfrm flipH="1">
            <a:off x="4788024" y="1245860"/>
            <a:ext cx="1536877" cy="16070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220072" y="2492896"/>
            <a:ext cx="2520280" cy="72008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076056" y="3573016"/>
            <a:ext cx="2592288" cy="8640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8" idx="1"/>
          </p:cNvCxnSpPr>
          <p:nvPr/>
        </p:nvCxnSpPr>
        <p:spPr>
          <a:xfrm flipH="1" flipV="1">
            <a:off x="4860032" y="3861048"/>
            <a:ext cx="1464869" cy="1751092"/>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 idx="0"/>
            <a:endCxn id="59" idx="1"/>
          </p:cNvCxnSpPr>
          <p:nvPr/>
        </p:nvCxnSpPr>
        <p:spPr>
          <a:xfrm flipH="1" flipV="1">
            <a:off x="4572000" y="4066220"/>
            <a:ext cx="36004" cy="1955068"/>
          </a:xfrm>
          <a:prstGeom prst="straightConnector1">
            <a:avLst/>
          </a:prstGeom>
          <a:ln w="381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9" idx="6"/>
          </p:cNvCxnSpPr>
          <p:nvPr/>
        </p:nvCxnSpPr>
        <p:spPr>
          <a:xfrm>
            <a:off x="1763688" y="2096852"/>
            <a:ext cx="2160240" cy="936104"/>
          </a:xfrm>
          <a:prstGeom prst="straightConnector1">
            <a:avLst/>
          </a:prstGeom>
          <a:ln w="3810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915816" y="3789040"/>
            <a:ext cx="1296144" cy="1944216"/>
          </a:xfrm>
          <a:prstGeom prst="straightConnector1">
            <a:avLst/>
          </a:prstGeom>
          <a:ln w="3810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71800" y="1196752"/>
            <a:ext cx="1224136" cy="172819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788024" y="764704"/>
            <a:ext cx="504056" cy="57606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5" idx="3"/>
            <a:endCxn id="18" idx="0"/>
          </p:cNvCxnSpPr>
          <p:nvPr/>
        </p:nvCxnSpPr>
        <p:spPr>
          <a:xfrm flipH="1">
            <a:off x="3707904" y="741804"/>
            <a:ext cx="456757" cy="526956"/>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4" idx="4"/>
          </p:cNvCxnSpPr>
          <p:nvPr/>
        </p:nvCxnSpPr>
        <p:spPr>
          <a:xfrm flipH="1">
            <a:off x="5076056" y="1772816"/>
            <a:ext cx="468052" cy="1080120"/>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18" idx="4"/>
          </p:cNvCxnSpPr>
          <p:nvPr/>
        </p:nvCxnSpPr>
        <p:spPr>
          <a:xfrm>
            <a:off x="3707904" y="1772816"/>
            <a:ext cx="432048" cy="1080120"/>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6" idx="4"/>
          </p:cNvCxnSpPr>
          <p:nvPr/>
        </p:nvCxnSpPr>
        <p:spPr>
          <a:xfrm>
            <a:off x="2699792" y="1196752"/>
            <a:ext cx="1512168" cy="4968552"/>
          </a:xfrm>
          <a:prstGeom prst="straightConnector1">
            <a:avLst/>
          </a:prstGeom>
          <a:ln w="38100">
            <a:solidFill>
              <a:srgbClr val="92D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2483768" y="1052736"/>
            <a:ext cx="0" cy="4680520"/>
          </a:xfrm>
          <a:prstGeom prst="straightConnector1">
            <a:avLst/>
          </a:prstGeom>
          <a:ln w="38100">
            <a:solidFill>
              <a:srgbClr val="92D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16" idx="2"/>
          </p:cNvCxnSpPr>
          <p:nvPr/>
        </p:nvCxnSpPr>
        <p:spPr>
          <a:xfrm>
            <a:off x="3131840" y="836712"/>
            <a:ext cx="3024336" cy="18002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endCxn id="17" idx="2"/>
          </p:cNvCxnSpPr>
          <p:nvPr/>
        </p:nvCxnSpPr>
        <p:spPr>
          <a:xfrm>
            <a:off x="3203848" y="980728"/>
            <a:ext cx="4392488" cy="1476164"/>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6" idx="5"/>
            <a:endCxn id="12" idx="1"/>
          </p:cNvCxnSpPr>
          <p:nvPr/>
        </p:nvCxnSpPr>
        <p:spPr>
          <a:xfrm>
            <a:off x="3107131" y="1101844"/>
            <a:ext cx="4585922" cy="3070136"/>
          </a:xfrm>
          <a:prstGeom prst="straightConnector1">
            <a:avLst/>
          </a:prstGeom>
          <a:ln w="38100">
            <a:solidFill>
              <a:srgbClr val="92D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1547665" y="980728"/>
            <a:ext cx="792087" cy="886996"/>
          </a:xfrm>
          <a:prstGeom prst="straightConnector1">
            <a:avLst/>
          </a:prstGeom>
          <a:ln w="38100">
            <a:solidFill>
              <a:srgbClr val="92D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8" idx="7"/>
          </p:cNvCxnSpPr>
          <p:nvPr/>
        </p:nvCxnSpPr>
        <p:spPr>
          <a:xfrm flipV="1">
            <a:off x="7139579" y="4725144"/>
            <a:ext cx="816797" cy="886996"/>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V="1">
            <a:off x="8244408" y="2780928"/>
            <a:ext cx="0" cy="13681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6" idx="5"/>
            <a:endCxn id="17" idx="0"/>
          </p:cNvCxnSpPr>
          <p:nvPr/>
        </p:nvCxnSpPr>
        <p:spPr>
          <a:xfrm>
            <a:off x="7139579" y="1245860"/>
            <a:ext cx="1068825" cy="8869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5" idx="6"/>
            <a:endCxn id="16" idx="1"/>
          </p:cNvCxnSpPr>
          <p:nvPr/>
        </p:nvCxnSpPr>
        <p:spPr>
          <a:xfrm>
            <a:off x="5148064" y="512676"/>
            <a:ext cx="1176837" cy="27492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5076056" y="620688"/>
            <a:ext cx="2592288" cy="165618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6948264" y="1268760"/>
            <a:ext cx="936104" cy="2880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endCxn id="18" idx="5"/>
          </p:cNvCxnSpPr>
          <p:nvPr/>
        </p:nvCxnSpPr>
        <p:spPr>
          <a:xfrm flipH="1" flipV="1">
            <a:off x="4115243" y="1698999"/>
            <a:ext cx="3481094" cy="25940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8" idx="0"/>
            <a:endCxn id="16" idx="4"/>
          </p:cNvCxnSpPr>
          <p:nvPr/>
        </p:nvCxnSpPr>
        <p:spPr>
          <a:xfrm flipV="1">
            <a:off x="6732240" y="1340768"/>
            <a:ext cx="0" cy="4176464"/>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4932040" y="1268760"/>
            <a:ext cx="1536877" cy="4847436"/>
          </a:xfrm>
          <a:prstGeom prst="straightConnector1">
            <a:avLst/>
          </a:prstGeom>
          <a:ln w="38100">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3" idx="7"/>
          </p:cNvCxnSpPr>
          <p:nvPr/>
        </p:nvCxnSpPr>
        <p:spPr>
          <a:xfrm flipV="1">
            <a:off x="3179139" y="1340768"/>
            <a:ext cx="3433794" cy="4415388"/>
          </a:xfrm>
          <a:prstGeom prst="straightConnector1">
            <a:avLst/>
          </a:prstGeom>
          <a:ln w="3810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3" idx="0"/>
          </p:cNvCxnSpPr>
          <p:nvPr/>
        </p:nvCxnSpPr>
        <p:spPr>
          <a:xfrm flipV="1">
            <a:off x="2771800" y="1772816"/>
            <a:ext cx="648072" cy="3888432"/>
          </a:xfrm>
          <a:prstGeom prst="straightConnector1">
            <a:avLst/>
          </a:prstGeom>
          <a:ln w="38100">
            <a:solidFill>
              <a:srgbClr val="FF66FF"/>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endCxn id="14" idx="1"/>
          </p:cNvCxnSpPr>
          <p:nvPr/>
        </p:nvCxnSpPr>
        <p:spPr>
          <a:xfrm>
            <a:off x="3131840" y="908720"/>
            <a:ext cx="2030388" cy="433857"/>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2915816" y="1124744"/>
            <a:ext cx="288032" cy="2880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59" name="Heart 58"/>
          <p:cNvSpPr/>
          <p:nvPr/>
        </p:nvSpPr>
        <p:spPr>
          <a:xfrm>
            <a:off x="3923928" y="2791780"/>
            <a:ext cx="1296144" cy="127444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3851920" y="3075057"/>
            <a:ext cx="1440160" cy="707886"/>
          </a:xfrm>
          <a:prstGeom prst="rect">
            <a:avLst/>
          </a:prstGeom>
          <a:noFill/>
        </p:spPr>
        <p:txBody>
          <a:bodyPr wrap="square" rtlCol="0">
            <a:spAutoFit/>
          </a:bodyPr>
          <a:lstStyle/>
          <a:p>
            <a:pPr algn="ctr"/>
            <a:r>
              <a:rPr lang="en-GB" sz="1350" b="1" dirty="0" smtClean="0"/>
              <a:t>Cardiovascular disease</a:t>
            </a:r>
          </a:p>
          <a:p>
            <a:pPr algn="ctr"/>
            <a:endParaRPr lang="en-GB" sz="1200" b="1" dirty="0"/>
          </a:p>
        </p:txBody>
      </p:sp>
      <p:sp>
        <p:nvSpPr>
          <p:cNvPr id="55" name="Oval 54"/>
          <p:cNvSpPr/>
          <p:nvPr/>
        </p:nvSpPr>
        <p:spPr>
          <a:xfrm>
            <a:off x="179512" y="188640"/>
            <a:ext cx="8964488" cy="648072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524328" y="5229200"/>
            <a:ext cx="1152128" cy="6480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smtClean="0"/>
              <a:t>Stress/ class</a:t>
            </a:r>
            <a:endParaRPr lang="en-GB" sz="1500" b="1" dirty="0"/>
          </a:p>
        </p:txBody>
      </p:sp>
      <p:cxnSp>
        <p:nvCxnSpPr>
          <p:cNvPr id="132" name="Straight Arrow Connector 131"/>
          <p:cNvCxnSpPr>
            <a:stCxn id="15" idx="5"/>
          </p:cNvCxnSpPr>
          <p:nvPr/>
        </p:nvCxnSpPr>
        <p:spPr>
          <a:xfrm>
            <a:off x="4979339" y="741804"/>
            <a:ext cx="2785722" cy="3358168"/>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0"/>
                                          </p:stCondLst>
                                        </p:cTn>
                                        <p:tgtEl>
                                          <p:spTgt spid="11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136"/>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12"/>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4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0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06"/>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05"/>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10"/>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2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1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15"/>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2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2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54"/>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5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106"/>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154"/>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43"/>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151"/>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4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6"/>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10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105"/>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36"/>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146"/>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33"/>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43"/>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18"/>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xit" presetSubtype="0" fill="hold" nodeType="clickEffect">
                                  <p:stCondLst>
                                    <p:cond delay="0"/>
                                  </p:stCondLst>
                                  <p:childTnLst>
                                    <p:set>
                                      <p:cBhvr>
                                        <p:cTn id="158" dur="1" fill="hold">
                                          <p:stCondLst>
                                            <p:cond delay="0"/>
                                          </p:stCondLst>
                                        </p:cTn>
                                        <p:tgtEl>
                                          <p:spTgt spid="33"/>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143"/>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118"/>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121"/>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5"/>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40"/>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30"/>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112"/>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nodeType="clickEffect">
                                  <p:stCondLst>
                                    <p:cond delay="0"/>
                                  </p:stCondLst>
                                  <p:childTnLst>
                                    <p:set>
                                      <p:cBhvr>
                                        <p:cTn id="180" dur="1" fill="hold">
                                          <p:stCondLst>
                                            <p:cond delay="0"/>
                                          </p:stCondLst>
                                        </p:cTn>
                                        <p:tgtEl>
                                          <p:spTgt spid="112"/>
                                        </p:tgtEl>
                                        <p:attrNameLst>
                                          <p:attrName>style.visibility</p:attrName>
                                        </p:attrNameLst>
                                      </p:cBhvr>
                                      <p:to>
                                        <p:strVal val="hidden"/>
                                      </p:to>
                                    </p:set>
                                  </p:childTnLst>
                                </p:cTn>
                              </p:par>
                              <p:par>
                                <p:cTn id="181" presetID="1" presetClass="exit" presetSubtype="0" fill="hold" nodeType="withEffect">
                                  <p:stCondLst>
                                    <p:cond delay="0"/>
                                  </p:stCondLst>
                                  <p:childTnLst>
                                    <p:set>
                                      <p:cBhvr>
                                        <p:cTn id="182" dur="1" fill="hold">
                                          <p:stCondLst>
                                            <p:cond delay="0"/>
                                          </p:stCondLst>
                                        </p:cTn>
                                        <p:tgtEl>
                                          <p:spTgt spid="30"/>
                                        </p:tgtEl>
                                        <p:attrNameLst>
                                          <p:attrName>style.visibility</p:attrName>
                                        </p:attrNameLst>
                                      </p:cBhvr>
                                      <p:to>
                                        <p:strVal val="hidden"/>
                                      </p:to>
                                    </p:set>
                                  </p:childTnLst>
                                </p:cTn>
                              </p:par>
                              <p:par>
                                <p:cTn id="183" presetID="1" presetClass="exit" presetSubtype="0" fill="hold" nodeType="withEffect">
                                  <p:stCondLst>
                                    <p:cond delay="0"/>
                                  </p:stCondLst>
                                  <p:childTnLst>
                                    <p:set>
                                      <p:cBhvr>
                                        <p:cTn id="184" dur="1" fill="hold">
                                          <p:stCondLst>
                                            <p:cond delay="0"/>
                                          </p:stCondLst>
                                        </p:cTn>
                                        <p:tgtEl>
                                          <p:spTgt spid="140"/>
                                        </p:tgtEl>
                                        <p:attrNameLst>
                                          <p:attrName>style.visibility</p:attrName>
                                        </p:attrNameLst>
                                      </p:cBhvr>
                                      <p:to>
                                        <p:strVal val="hidden"/>
                                      </p:to>
                                    </p:set>
                                  </p:childTnLst>
                                </p:cTn>
                              </p:par>
                              <p:par>
                                <p:cTn id="185" presetID="1" presetClass="exit" presetSubtype="0" fill="hold" nodeType="withEffect">
                                  <p:stCondLst>
                                    <p:cond delay="0"/>
                                  </p:stCondLst>
                                  <p:childTnLst>
                                    <p:set>
                                      <p:cBhvr>
                                        <p:cTn id="186" dur="1" fill="hold">
                                          <p:stCondLst>
                                            <p:cond delay="0"/>
                                          </p:stCondLst>
                                        </p:cTn>
                                        <p:tgtEl>
                                          <p:spTgt spid="135"/>
                                        </p:tgtEl>
                                        <p:attrNameLst>
                                          <p:attrName>style.visibility</p:attrName>
                                        </p:attrNameLst>
                                      </p:cBhvr>
                                      <p:to>
                                        <p:strVal val="hidden"/>
                                      </p:to>
                                    </p:set>
                                  </p:childTnLst>
                                </p:cTn>
                              </p:par>
                              <p:par>
                                <p:cTn id="187" presetID="1" presetClass="exit" presetSubtype="0" fill="hold" nodeType="withEffect">
                                  <p:stCondLst>
                                    <p:cond delay="0"/>
                                  </p:stCondLst>
                                  <p:childTnLst>
                                    <p:set>
                                      <p:cBhvr>
                                        <p:cTn id="188" dur="1" fill="hold">
                                          <p:stCondLst>
                                            <p:cond delay="0"/>
                                          </p:stCondLst>
                                        </p:cTn>
                                        <p:tgtEl>
                                          <p:spTgt spid="121"/>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27"/>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nodeType="clickEffect">
                                  <p:stCondLst>
                                    <p:cond delay="0"/>
                                  </p:stCondLst>
                                  <p:childTnLst>
                                    <p:set>
                                      <p:cBhvr>
                                        <p:cTn id="196" dur="1" fill="hold">
                                          <p:stCondLst>
                                            <p:cond delay="0"/>
                                          </p:stCondLst>
                                        </p:cTn>
                                        <p:tgtEl>
                                          <p:spTgt spid="110"/>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xit" presetSubtype="0" fill="hold" nodeType="clickEffect">
                                  <p:stCondLst>
                                    <p:cond delay="0"/>
                                  </p:stCondLst>
                                  <p:childTnLst>
                                    <p:set>
                                      <p:cBhvr>
                                        <p:cTn id="200" dur="1" fill="hold">
                                          <p:stCondLst>
                                            <p:cond delay="0"/>
                                          </p:stCondLst>
                                        </p:cTn>
                                        <p:tgtEl>
                                          <p:spTgt spid="27"/>
                                        </p:tgtEl>
                                        <p:attrNameLst>
                                          <p:attrName>style.visibility</p:attrName>
                                        </p:attrNameLst>
                                      </p:cBhvr>
                                      <p:to>
                                        <p:strVal val="hidden"/>
                                      </p:to>
                                    </p:set>
                                  </p:childTnLst>
                                </p:cTn>
                              </p:par>
                              <p:par>
                                <p:cTn id="201" presetID="1" presetClass="exit" presetSubtype="0" fill="hold" nodeType="withEffect">
                                  <p:stCondLst>
                                    <p:cond delay="0"/>
                                  </p:stCondLst>
                                  <p:childTnLst>
                                    <p:set>
                                      <p:cBhvr>
                                        <p:cTn id="202" dur="1" fill="hold">
                                          <p:stCondLst>
                                            <p:cond delay="0"/>
                                          </p:stCondLst>
                                        </p:cTn>
                                        <p:tgtEl>
                                          <p:spTgt spid="110"/>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24"/>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23"/>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10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xit" presetSubtype="0" fill="hold" nodeType="clickEffect">
                                  <p:stCondLst>
                                    <p:cond delay="0"/>
                                  </p:stCondLst>
                                  <p:childTnLst>
                                    <p:set>
                                      <p:cBhvr>
                                        <p:cTn id="216" dur="1" fill="hold">
                                          <p:stCondLst>
                                            <p:cond delay="0"/>
                                          </p:stCondLst>
                                        </p:cTn>
                                        <p:tgtEl>
                                          <p:spTgt spid="108"/>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123"/>
                                        </p:tgtEl>
                                        <p:attrNameLst>
                                          <p:attrName>style.visibility</p:attrName>
                                        </p:attrNameLst>
                                      </p:cBhvr>
                                      <p:to>
                                        <p:strVal val="hidden"/>
                                      </p:to>
                                    </p:set>
                                  </p:childTnLst>
                                </p:cTn>
                              </p:par>
                              <p:par>
                                <p:cTn id="219" presetID="1" presetClass="exit" presetSubtype="0" fill="hold" nodeType="withEffect">
                                  <p:stCondLst>
                                    <p:cond delay="0"/>
                                  </p:stCondLst>
                                  <p:childTnLst>
                                    <p:set>
                                      <p:cBhvr>
                                        <p:cTn id="220" dur="1" fill="hold">
                                          <p:stCondLst>
                                            <p:cond delay="0"/>
                                          </p:stCondLst>
                                        </p:cTn>
                                        <p:tgtEl>
                                          <p:spTgt spid="24"/>
                                        </p:tgtEl>
                                        <p:attrNameLst>
                                          <p:attrName>style.visibility</p:attrName>
                                        </p:attrNameLst>
                                      </p:cBhvr>
                                      <p:to>
                                        <p:strVal val="hidden"/>
                                      </p:to>
                                    </p:set>
                                  </p:childTnLst>
                                </p:cTn>
                              </p:par>
                              <p:par>
                                <p:cTn id="221" presetID="1" presetClass="entr" presetSubtype="0" fill="hold" nodeType="withEffect">
                                  <p:stCondLst>
                                    <p:cond delay="0"/>
                                  </p:stCondLst>
                                  <p:childTnLst>
                                    <p:set>
                                      <p:cBhvr>
                                        <p:cTn id="222" dur="1" fill="hold">
                                          <p:stCondLst>
                                            <p:cond delay="0"/>
                                          </p:stCondLst>
                                        </p:cTn>
                                        <p:tgtEl>
                                          <p:spTgt spid="49"/>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52"/>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57"/>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54"/>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ntr" presetSubtype="0" fill="hold" nodeType="clickEffect">
                                  <p:stCondLst>
                                    <p:cond delay="0"/>
                                  </p:stCondLst>
                                  <p:childTnLst>
                                    <p:set>
                                      <p:cBhvr>
                                        <p:cTn id="232" dur="1" fill="hold">
                                          <p:stCondLst>
                                            <p:cond delay="0"/>
                                          </p:stCondLst>
                                        </p:cTn>
                                        <p:tgtEl>
                                          <p:spTgt spid="129"/>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32"/>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126"/>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nodeType="clickEffect">
                                  <p:stCondLst>
                                    <p:cond delay="0"/>
                                  </p:stCondLst>
                                  <p:childTnLst>
                                    <p:set>
                                      <p:cBhvr>
                                        <p:cTn id="240" dur="1" fill="hold">
                                          <p:stCondLst>
                                            <p:cond delay="0"/>
                                          </p:stCondLst>
                                        </p:cTn>
                                        <p:tgtEl>
                                          <p:spTgt spid="128"/>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nodeType="clickEffect">
                                  <p:stCondLst>
                                    <p:cond delay="0"/>
                                  </p:stCondLst>
                                  <p:childTnLst>
                                    <p:set>
                                      <p:cBhvr>
                                        <p:cTn id="244" dur="1" fill="hold">
                                          <p:stCondLst>
                                            <p:cond delay="0"/>
                                          </p:stCondLst>
                                        </p:cTn>
                                        <p:tgtEl>
                                          <p:spTgt spid="126"/>
                                        </p:tgtEl>
                                        <p:attrNameLst>
                                          <p:attrName>style.visibility</p:attrName>
                                        </p:attrNameLst>
                                      </p:cBhvr>
                                      <p:to>
                                        <p:strVal val="hidden"/>
                                      </p:to>
                                    </p:set>
                                  </p:childTnLst>
                                </p:cTn>
                              </p:par>
                              <p:par>
                                <p:cTn id="245" presetID="1" presetClass="exit" presetSubtype="0" fill="hold" nodeType="withEffect">
                                  <p:stCondLst>
                                    <p:cond delay="0"/>
                                  </p:stCondLst>
                                  <p:childTnLst>
                                    <p:set>
                                      <p:cBhvr>
                                        <p:cTn id="246" dur="1" fill="hold">
                                          <p:stCondLst>
                                            <p:cond delay="0"/>
                                          </p:stCondLst>
                                        </p:cTn>
                                        <p:tgtEl>
                                          <p:spTgt spid="129"/>
                                        </p:tgtEl>
                                        <p:attrNameLst>
                                          <p:attrName>style.visibility</p:attrName>
                                        </p:attrNameLst>
                                      </p:cBhvr>
                                      <p:to>
                                        <p:strVal val="hidden"/>
                                      </p:to>
                                    </p:set>
                                  </p:childTnLst>
                                </p:cTn>
                              </p:par>
                              <p:par>
                                <p:cTn id="247" presetID="1" presetClass="exit" presetSubtype="0" fill="hold" nodeType="withEffect">
                                  <p:stCondLst>
                                    <p:cond delay="0"/>
                                  </p:stCondLst>
                                  <p:childTnLst>
                                    <p:set>
                                      <p:cBhvr>
                                        <p:cTn id="248" dur="1" fill="hold">
                                          <p:stCondLst>
                                            <p:cond delay="0"/>
                                          </p:stCondLst>
                                        </p:cTn>
                                        <p:tgtEl>
                                          <p:spTgt spid="132"/>
                                        </p:tgtEl>
                                        <p:attrNameLst>
                                          <p:attrName>style.visibility</p:attrName>
                                        </p:attrNameLst>
                                      </p:cBhvr>
                                      <p:to>
                                        <p:strVal val="hidden"/>
                                      </p:to>
                                    </p:set>
                                  </p:childTnLst>
                                </p:cTn>
                              </p:par>
                              <p:par>
                                <p:cTn id="249" presetID="1" presetClass="exit" presetSubtype="0" fill="hold" nodeType="withEffect">
                                  <p:stCondLst>
                                    <p:cond delay="0"/>
                                  </p:stCondLst>
                                  <p:childTnLst>
                                    <p:set>
                                      <p:cBhvr>
                                        <p:cTn id="250" dur="1" fill="hold">
                                          <p:stCondLst>
                                            <p:cond delay="0"/>
                                          </p:stCondLst>
                                        </p:cTn>
                                        <p:tgtEl>
                                          <p:spTgt spid="49"/>
                                        </p:tgtEl>
                                        <p:attrNameLst>
                                          <p:attrName>style.visibility</p:attrName>
                                        </p:attrNameLst>
                                      </p:cBhvr>
                                      <p:to>
                                        <p:strVal val="hidden"/>
                                      </p:to>
                                    </p:set>
                                  </p:childTnLst>
                                </p:cTn>
                              </p:par>
                              <p:par>
                                <p:cTn id="251" presetID="1" presetClass="exit" presetSubtype="0" fill="hold" nodeType="withEffect">
                                  <p:stCondLst>
                                    <p:cond delay="0"/>
                                  </p:stCondLst>
                                  <p:childTnLst>
                                    <p:set>
                                      <p:cBhvr>
                                        <p:cTn id="252" dur="1" fill="hold">
                                          <p:stCondLst>
                                            <p:cond delay="0"/>
                                          </p:stCondLst>
                                        </p:cTn>
                                        <p:tgtEl>
                                          <p:spTgt spid="52"/>
                                        </p:tgtEl>
                                        <p:attrNameLst>
                                          <p:attrName>style.visibility</p:attrName>
                                        </p:attrNameLst>
                                      </p:cBhvr>
                                      <p:to>
                                        <p:strVal val="hidden"/>
                                      </p:to>
                                    </p:set>
                                  </p:childTnLst>
                                </p:cTn>
                              </p:par>
                              <p:par>
                                <p:cTn id="253" presetID="1" presetClass="exit" presetSubtype="0" fill="hold" nodeType="withEffect">
                                  <p:stCondLst>
                                    <p:cond delay="0"/>
                                  </p:stCondLst>
                                  <p:childTnLst>
                                    <p:set>
                                      <p:cBhvr>
                                        <p:cTn id="254" dur="1" fill="hold">
                                          <p:stCondLst>
                                            <p:cond delay="0"/>
                                          </p:stCondLst>
                                        </p:cTn>
                                        <p:tgtEl>
                                          <p:spTgt spid="128"/>
                                        </p:tgtEl>
                                        <p:attrNameLst>
                                          <p:attrName>style.visibility</p:attrName>
                                        </p:attrNameLst>
                                      </p:cBhvr>
                                      <p:to>
                                        <p:strVal val="hidden"/>
                                      </p:to>
                                    </p:set>
                                  </p:childTnLst>
                                </p:cTn>
                              </p:par>
                              <p:par>
                                <p:cTn id="255" presetID="1" presetClass="exit" presetSubtype="0" fill="hold" nodeType="withEffect">
                                  <p:stCondLst>
                                    <p:cond delay="0"/>
                                  </p:stCondLst>
                                  <p:childTnLst>
                                    <p:set>
                                      <p:cBhvr>
                                        <p:cTn id="256" dur="1" fill="hold">
                                          <p:stCondLst>
                                            <p:cond delay="0"/>
                                          </p:stCondLst>
                                        </p:cTn>
                                        <p:tgtEl>
                                          <p:spTgt spid="57"/>
                                        </p:tgtEl>
                                        <p:attrNameLst>
                                          <p:attrName>style.visibility</p:attrName>
                                        </p:attrNameLst>
                                      </p:cBhvr>
                                      <p:to>
                                        <p:strVal val="hidden"/>
                                      </p:to>
                                    </p:set>
                                  </p:childTnLst>
                                </p:cTn>
                              </p:par>
                              <p:par>
                                <p:cTn id="257" presetID="1" presetClass="exit" presetSubtype="0" fill="hold" nodeType="withEffect">
                                  <p:stCondLst>
                                    <p:cond delay="0"/>
                                  </p:stCondLst>
                                  <p:childTnLst>
                                    <p:set>
                                      <p:cBhvr>
                                        <p:cTn id="258" dur="1" fill="hold">
                                          <p:stCondLst>
                                            <p:cond delay="0"/>
                                          </p:stCondLst>
                                        </p:cTn>
                                        <p:tgtEl>
                                          <p:spTgt spid="54"/>
                                        </p:tgtEl>
                                        <p:attrNameLst>
                                          <p:attrName>style.visibility</p:attrName>
                                        </p:attrNameLst>
                                      </p:cBhvr>
                                      <p:to>
                                        <p:strVal val="hidden"/>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55"/>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53"/>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1" nodeType="clickEffect">
                                  <p:stCondLst>
                                    <p:cond delay="0"/>
                                  </p:stCondLst>
                                  <p:childTnLst>
                                    <p:set>
                                      <p:cBhvr>
                                        <p:cTn id="268" dur="1" fill="hold">
                                          <p:stCondLst>
                                            <p:cond delay="0"/>
                                          </p:stCondLst>
                                        </p:cTn>
                                        <p:tgtEl>
                                          <p:spTgt spid="14"/>
                                        </p:tgtEl>
                                        <p:attrNameLst>
                                          <p:attrName>style.visibility</p:attrName>
                                        </p:attrNameLst>
                                      </p:cBhvr>
                                      <p:to>
                                        <p:strVal val="visible"/>
                                      </p:to>
                                    </p:set>
                                  </p:childTnLst>
                                </p:cTn>
                              </p:par>
                              <p:par>
                                <p:cTn id="269" presetID="1" presetClass="entr" presetSubtype="0" fill="hold" grpId="1" nodeType="withEffect">
                                  <p:stCondLst>
                                    <p:cond delay="0"/>
                                  </p:stCondLst>
                                  <p:childTnLst>
                                    <p:set>
                                      <p:cBhvr>
                                        <p:cTn id="270" dur="1" fill="hold">
                                          <p:stCondLst>
                                            <p:cond delay="0"/>
                                          </p:stCondLst>
                                        </p:cTn>
                                        <p:tgtEl>
                                          <p:spTgt spid="18"/>
                                        </p:tgtEl>
                                        <p:attrNameLst>
                                          <p:attrName>style.visibility</p:attrName>
                                        </p:attrNameLst>
                                      </p:cBhvr>
                                      <p:to>
                                        <p:strVal val="visible"/>
                                      </p:to>
                                    </p:set>
                                  </p:childTnLst>
                                </p:cTn>
                              </p:par>
                              <p:par>
                                <p:cTn id="271" presetID="1" presetClass="entr" presetSubtype="0" fill="hold" grpId="1" nodeType="withEffect">
                                  <p:stCondLst>
                                    <p:cond delay="0"/>
                                  </p:stCondLst>
                                  <p:childTnLst>
                                    <p:set>
                                      <p:cBhvr>
                                        <p:cTn id="272" dur="1" fill="hold">
                                          <p:stCondLst>
                                            <p:cond delay="0"/>
                                          </p:stCondLst>
                                        </p:cTn>
                                        <p:tgtEl>
                                          <p:spTgt spid="6"/>
                                        </p:tgtEl>
                                        <p:attrNameLst>
                                          <p:attrName>style.visibility</p:attrName>
                                        </p:attrNameLst>
                                      </p:cBhvr>
                                      <p:to>
                                        <p:strVal val="visible"/>
                                      </p:to>
                                    </p:set>
                                  </p:childTnLst>
                                </p:cTn>
                              </p:par>
                              <p:par>
                                <p:cTn id="273" presetID="1" presetClass="entr" presetSubtype="0" fill="hold" grpId="1" nodeType="withEffect">
                                  <p:stCondLst>
                                    <p:cond delay="0"/>
                                  </p:stCondLst>
                                  <p:childTnLst>
                                    <p:set>
                                      <p:cBhvr>
                                        <p:cTn id="274" dur="1" fill="hold">
                                          <p:stCondLst>
                                            <p:cond delay="0"/>
                                          </p:stCondLst>
                                        </p:cTn>
                                        <p:tgtEl>
                                          <p:spTgt spid="7"/>
                                        </p:tgtEl>
                                        <p:attrNameLst>
                                          <p:attrName>style.visibility</p:attrName>
                                        </p:attrNameLst>
                                      </p:cBhvr>
                                      <p:to>
                                        <p:strVal val="visible"/>
                                      </p:to>
                                    </p:set>
                                  </p:childTnLst>
                                </p:cTn>
                              </p:par>
                              <p:par>
                                <p:cTn id="275" presetID="1" presetClass="entr" presetSubtype="0" fill="hold" grpId="1" nodeType="withEffect">
                                  <p:stCondLst>
                                    <p:cond delay="0"/>
                                  </p:stCondLst>
                                  <p:childTnLst>
                                    <p:set>
                                      <p:cBhvr>
                                        <p:cTn id="276" dur="1" fill="hold">
                                          <p:stCondLst>
                                            <p:cond delay="0"/>
                                          </p:stCondLst>
                                        </p:cTn>
                                        <p:tgtEl>
                                          <p:spTgt spid="8"/>
                                        </p:tgtEl>
                                        <p:attrNameLst>
                                          <p:attrName>style.visibility</p:attrName>
                                        </p:attrNameLst>
                                      </p:cBhvr>
                                      <p:to>
                                        <p:strVal val="visible"/>
                                      </p:to>
                                    </p:set>
                                  </p:childTnLst>
                                </p:cTn>
                              </p:par>
                              <p:par>
                                <p:cTn id="277" presetID="1" presetClass="entr" presetSubtype="0" fill="hold" grpId="1" nodeType="withEffect">
                                  <p:stCondLst>
                                    <p:cond delay="0"/>
                                  </p:stCondLst>
                                  <p:childTnLst>
                                    <p:set>
                                      <p:cBhvr>
                                        <p:cTn id="278" dur="1" fill="hold">
                                          <p:stCondLst>
                                            <p:cond delay="0"/>
                                          </p:stCondLst>
                                        </p:cTn>
                                        <p:tgtEl>
                                          <p:spTgt spid="9"/>
                                        </p:tgtEl>
                                        <p:attrNameLst>
                                          <p:attrName>style.visibility</p:attrName>
                                        </p:attrNameLst>
                                      </p:cBhvr>
                                      <p:to>
                                        <p:strVal val="visible"/>
                                      </p:to>
                                    </p:set>
                                  </p:childTnLst>
                                </p:cTn>
                              </p:par>
                              <p:par>
                                <p:cTn id="279" presetID="1" presetClass="entr" presetSubtype="0" fill="hold" grpId="1" nodeType="withEffect">
                                  <p:stCondLst>
                                    <p:cond delay="0"/>
                                  </p:stCondLst>
                                  <p:childTnLst>
                                    <p:set>
                                      <p:cBhvr>
                                        <p:cTn id="280" dur="1" fill="hold">
                                          <p:stCondLst>
                                            <p:cond delay="0"/>
                                          </p:stCondLst>
                                        </p:cTn>
                                        <p:tgtEl>
                                          <p:spTgt spid="10"/>
                                        </p:tgtEl>
                                        <p:attrNameLst>
                                          <p:attrName>style.visibility</p:attrName>
                                        </p:attrNameLst>
                                      </p:cBhvr>
                                      <p:to>
                                        <p:strVal val="visible"/>
                                      </p:to>
                                    </p:set>
                                  </p:childTnLst>
                                </p:cTn>
                              </p:par>
                              <p:par>
                                <p:cTn id="281" presetID="1" presetClass="entr" presetSubtype="0" fill="hold" grpId="1" nodeType="withEffect">
                                  <p:stCondLst>
                                    <p:cond delay="0"/>
                                  </p:stCondLst>
                                  <p:childTnLst>
                                    <p:set>
                                      <p:cBhvr>
                                        <p:cTn id="282" dur="1" fill="hold">
                                          <p:stCondLst>
                                            <p:cond delay="0"/>
                                          </p:stCondLst>
                                        </p:cTn>
                                        <p:tgtEl>
                                          <p:spTgt spid="11"/>
                                        </p:tgtEl>
                                        <p:attrNameLst>
                                          <p:attrName>style.visibility</p:attrName>
                                        </p:attrNameLst>
                                      </p:cBhvr>
                                      <p:to>
                                        <p:strVal val="visible"/>
                                      </p:to>
                                    </p:set>
                                  </p:childTnLst>
                                </p:cTn>
                              </p:par>
                              <p:par>
                                <p:cTn id="283" presetID="1" presetClass="entr" presetSubtype="0" fill="hold" grpId="1" nodeType="withEffect">
                                  <p:stCondLst>
                                    <p:cond delay="0"/>
                                  </p:stCondLst>
                                  <p:childTnLst>
                                    <p:set>
                                      <p:cBhvr>
                                        <p:cTn id="284" dur="1" fill="hold">
                                          <p:stCondLst>
                                            <p:cond delay="0"/>
                                          </p:stCondLst>
                                        </p:cTn>
                                        <p:tgtEl>
                                          <p:spTgt spid="12"/>
                                        </p:tgtEl>
                                        <p:attrNameLst>
                                          <p:attrName>style.visibility</p:attrName>
                                        </p:attrNameLst>
                                      </p:cBhvr>
                                      <p:to>
                                        <p:strVal val="visible"/>
                                      </p:to>
                                    </p:set>
                                  </p:childTnLst>
                                </p:cTn>
                              </p:par>
                              <p:par>
                                <p:cTn id="285" presetID="1" presetClass="entr" presetSubtype="0" fill="hold" grpId="1" nodeType="withEffect">
                                  <p:stCondLst>
                                    <p:cond delay="0"/>
                                  </p:stCondLst>
                                  <p:childTnLst>
                                    <p:set>
                                      <p:cBhvr>
                                        <p:cTn id="286" dur="1" fill="hold">
                                          <p:stCondLst>
                                            <p:cond delay="0"/>
                                          </p:stCondLst>
                                        </p:cTn>
                                        <p:tgtEl>
                                          <p:spTgt spid="13"/>
                                        </p:tgtEl>
                                        <p:attrNameLst>
                                          <p:attrName>style.visibility</p:attrName>
                                        </p:attrNameLst>
                                      </p:cBhvr>
                                      <p:to>
                                        <p:strVal val="visible"/>
                                      </p:to>
                                    </p:set>
                                  </p:childTnLst>
                                </p:cTn>
                              </p:par>
                              <p:par>
                                <p:cTn id="287" presetID="1" presetClass="entr" presetSubtype="0" fill="hold" grpId="1" nodeType="withEffect">
                                  <p:stCondLst>
                                    <p:cond delay="0"/>
                                  </p:stCondLst>
                                  <p:childTnLst>
                                    <p:set>
                                      <p:cBhvr>
                                        <p:cTn id="288" dur="1" fill="hold">
                                          <p:stCondLst>
                                            <p:cond delay="0"/>
                                          </p:stCondLst>
                                        </p:cTn>
                                        <p:tgtEl>
                                          <p:spTgt spid="15"/>
                                        </p:tgtEl>
                                        <p:attrNameLst>
                                          <p:attrName>style.visibility</p:attrName>
                                        </p:attrNameLst>
                                      </p:cBhvr>
                                      <p:to>
                                        <p:strVal val="visible"/>
                                      </p:to>
                                    </p:set>
                                  </p:childTnLst>
                                </p:cTn>
                              </p:par>
                              <p:par>
                                <p:cTn id="289" presetID="1" presetClass="entr" presetSubtype="0" fill="hold" grpId="1" nodeType="withEffect">
                                  <p:stCondLst>
                                    <p:cond delay="0"/>
                                  </p:stCondLst>
                                  <p:childTnLst>
                                    <p:set>
                                      <p:cBhvr>
                                        <p:cTn id="290" dur="1" fill="hold">
                                          <p:stCondLst>
                                            <p:cond delay="0"/>
                                          </p:stCondLst>
                                        </p:cTn>
                                        <p:tgtEl>
                                          <p:spTgt spid="16"/>
                                        </p:tgtEl>
                                        <p:attrNameLst>
                                          <p:attrName>style.visibility</p:attrName>
                                        </p:attrNameLst>
                                      </p:cBhvr>
                                      <p:to>
                                        <p:strVal val="visible"/>
                                      </p:to>
                                    </p:set>
                                  </p:childTnLst>
                                </p:cTn>
                              </p:par>
                              <p:par>
                                <p:cTn id="291" presetID="1" presetClass="entr" presetSubtype="0" fill="hold" grpId="1" nodeType="withEffect">
                                  <p:stCondLst>
                                    <p:cond delay="0"/>
                                  </p:stCondLst>
                                  <p:childTnLst>
                                    <p:set>
                                      <p:cBhvr>
                                        <p:cTn id="292" dur="1" fill="hold">
                                          <p:stCondLst>
                                            <p:cond delay="0"/>
                                          </p:stCondLst>
                                        </p:cTn>
                                        <p:tgtEl>
                                          <p:spTgt spid="17"/>
                                        </p:tgtEl>
                                        <p:attrNameLst>
                                          <p:attrName>style.visibility</p:attrName>
                                        </p:attrNameLst>
                                      </p:cBhvr>
                                      <p:to>
                                        <p:strVal val="visible"/>
                                      </p:to>
                                    </p:set>
                                  </p:childTnLst>
                                </p:cTn>
                              </p:par>
                              <p:par>
                                <p:cTn id="293" presetID="1" presetClass="entr" presetSubtype="0" fill="hold" nodeType="withEffect">
                                  <p:stCondLst>
                                    <p:cond delay="0"/>
                                  </p:stCondLst>
                                  <p:childTnLst>
                                    <p:set>
                                      <p:cBhvr>
                                        <p:cTn id="294" dur="1" fill="hold">
                                          <p:stCondLst>
                                            <p:cond delay="0"/>
                                          </p:stCondLst>
                                        </p:cTn>
                                        <p:tgtEl>
                                          <p:spTgt spid="20"/>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21"/>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24"/>
                                        </p:tgtEl>
                                        <p:attrNameLst>
                                          <p:attrName>style.visibility</p:attrName>
                                        </p:attrNameLst>
                                      </p:cBhvr>
                                      <p:to>
                                        <p:strVal val="visible"/>
                                      </p:to>
                                    </p:set>
                                  </p:childTnLst>
                                </p:cTn>
                              </p:par>
                              <p:par>
                                <p:cTn id="299" presetID="1" presetClass="entr" presetSubtype="0" fill="hold" nodeType="withEffect">
                                  <p:stCondLst>
                                    <p:cond delay="0"/>
                                  </p:stCondLst>
                                  <p:childTnLst>
                                    <p:set>
                                      <p:cBhvr>
                                        <p:cTn id="300" dur="1" fill="hold">
                                          <p:stCondLst>
                                            <p:cond delay="0"/>
                                          </p:stCondLst>
                                        </p:cTn>
                                        <p:tgtEl>
                                          <p:spTgt spid="27"/>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30"/>
                                        </p:tgtEl>
                                        <p:attrNameLst>
                                          <p:attrName>style.visibility</p:attrName>
                                        </p:attrNameLst>
                                      </p:cBhvr>
                                      <p:to>
                                        <p:strVal val="visible"/>
                                      </p:to>
                                    </p:set>
                                  </p:childTnLst>
                                </p:cTn>
                              </p:par>
                              <p:par>
                                <p:cTn id="303" presetID="1" presetClass="entr" presetSubtype="0" fill="hold" nodeType="withEffect">
                                  <p:stCondLst>
                                    <p:cond delay="0"/>
                                  </p:stCondLst>
                                  <p:childTnLst>
                                    <p:set>
                                      <p:cBhvr>
                                        <p:cTn id="304" dur="1" fill="hold">
                                          <p:stCondLst>
                                            <p:cond delay="0"/>
                                          </p:stCondLst>
                                        </p:cTn>
                                        <p:tgtEl>
                                          <p:spTgt spid="33"/>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36"/>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39"/>
                                        </p:tgtEl>
                                        <p:attrNameLst>
                                          <p:attrName>style.visibility</p:attrName>
                                        </p:attrNameLst>
                                      </p:cBhvr>
                                      <p:to>
                                        <p:strVal val="visible"/>
                                      </p:to>
                                    </p:set>
                                  </p:childTnLst>
                                </p:cTn>
                              </p:par>
                              <p:par>
                                <p:cTn id="309" presetID="1" presetClass="entr" presetSubtype="0" fill="hold" nodeType="withEffect">
                                  <p:stCondLst>
                                    <p:cond delay="0"/>
                                  </p:stCondLst>
                                  <p:childTnLst>
                                    <p:set>
                                      <p:cBhvr>
                                        <p:cTn id="310" dur="1" fill="hold">
                                          <p:stCondLst>
                                            <p:cond delay="0"/>
                                          </p:stCondLst>
                                        </p:cTn>
                                        <p:tgtEl>
                                          <p:spTgt spid="43"/>
                                        </p:tgtEl>
                                        <p:attrNameLst>
                                          <p:attrName>style.visibility</p:attrName>
                                        </p:attrNameLst>
                                      </p:cBhvr>
                                      <p:to>
                                        <p:strVal val="visible"/>
                                      </p:to>
                                    </p:set>
                                  </p:childTnLst>
                                </p:cTn>
                              </p:par>
                              <p:par>
                                <p:cTn id="311" presetID="1" presetClass="entr" presetSubtype="0" fill="hold" nodeType="withEffect">
                                  <p:stCondLst>
                                    <p:cond delay="0"/>
                                  </p:stCondLst>
                                  <p:childTnLst>
                                    <p:set>
                                      <p:cBhvr>
                                        <p:cTn id="312" dur="1" fill="hold">
                                          <p:stCondLst>
                                            <p:cond delay="0"/>
                                          </p:stCondLst>
                                        </p:cTn>
                                        <p:tgtEl>
                                          <p:spTgt spid="46"/>
                                        </p:tgtEl>
                                        <p:attrNameLst>
                                          <p:attrName>style.visibility</p:attrName>
                                        </p:attrNameLst>
                                      </p:cBhvr>
                                      <p:to>
                                        <p:strVal val="visible"/>
                                      </p:to>
                                    </p:set>
                                  </p:childTnLst>
                                </p:cTn>
                              </p:par>
                              <p:par>
                                <p:cTn id="313" presetID="1" presetClass="entr" presetSubtype="0" fill="hold" nodeType="withEffect">
                                  <p:stCondLst>
                                    <p:cond delay="0"/>
                                  </p:stCondLst>
                                  <p:childTnLst>
                                    <p:set>
                                      <p:cBhvr>
                                        <p:cTn id="314" dur="1" fill="hold">
                                          <p:stCondLst>
                                            <p:cond delay="0"/>
                                          </p:stCondLst>
                                        </p:cTn>
                                        <p:tgtEl>
                                          <p:spTgt spid="49"/>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52"/>
                                        </p:tgtEl>
                                        <p:attrNameLst>
                                          <p:attrName>style.visibility</p:attrName>
                                        </p:attrNameLst>
                                      </p:cBhvr>
                                      <p:to>
                                        <p:strVal val="visible"/>
                                      </p:to>
                                    </p:set>
                                  </p:childTnLst>
                                </p:cTn>
                              </p:par>
                              <p:par>
                                <p:cTn id="317" presetID="1" presetClass="entr" presetSubtype="0" fill="hold" nodeType="withEffect">
                                  <p:stCondLst>
                                    <p:cond delay="0"/>
                                  </p:stCondLst>
                                  <p:childTnLst>
                                    <p:set>
                                      <p:cBhvr>
                                        <p:cTn id="318" dur="1" fill="hold">
                                          <p:stCondLst>
                                            <p:cond delay="0"/>
                                          </p:stCondLst>
                                        </p:cTn>
                                        <p:tgtEl>
                                          <p:spTgt spid="54"/>
                                        </p:tgtEl>
                                        <p:attrNameLst>
                                          <p:attrName>style.visibility</p:attrName>
                                        </p:attrNameLst>
                                      </p:cBhvr>
                                      <p:to>
                                        <p:strVal val="visible"/>
                                      </p:to>
                                    </p:set>
                                  </p:childTnLst>
                                </p:cTn>
                              </p:par>
                              <p:par>
                                <p:cTn id="319" presetID="1" presetClass="entr" presetSubtype="0" fill="hold" nodeType="withEffect">
                                  <p:stCondLst>
                                    <p:cond delay="0"/>
                                  </p:stCondLst>
                                  <p:childTnLst>
                                    <p:set>
                                      <p:cBhvr>
                                        <p:cTn id="320" dur="1" fill="hold">
                                          <p:stCondLst>
                                            <p:cond delay="0"/>
                                          </p:stCondLst>
                                        </p:cTn>
                                        <p:tgtEl>
                                          <p:spTgt spid="57"/>
                                        </p:tgtEl>
                                        <p:attrNameLst>
                                          <p:attrName>style.visibility</p:attrName>
                                        </p:attrNameLst>
                                      </p:cBhvr>
                                      <p:to>
                                        <p:strVal val="visible"/>
                                      </p:to>
                                    </p:set>
                                  </p:childTnLst>
                                </p:cTn>
                              </p:par>
                              <p:par>
                                <p:cTn id="321" presetID="1" presetClass="entr" presetSubtype="0" fill="hold" nodeType="withEffect">
                                  <p:stCondLst>
                                    <p:cond delay="0"/>
                                  </p:stCondLst>
                                  <p:childTnLst>
                                    <p:set>
                                      <p:cBhvr>
                                        <p:cTn id="322" dur="1" fill="hold">
                                          <p:stCondLst>
                                            <p:cond delay="0"/>
                                          </p:stCondLst>
                                        </p:cTn>
                                        <p:tgtEl>
                                          <p:spTgt spid="105"/>
                                        </p:tgtEl>
                                        <p:attrNameLst>
                                          <p:attrName>style.visibility</p:attrName>
                                        </p:attrNameLst>
                                      </p:cBhvr>
                                      <p:to>
                                        <p:strVal val="visible"/>
                                      </p:to>
                                    </p:set>
                                  </p:childTnLst>
                                </p:cTn>
                              </p:par>
                              <p:par>
                                <p:cTn id="323" presetID="1" presetClass="entr" presetSubtype="0" fill="hold" nodeType="withEffect">
                                  <p:stCondLst>
                                    <p:cond delay="0"/>
                                  </p:stCondLst>
                                  <p:childTnLst>
                                    <p:set>
                                      <p:cBhvr>
                                        <p:cTn id="324" dur="1" fill="hold">
                                          <p:stCondLst>
                                            <p:cond delay="0"/>
                                          </p:stCondLst>
                                        </p:cTn>
                                        <p:tgtEl>
                                          <p:spTgt spid="106"/>
                                        </p:tgtEl>
                                        <p:attrNameLst>
                                          <p:attrName>style.visibility</p:attrName>
                                        </p:attrNameLst>
                                      </p:cBhvr>
                                      <p:to>
                                        <p:strVal val="visible"/>
                                      </p:to>
                                    </p:set>
                                  </p:childTnLst>
                                </p:cTn>
                              </p:par>
                              <p:par>
                                <p:cTn id="325" presetID="1" presetClass="entr" presetSubtype="0" fill="hold" nodeType="withEffect">
                                  <p:stCondLst>
                                    <p:cond delay="0"/>
                                  </p:stCondLst>
                                  <p:childTnLst>
                                    <p:set>
                                      <p:cBhvr>
                                        <p:cTn id="326" dur="1" fill="hold">
                                          <p:stCondLst>
                                            <p:cond delay="0"/>
                                          </p:stCondLst>
                                        </p:cTn>
                                        <p:tgtEl>
                                          <p:spTgt spid="108"/>
                                        </p:tgtEl>
                                        <p:attrNameLst>
                                          <p:attrName>style.visibility</p:attrName>
                                        </p:attrNameLst>
                                      </p:cBhvr>
                                      <p:to>
                                        <p:strVal val="visible"/>
                                      </p:to>
                                    </p:set>
                                  </p:childTnLst>
                                </p:cTn>
                              </p:par>
                              <p:par>
                                <p:cTn id="327" presetID="1" presetClass="entr" presetSubtype="0" fill="hold" nodeType="withEffect">
                                  <p:stCondLst>
                                    <p:cond delay="0"/>
                                  </p:stCondLst>
                                  <p:childTnLst>
                                    <p:set>
                                      <p:cBhvr>
                                        <p:cTn id="328" dur="1" fill="hold">
                                          <p:stCondLst>
                                            <p:cond delay="0"/>
                                          </p:stCondLst>
                                        </p:cTn>
                                        <p:tgtEl>
                                          <p:spTgt spid="110"/>
                                        </p:tgtEl>
                                        <p:attrNameLst>
                                          <p:attrName>style.visibility</p:attrName>
                                        </p:attrNameLst>
                                      </p:cBhvr>
                                      <p:to>
                                        <p:strVal val="visible"/>
                                      </p:to>
                                    </p:set>
                                  </p:childTnLst>
                                </p:cTn>
                              </p:par>
                              <p:par>
                                <p:cTn id="329" presetID="1" presetClass="entr" presetSubtype="0" fill="hold" nodeType="withEffect">
                                  <p:stCondLst>
                                    <p:cond delay="0"/>
                                  </p:stCondLst>
                                  <p:childTnLst>
                                    <p:set>
                                      <p:cBhvr>
                                        <p:cTn id="330" dur="1" fill="hold">
                                          <p:stCondLst>
                                            <p:cond delay="0"/>
                                          </p:stCondLst>
                                        </p:cTn>
                                        <p:tgtEl>
                                          <p:spTgt spid="112"/>
                                        </p:tgtEl>
                                        <p:attrNameLst>
                                          <p:attrName>style.visibility</p:attrName>
                                        </p:attrNameLst>
                                      </p:cBhvr>
                                      <p:to>
                                        <p:strVal val="visible"/>
                                      </p:to>
                                    </p:set>
                                  </p:childTnLst>
                                </p:cTn>
                              </p:par>
                              <p:par>
                                <p:cTn id="331" presetID="1" presetClass="entr" presetSubtype="0" fill="hold" nodeType="withEffect">
                                  <p:stCondLst>
                                    <p:cond delay="0"/>
                                  </p:stCondLst>
                                  <p:childTnLst>
                                    <p:set>
                                      <p:cBhvr>
                                        <p:cTn id="332" dur="1" fill="hold">
                                          <p:stCondLst>
                                            <p:cond delay="0"/>
                                          </p:stCondLst>
                                        </p:cTn>
                                        <p:tgtEl>
                                          <p:spTgt spid="115"/>
                                        </p:tgtEl>
                                        <p:attrNameLst>
                                          <p:attrName>style.visibility</p:attrName>
                                        </p:attrNameLst>
                                      </p:cBhvr>
                                      <p:to>
                                        <p:strVal val="visible"/>
                                      </p:to>
                                    </p:set>
                                  </p:childTnLst>
                                </p:cTn>
                              </p:par>
                              <p:par>
                                <p:cTn id="333" presetID="1" presetClass="entr" presetSubtype="0" fill="hold" nodeType="withEffect">
                                  <p:stCondLst>
                                    <p:cond delay="0"/>
                                  </p:stCondLst>
                                  <p:childTnLst>
                                    <p:set>
                                      <p:cBhvr>
                                        <p:cTn id="334" dur="1" fill="hold">
                                          <p:stCondLst>
                                            <p:cond delay="0"/>
                                          </p:stCondLst>
                                        </p:cTn>
                                        <p:tgtEl>
                                          <p:spTgt spid="118"/>
                                        </p:tgtEl>
                                        <p:attrNameLst>
                                          <p:attrName>style.visibility</p:attrName>
                                        </p:attrNameLst>
                                      </p:cBhvr>
                                      <p:to>
                                        <p:strVal val="visible"/>
                                      </p:to>
                                    </p:set>
                                  </p:childTnLst>
                                </p:cTn>
                              </p:par>
                              <p:par>
                                <p:cTn id="335" presetID="1" presetClass="entr" presetSubtype="0" fill="hold" nodeType="withEffect">
                                  <p:stCondLst>
                                    <p:cond delay="0"/>
                                  </p:stCondLst>
                                  <p:childTnLst>
                                    <p:set>
                                      <p:cBhvr>
                                        <p:cTn id="336" dur="1" fill="hold">
                                          <p:stCondLst>
                                            <p:cond delay="0"/>
                                          </p:stCondLst>
                                        </p:cTn>
                                        <p:tgtEl>
                                          <p:spTgt spid="121"/>
                                        </p:tgtEl>
                                        <p:attrNameLst>
                                          <p:attrName>style.visibility</p:attrName>
                                        </p:attrNameLst>
                                      </p:cBhvr>
                                      <p:to>
                                        <p:strVal val="visible"/>
                                      </p:to>
                                    </p:set>
                                  </p:childTnLst>
                                </p:cTn>
                              </p:par>
                              <p:par>
                                <p:cTn id="337" presetID="1" presetClass="entr" presetSubtype="0" fill="hold" nodeType="withEffect">
                                  <p:stCondLst>
                                    <p:cond delay="0"/>
                                  </p:stCondLst>
                                  <p:childTnLst>
                                    <p:set>
                                      <p:cBhvr>
                                        <p:cTn id="338" dur="1" fill="hold">
                                          <p:stCondLst>
                                            <p:cond delay="0"/>
                                          </p:stCondLst>
                                        </p:cTn>
                                        <p:tgtEl>
                                          <p:spTgt spid="123"/>
                                        </p:tgtEl>
                                        <p:attrNameLst>
                                          <p:attrName>style.visibility</p:attrName>
                                        </p:attrNameLst>
                                      </p:cBhvr>
                                      <p:to>
                                        <p:strVal val="visible"/>
                                      </p:to>
                                    </p:set>
                                  </p:childTnLst>
                                </p:cTn>
                              </p:par>
                              <p:par>
                                <p:cTn id="339" presetID="1" presetClass="entr" presetSubtype="0" fill="hold" nodeType="withEffect">
                                  <p:stCondLst>
                                    <p:cond delay="0"/>
                                  </p:stCondLst>
                                  <p:childTnLst>
                                    <p:set>
                                      <p:cBhvr>
                                        <p:cTn id="340" dur="1" fill="hold">
                                          <p:stCondLst>
                                            <p:cond delay="0"/>
                                          </p:stCondLst>
                                        </p:cTn>
                                        <p:tgtEl>
                                          <p:spTgt spid="126"/>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129"/>
                                        </p:tgtEl>
                                        <p:attrNameLst>
                                          <p:attrName>style.visibility</p:attrName>
                                        </p:attrNameLst>
                                      </p:cBhvr>
                                      <p:to>
                                        <p:strVal val="visible"/>
                                      </p:to>
                                    </p:set>
                                  </p:childTnLst>
                                </p:cTn>
                              </p:par>
                              <p:par>
                                <p:cTn id="343" presetID="1" presetClass="entr" presetSubtype="0" fill="hold" nodeType="withEffect">
                                  <p:stCondLst>
                                    <p:cond delay="0"/>
                                  </p:stCondLst>
                                  <p:childTnLst>
                                    <p:set>
                                      <p:cBhvr>
                                        <p:cTn id="344" dur="1" fill="hold">
                                          <p:stCondLst>
                                            <p:cond delay="0"/>
                                          </p:stCondLst>
                                        </p:cTn>
                                        <p:tgtEl>
                                          <p:spTgt spid="132"/>
                                        </p:tgtEl>
                                        <p:attrNameLst>
                                          <p:attrName>style.visibility</p:attrName>
                                        </p:attrNameLst>
                                      </p:cBhvr>
                                      <p:to>
                                        <p:strVal val="visible"/>
                                      </p:to>
                                    </p:set>
                                  </p:childTnLst>
                                </p:cTn>
                              </p:par>
                              <p:par>
                                <p:cTn id="345" presetID="1" presetClass="entr" presetSubtype="0" fill="hold" nodeType="withEffect">
                                  <p:stCondLst>
                                    <p:cond delay="0"/>
                                  </p:stCondLst>
                                  <p:childTnLst>
                                    <p:set>
                                      <p:cBhvr>
                                        <p:cTn id="346" dur="1" fill="hold">
                                          <p:stCondLst>
                                            <p:cond delay="0"/>
                                          </p:stCondLst>
                                        </p:cTn>
                                        <p:tgtEl>
                                          <p:spTgt spid="135"/>
                                        </p:tgtEl>
                                        <p:attrNameLst>
                                          <p:attrName>style.visibility</p:attrName>
                                        </p:attrNameLst>
                                      </p:cBhvr>
                                      <p:to>
                                        <p:strVal val="visible"/>
                                      </p:to>
                                    </p:set>
                                  </p:childTnLst>
                                </p:cTn>
                              </p:par>
                              <p:par>
                                <p:cTn id="347" presetID="1" presetClass="entr" presetSubtype="0" fill="hold" nodeType="withEffect">
                                  <p:stCondLst>
                                    <p:cond delay="0"/>
                                  </p:stCondLst>
                                  <p:childTnLst>
                                    <p:set>
                                      <p:cBhvr>
                                        <p:cTn id="348" dur="1" fill="hold">
                                          <p:stCondLst>
                                            <p:cond delay="0"/>
                                          </p:stCondLst>
                                        </p:cTn>
                                        <p:tgtEl>
                                          <p:spTgt spid="140"/>
                                        </p:tgtEl>
                                        <p:attrNameLst>
                                          <p:attrName>style.visibility</p:attrName>
                                        </p:attrNameLst>
                                      </p:cBhvr>
                                      <p:to>
                                        <p:strVal val="visible"/>
                                      </p:to>
                                    </p:set>
                                  </p:childTnLst>
                                </p:cTn>
                              </p:par>
                              <p:par>
                                <p:cTn id="349" presetID="1" presetClass="entr" presetSubtype="0" fill="hold" nodeType="withEffect">
                                  <p:stCondLst>
                                    <p:cond delay="0"/>
                                  </p:stCondLst>
                                  <p:childTnLst>
                                    <p:set>
                                      <p:cBhvr>
                                        <p:cTn id="350" dur="1" fill="hold">
                                          <p:stCondLst>
                                            <p:cond delay="0"/>
                                          </p:stCondLst>
                                        </p:cTn>
                                        <p:tgtEl>
                                          <p:spTgt spid="143"/>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146"/>
                                        </p:tgtEl>
                                        <p:attrNameLst>
                                          <p:attrName>style.visibility</p:attrName>
                                        </p:attrNameLst>
                                      </p:cBhvr>
                                      <p:to>
                                        <p:strVal val="visible"/>
                                      </p:to>
                                    </p:set>
                                  </p:childTnLst>
                                </p:cTn>
                              </p:par>
                              <p:par>
                                <p:cTn id="353" presetID="1" presetClass="entr" presetSubtype="0" fill="hold" nodeType="withEffect">
                                  <p:stCondLst>
                                    <p:cond delay="0"/>
                                  </p:stCondLst>
                                  <p:childTnLst>
                                    <p:set>
                                      <p:cBhvr>
                                        <p:cTn id="354" dur="1" fill="hold">
                                          <p:stCondLst>
                                            <p:cond delay="0"/>
                                          </p:stCondLst>
                                        </p:cTn>
                                        <p:tgtEl>
                                          <p:spTgt spid="151"/>
                                        </p:tgtEl>
                                        <p:attrNameLst>
                                          <p:attrName>style.visibility</p:attrName>
                                        </p:attrNameLst>
                                      </p:cBhvr>
                                      <p:to>
                                        <p:strVal val="visible"/>
                                      </p:to>
                                    </p:set>
                                  </p:childTnLst>
                                </p:cTn>
                              </p:par>
                              <p:par>
                                <p:cTn id="355" presetID="1" presetClass="entr" presetSubtype="0" fill="hold" nodeType="withEffect">
                                  <p:stCondLst>
                                    <p:cond delay="0"/>
                                  </p:stCondLst>
                                  <p:childTnLst>
                                    <p:set>
                                      <p:cBhvr>
                                        <p:cTn id="356" dur="1" fill="hold">
                                          <p:stCondLst>
                                            <p:cond delay="0"/>
                                          </p:stCondLst>
                                        </p:cTn>
                                        <p:tgtEl>
                                          <p:spTgt spid="154"/>
                                        </p:tgtEl>
                                        <p:attrNameLst>
                                          <p:attrName>style.visibility</p:attrName>
                                        </p:attrNameLst>
                                      </p:cBhvr>
                                      <p:to>
                                        <p:strVal val="visible"/>
                                      </p:to>
                                    </p:set>
                                  </p:childTnLst>
                                </p:cTn>
                              </p:par>
                              <p:par>
                                <p:cTn id="357" presetID="1" presetClass="entr" presetSubtype="0" fill="hold" nodeType="withEffect">
                                  <p:stCondLst>
                                    <p:cond delay="0"/>
                                  </p:stCondLst>
                                  <p:childTnLst>
                                    <p:set>
                                      <p:cBhvr>
                                        <p:cTn id="358" dur="1" fill="hold">
                                          <p:stCondLst>
                                            <p:cond delay="0"/>
                                          </p:stCondLst>
                                        </p:cTn>
                                        <p:tgtEl>
                                          <p:spTgt spid="128"/>
                                        </p:tgtEl>
                                        <p:attrNameLst>
                                          <p:attrName>style.visibility</p:attrName>
                                        </p:attrNameLst>
                                      </p:cBhvr>
                                      <p:to>
                                        <p:strVal val="visible"/>
                                      </p:to>
                                    </p:set>
                                  </p:childTnLst>
                                </p:cTn>
                              </p:par>
                              <p:par>
                                <p:cTn id="359" presetID="1" presetClass="entr" presetSubtype="0" fill="hold" nodeType="withEffect">
                                  <p:stCondLst>
                                    <p:cond delay="0"/>
                                  </p:stCondLst>
                                  <p:childTnLst>
                                    <p:set>
                                      <p:cBhvr>
                                        <p:cTn id="360" dur="1" fill="hold">
                                          <p:stCondLst>
                                            <p:cond delay="0"/>
                                          </p:stCondLst>
                                        </p:cTn>
                                        <p:tgtEl>
                                          <p:spTgt spid="136"/>
                                        </p:tgtEl>
                                        <p:attrNameLst>
                                          <p:attrName>style.visibility</p:attrName>
                                        </p:attrNameLst>
                                      </p:cBhvr>
                                      <p:to>
                                        <p:strVal val="visible"/>
                                      </p:to>
                                    </p:set>
                                  </p:childTnLst>
                                </p:cTn>
                              </p:par>
                              <p:par>
                                <p:cTn id="361" presetID="1" presetClass="entr" presetSubtype="0" fill="hold" grpId="1" nodeType="withEffect">
                                  <p:stCondLst>
                                    <p:cond delay="0"/>
                                  </p:stCondLst>
                                  <p:childTnLst>
                                    <p:set>
                                      <p:cBhvr>
                                        <p:cTn id="362" dur="1" fill="hold">
                                          <p:stCondLst>
                                            <p:cond delay="0"/>
                                          </p:stCondLst>
                                        </p:cTn>
                                        <p:tgtEl>
                                          <p:spTgt spid="59"/>
                                        </p:tgtEl>
                                        <p:attrNameLst>
                                          <p:attrName>style.visibility</p:attrName>
                                        </p:attrNameLst>
                                      </p:cBhvr>
                                      <p:to>
                                        <p:strVal val="visible"/>
                                      </p:to>
                                    </p:set>
                                  </p:childTnLst>
                                </p:cTn>
                              </p:par>
                              <p:par>
                                <p:cTn id="363" presetID="1" presetClass="entr" presetSubtype="0" fill="hold" grpId="1" nodeType="withEffect">
                                  <p:stCondLst>
                                    <p:cond delay="0"/>
                                  </p:stCondLst>
                                  <p:childTnLst>
                                    <p:set>
                                      <p:cBhvr>
                                        <p:cTn id="364" dur="1" fill="hold">
                                          <p:stCondLst>
                                            <p:cond delay="0"/>
                                          </p:stCondLst>
                                        </p:cTn>
                                        <p:tgtEl>
                                          <p:spTgt spid="60"/>
                                        </p:tgtEl>
                                        <p:attrNameLst>
                                          <p:attrName>style.visibility</p:attrName>
                                        </p:attrNameLst>
                                      </p:cBhvr>
                                      <p:to>
                                        <p:strVal val="visible"/>
                                      </p:to>
                                    </p:set>
                                  </p:childTnLst>
                                </p:cTn>
                              </p:par>
                              <p:par>
                                <p:cTn id="365" presetID="1" presetClass="entr" presetSubtype="0" fill="hold" grpId="1" nodeType="withEffect">
                                  <p:stCondLst>
                                    <p:cond delay="0"/>
                                  </p:stCondLst>
                                  <p:childTnLst>
                                    <p:set>
                                      <p:cBhvr>
                                        <p:cTn id="366" dur="1" fill="hold">
                                          <p:stCondLst>
                                            <p:cond delay="0"/>
                                          </p:stCondLst>
                                        </p:cTn>
                                        <p:tgtEl>
                                          <p:spTgt spid="53"/>
                                        </p:tgtEl>
                                        <p:attrNameLst>
                                          <p:attrName>style.visibility</p:attrName>
                                        </p:attrNameLst>
                                      </p:cBhvr>
                                      <p:to>
                                        <p:strVal val="visible"/>
                                      </p:to>
                                    </p:set>
                                  </p:childTnLst>
                                </p:cTn>
                              </p:par>
                              <p:par>
                                <p:cTn id="367" presetID="1" presetClass="entr" presetSubtype="0" fill="hold" grpId="1" nodeType="withEffect">
                                  <p:stCondLst>
                                    <p:cond delay="0"/>
                                  </p:stCondLst>
                                  <p:childTnLst>
                                    <p:set>
                                      <p:cBhvr>
                                        <p:cTn id="36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8" grpId="0" animBg="1"/>
      <p:bldP spid="18"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5" grpId="0" animBg="1"/>
      <p:bldP spid="15" grpId="1" animBg="1"/>
      <p:bldP spid="16" grpId="0" animBg="1"/>
      <p:bldP spid="16" grpId="1" animBg="1"/>
      <p:bldP spid="17" grpId="0" animBg="1"/>
      <p:bldP spid="17" grpId="1" animBg="1"/>
      <p:bldP spid="59" grpId="0" animBg="1"/>
      <p:bldP spid="59" grpId="1" animBg="1"/>
      <p:bldP spid="60" grpId="0"/>
      <p:bldP spid="60" grpId="1"/>
      <p:bldP spid="55" grpId="0" animBg="1"/>
      <p:bldP spid="55" grpId="1" animBg="1"/>
      <p:bldP spid="53" grpId="0" animBg="1"/>
      <p:bldP spid="5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8458200" cy="1222375"/>
          </a:xfrm>
        </p:spPr>
        <p:txBody>
          <a:bodyPr>
            <a:noAutofit/>
          </a:bodyPr>
          <a:lstStyle/>
          <a:p>
            <a:r>
              <a:rPr lang="en-GB" sz="4400" dirty="0" smtClean="0"/>
              <a:t/>
            </a:r>
            <a:br>
              <a:rPr lang="en-GB" sz="4400" dirty="0" smtClean="0"/>
            </a:br>
            <a:r>
              <a:rPr lang="en-GB" sz="4400" dirty="0" smtClean="0"/>
              <a:t>Lecture 1: What is Genetics?</a:t>
            </a:r>
            <a:br>
              <a:rPr lang="en-GB" sz="4400" dirty="0" smtClean="0"/>
            </a:br>
            <a:r>
              <a:rPr lang="en-GB" sz="4400" dirty="0" smtClean="0"/>
              <a:t/>
            </a:r>
            <a:br>
              <a:rPr lang="en-GB" sz="4400" dirty="0" smtClean="0"/>
            </a:br>
            <a:r>
              <a:rPr lang="en-US" sz="4400" dirty="0" smtClean="0"/>
              <a:t/>
            </a:r>
            <a:br>
              <a:rPr lang="en-US" sz="4400" dirty="0" smtClean="0"/>
            </a:br>
            <a:endParaRPr lang="en-US" sz="4400" dirty="0"/>
          </a:p>
        </p:txBody>
      </p:sp>
      <p:sp>
        <p:nvSpPr>
          <p:cNvPr id="3" name="Subtitle 2"/>
          <p:cNvSpPr>
            <a:spLocks noGrp="1"/>
          </p:cNvSpPr>
          <p:nvPr>
            <p:ph type="subTitle" idx="1"/>
          </p:nvPr>
        </p:nvSpPr>
        <p:spPr>
          <a:xfrm>
            <a:off x="381000" y="3886200"/>
            <a:ext cx="8458200" cy="1343000"/>
          </a:xfrm>
        </p:spPr>
        <p:txBody>
          <a:bodyPr>
            <a:noAutofit/>
          </a:bodyPr>
          <a:lstStyle/>
          <a:p>
            <a:r>
              <a:rPr lang="en-GB" sz="3200" b="1" dirty="0" smtClean="0"/>
              <a:t>Genetics Pedagogies Project</a:t>
            </a:r>
          </a:p>
          <a:p>
            <a:r>
              <a:rPr lang="en-GB" sz="2800" dirty="0" smtClean="0"/>
              <a:t>Annie Jamieson (A.K.Jamieson@leeds.ac.uk)</a:t>
            </a:r>
            <a:endParaRPr lang="en-US" sz="2800" dirty="0"/>
          </a:p>
        </p:txBody>
      </p:sp>
    </p:spTree>
    <p:extLst>
      <p:ext uri="{BB962C8B-B14F-4D97-AF65-F5344CB8AC3E}">
        <p14:creationId xmlns="" xmlns:p14="http://schemas.microsoft.com/office/powerpoint/2010/main" val="1661573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regnant woman with family"/>
          <p:cNvPicPr>
            <a:picLocks noChangeAspect="1" noChangeArrowheads="1"/>
          </p:cNvPicPr>
          <p:nvPr/>
        </p:nvPicPr>
        <p:blipFill>
          <a:blip r:embed="rId3" cstate="print"/>
          <a:srcRect/>
          <a:stretch>
            <a:fillRect/>
          </a:stretch>
        </p:blipFill>
        <p:spPr bwMode="auto">
          <a:xfrm>
            <a:off x="539552" y="1268760"/>
            <a:ext cx="3657600" cy="2592324"/>
          </a:xfrm>
          <a:prstGeom prst="rect">
            <a:avLst/>
          </a:prstGeom>
          <a:noFill/>
        </p:spPr>
      </p:pic>
      <p:pic>
        <p:nvPicPr>
          <p:cNvPr id="3" name="Picture 2" descr="http://upload.wikimedia.org/wikipedia/commons/thumb/9/9e/Panthera_tigris_altaica_13_-_Buffalo_Zoo.jpg/1024px-Panthera_tigris_altaica_13_-_Buffalo_Zoo.jpg"/>
          <p:cNvPicPr>
            <a:picLocks noChangeAspect="1" noChangeArrowheads="1"/>
          </p:cNvPicPr>
          <p:nvPr/>
        </p:nvPicPr>
        <p:blipFill>
          <a:blip r:embed="rId4" cstate="print"/>
          <a:srcRect l="10336" t="5032" r="9193" b="12179"/>
          <a:stretch>
            <a:fillRect/>
          </a:stretch>
        </p:blipFill>
        <p:spPr bwMode="auto">
          <a:xfrm>
            <a:off x="611560" y="3933056"/>
            <a:ext cx="3872084" cy="2699837"/>
          </a:xfrm>
          <a:prstGeom prst="rect">
            <a:avLst/>
          </a:prstGeom>
          <a:noFill/>
        </p:spPr>
      </p:pic>
      <p:pic>
        <p:nvPicPr>
          <p:cNvPr id="4" name="Picture 2" descr="http://farm5.staticflickr.com/4091/5061749757_26116286dc_b.jpg"/>
          <p:cNvPicPr>
            <a:picLocks noChangeAspect="1" noChangeArrowheads="1"/>
          </p:cNvPicPr>
          <p:nvPr/>
        </p:nvPicPr>
        <p:blipFill>
          <a:blip r:embed="rId5" cstate="print"/>
          <a:srcRect/>
          <a:stretch>
            <a:fillRect/>
          </a:stretch>
        </p:blipFill>
        <p:spPr bwMode="auto">
          <a:xfrm>
            <a:off x="5148064" y="1268760"/>
            <a:ext cx="3413760" cy="2560320"/>
          </a:xfrm>
          <a:prstGeom prst="rect">
            <a:avLst/>
          </a:prstGeom>
          <a:noFill/>
        </p:spPr>
      </p:pic>
      <p:pic>
        <p:nvPicPr>
          <p:cNvPr id="5" name="Picture 2" descr="http://farm4.staticflickr.com/3232/2971831776_b3e20dbfce_b.jpg"/>
          <p:cNvPicPr>
            <a:picLocks noChangeAspect="1" noChangeArrowheads="1"/>
          </p:cNvPicPr>
          <p:nvPr/>
        </p:nvPicPr>
        <p:blipFill>
          <a:blip r:embed="rId6" cstate="print"/>
          <a:srcRect/>
          <a:stretch>
            <a:fillRect/>
          </a:stretch>
        </p:blipFill>
        <p:spPr bwMode="auto">
          <a:xfrm>
            <a:off x="4932040" y="4149080"/>
            <a:ext cx="3666413" cy="2445470"/>
          </a:xfrm>
          <a:prstGeom prst="rect">
            <a:avLst/>
          </a:prstGeom>
          <a:noFill/>
        </p:spPr>
      </p:pic>
      <p:sp>
        <p:nvSpPr>
          <p:cNvPr id="6" name="Title 5"/>
          <p:cNvSpPr>
            <a:spLocks noGrp="1"/>
          </p:cNvSpPr>
          <p:nvPr>
            <p:ph type="title"/>
          </p:nvPr>
        </p:nvSpPr>
        <p:spPr>
          <a:xfrm>
            <a:off x="457200" y="188640"/>
            <a:ext cx="8686800" cy="841248"/>
          </a:xfrm>
        </p:spPr>
        <p:txBody>
          <a:bodyPr/>
          <a:lstStyle/>
          <a:p>
            <a:r>
              <a:rPr lang="en-GB" dirty="0" smtClean="0"/>
              <a:t>Inheritance as we observe it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noChangeAspect="1"/>
          </p:cNvGrpSpPr>
          <p:nvPr/>
        </p:nvGrpSpPr>
        <p:grpSpPr>
          <a:xfrm>
            <a:off x="864881" y="908720"/>
            <a:ext cx="7414239" cy="5779186"/>
            <a:chOff x="811582" y="268649"/>
            <a:chExt cx="8238044" cy="6421317"/>
          </a:xfrm>
        </p:grpSpPr>
        <p:pic>
          <p:nvPicPr>
            <p:cNvPr id="1026" name="Picture 2" descr="Baby, newborn"/>
            <p:cNvPicPr>
              <a:picLocks noChangeAspect="1" noChangeArrowheads="1"/>
            </p:cNvPicPr>
            <p:nvPr/>
          </p:nvPicPr>
          <p:blipFill>
            <a:blip r:embed="rId3" cstate="print"/>
            <a:srcRect t="13158"/>
            <a:stretch>
              <a:fillRect/>
            </a:stretch>
          </p:blipFill>
          <p:spPr bwMode="auto">
            <a:xfrm>
              <a:off x="6492214" y="2428889"/>
              <a:ext cx="2557412" cy="1584201"/>
            </a:xfrm>
            <a:prstGeom prst="rect">
              <a:avLst/>
            </a:prstGeom>
            <a:noFill/>
          </p:spPr>
        </p:pic>
        <p:pic>
          <p:nvPicPr>
            <p:cNvPr id="4" name="Picture 2" descr="Fertilised human egg."/>
            <p:cNvPicPr>
              <a:picLocks noChangeAspect="1" noChangeArrowheads="1"/>
            </p:cNvPicPr>
            <p:nvPr/>
          </p:nvPicPr>
          <p:blipFill>
            <a:blip r:embed="rId4" cstate="print"/>
            <a:srcRect/>
            <a:stretch>
              <a:fillRect/>
            </a:stretch>
          </p:blipFill>
          <p:spPr bwMode="auto">
            <a:xfrm>
              <a:off x="3752845" y="2218568"/>
              <a:ext cx="2438400" cy="1700784"/>
            </a:xfrm>
            <a:prstGeom prst="rect">
              <a:avLst/>
            </a:prstGeom>
            <a:noFill/>
          </p:spPr>
        </p:pic>
        <p:pic>
          <p:nvPicPr>
            <p:cNvPr id="5" name="Picture 2" descr="Human blastocyst hatching"/>
            <p:cNvPicPr>
              <a:picLocks noChangeAspect="1" noChangeArrowheads="1"/>
            </p:cNvPicPr>
            <p:nvPr/>
          </p:nvPicPr>
          <p:blipFill>
            <a:blip r:embed="rId5" cstate="print"/>
            <a:srcRect/>
            <a:stretch>
              <a:fillRect/>
            </a:stretch>
          </p:blipFill>
          <p:spPr bwMode="auto">
            <a:xfrm>
              <a:off x="811582" y="268649"/>
              <a:ext cx="2438400" cy="1706880"/>
            </a:xfrm>
            <a:prstGeom prst="rect">
              <a:avLst/>
            </a:prstGeom>
            <a:noFill/>
          </p:spPr>
        </p:pic>
        <p:pic>
          <p:nvPicPr>
            <p:cNvPr id="6" name="Picture 2" descr="Four week old human embryo"/>
            <p:cNvPicPr>
              <a:picLocks noChangeAspect="1" noChangeArrowheads="1"/>
            </p:cNvPicPr>
            <p:nvPr/>
          </p:nvPicPr>
          <p:blipFill>
            <a:blip r:embed="rId6" cstate="print"/>
            <a:srcRect/>
            <a:stretch>
              <a:fillRect/>
            </a:stretch>
          </p:blipFill>
          <p:spPr bwMode="auto">
            <a:xfrm>
              <a:off x="3771911" y="268649"/>
              <a:ext cx="2438400" cy="1670304"/>
            </a:xfrm>
            <a:prstGeom prst="rect">
              <a:avLst/>
            </a:prstGeom>
            <a:noFill/>
          </p:spPr>
        </p:pic>
        <p:pic>
          <p:nvPicPr>
            <p:cNvPr id="7" name="Picture 2" descr="Embryo at 8 weeks"/>
            <p:cNvPicPr>
              <a:picLocks noChangeAspect="1" noChangeArrowheads="1"/>
            </p:cNvPicPr>
            <p:nvPr/>
          </p:nvPicPr>
          <p:blipFill>
            <a:blip r:embed="rId7" cstate="print"/>
            <a:srcRect/>
            <a:stretch>
              <a:fillRect/>
            </a:stretch>
          </p:blipFill>
          <p:spPr bwMode="auto">
            <a:xfrm>
              <a:off x="6732240" y="268649"/>
              <a:ext cx="2004365" cy="2106778"/>
            </a:xfrm>
            <a:prstGeom prst="rect">
              <a:avLst/>
            </a:prstGeom>
            <a:noFill/>
          </p:spPr>
        </p:pic>
        <p:pic>
          <p:nvPicPr>
            <p:cNvPr id="8" name="Picture 2" descr="Baby, standing, walking"/>
            <p:cNvPicPr>
              <a:picLocks noChangeAspect="1" noChangeArrowheads="1"/>
            </p:cNvPicPr>
            <p:nvPr/>
          </p:nvPicPr>
          <p:blipFill>
            <a:blip r:embed="rId8" cstate="print"/>
            <a:srcRect l="8311" t="14453"/>
            <a:stretch>
              <a:fillRect/>
            </a:stretch>
          </p:blipFill>
          <p:spPr bwMode="auto">
            <a:xfrm>
              <a:off x="7132285" y="4269093"/>
              <a:ext cx="1694695" cy="2403035"/>
            </a:xfrm>
            <a:prstGeom prst="rect">
              <a:avLst/>
            </a:prstGeom>
            <a:noFill/>
          </p:spPr>
        </p:pic>
        <p:pic>
          <p:nvPicPr>
            <p:cNvPr id="9" name="Picture 2" descr="Children, at prep school"/>
            <p:cNvPicPr>
              <a:picLocks noChangeAspect="1" noChangeArrowheads="1"/>
            </p:cNvPicPr>
            <p:nvPr/>
          </p:nvPicPr>
          <p:blipFill>
            <a:blip r:embed="rId9" cstate="print"/>
            <a:srcRect t="15564"/>
            <a:stretch>
              <a:fillRect/>
            </a:stretch>
          </p:blipFill>
          <p:spPr bwMode="auto">
            <a:xfrm>
              <a:off x="4972045" y="4349102"/>
              <a:ext cx="1687068" cy="2223599"/>
            </a:xfrm>
            <a:prstGeom prst="rect">
              <a:avLst/>
            </a:prstGeom>
            <a:noFill/>
          </p:spPr>
        </p:pic>
        <p:pic>
          <p:nvPicPr>
            <p:cNvPr id="10" name="Picture 2" descr="Teenage girl"/>
            <p:cNvPicPr>
              <a:picLocks noChangeAspect="1" noChangeArrowheads="1"/>
            </p:cNvPicPr>
            <p:nvPr/>
          </p:nvPicPr>
          <p:blipFill>
            <a:blip r:embed="rId10" cstate="print"/>
            <a:srcRect/>
            <a:stretch>
              <a:fillRect/>
            </a:stretch>
          </p:blipFill>
          <p:spPr bwMode="auto">
            <a:xfrm>
              <a:off x="3131840" y="4349102"/>
              <a:ext cx="1479296" cy="2340864"/>
            </a:xfrm>
            <a:prstGeom prst="rect">
              <a:avLst/>
            </a:prstGeom>
            <a:noFill/>
          </p:spPr>
        </p:pic>
        <p:pic>
          <p:nvPicPr>
            <p:cNvPr id="11" name="Picture 2" descr="Elderly lady, portrait"/>
            <p:cNvPicPr>
              <a:picLocks noChangeAspect="1" noChangeArrowheads="1"/>
            </p:cNvPicPr>
            <p:nvPr/>
          </p:nvPicPr>
          <p:blipFill>
            <a:blip r:embed="rId11" cstate="print"/>
            <a:srcRect l="11358"/>
            <a:stretch>
              <a:fillRect/>
            </a:stretch>
          </p:blipFill>
          <p:spPr bwMode="auto">
            <a:xfrm>
              <a:off x="811582" y="2108853"/>
              <a:ext cx="2521688" cy="2023364"/>
            </a:xfrm>
            <a:prstGeom prst="rect">
              <a:avLst/>
            </a:prstGeom>
            <a:noFill/>
          </p:spPr>
        </p:pic>
        <p:pic>
          <p:nvPicPr>
            <p:cNvPr id="12" name="Picture 2" descr="Young woman, portrait"/>
            <p:cNvPicPr>
              <a:picLocks noChangeAspect="1" noChangeArrowheads="1"/>
            </p:cNvPicPr>
            <p:nvPr/>
          </p:nvPicPr>
          <p:blipFill>
            <a:blip r:embed="rId12" cstate="print"/>
            <a:srcRect/>
            <a:stretch>
              <a:fillRect/>
            </a:stretch>
          </p:blipFill>
          <p:spPr bwMode="auto">
            <a:xfrm>
              <a:off x="811582" y="4269093"/>
              <a:ext cx="1507745" cy="2340864"/>
            </a:xfrm>
            <a:prstGeom prst="rect">
              <a:avLst/>
            </a:prstGeom>
            <a:noFill/>
          </p:spPr>
        </p:pic>
      </p:grpSp>
      <p:sp>
        <p:nvSpPr>
          <p:cNvPr id="15" name="Title 5"/>
          <p:cNvSpPr txBox="1">
            <a:spLocks/>
          </p:cNvSpPr>
          <p:nvPr/>
        </p:nvSpPr>
        <p:spPr>
          <a:xfrm>
            <a:off x="457200" y="188640"/>
            <a:ext cx="8686800" cy="841248"/>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Inheritance and development</a:t>
            </a:r>
            <a:endPar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File:Haze in Kuala Lumpur.jpg"/>
          <p:cNvPicPr>
            <a:picLocks noChangeAspect="1" noChangeArrowheads="1"/>
          </p:cNvPicPr>
          <p:nvPr/>
        </p:nvPicPr>
        <p:blipFill>
          <a:blip r:embed="rId3" cstate="print"/>
          <a:srcRect/>
          <a:stretch>
            <a:fillRect/>
          </a:stretch>
        </p:blipFill>
        <p:spPr bwMode="auto">
          <a:xfrm>
            <a:off x="1475656" y="4221088"/>
            <a:ext cx="2032000" cy="1524000"/>
          </a:xfrm>
          <a:prstGeom prst="rect">
            <a:avLst/>
          </a:prstGeom>
          <a:noFill/>
        </p:spPr>
      </p:pic>
      <p:grpSp>
        <p:nvGrpSpPr>
          <p:cNvPr id="18" name="Group 17"/>
          <p:cNvGrpSpPr/>
          <p:nvPr/>
        </p:nvGrpSpPr>
        <p:grpSpPr>
          <a:xfrm>
            <a:off x="4860032" y="908720"/>
            <a:ext cx="4112389" cy="2892152"/>
            <a:chOff x="4716016" y="260648"/>
            <a:chExt cx="4112389" cy="2892152"/>
          </a:xfrm>
        </p:grpSpPr>
        <p:pic>
          <p:nvPicPr>
            <p:cNvPr id="9" name="Picture 12" descr="http://upload.wikimedia.org/wikipedia/commons/5/57/Ameen.jpg"/>
            <p:cNvPicPr>
              <a:picLocks noChangeAspect="1" noChangeArrowheads="1"/>
            </p:cNvPicPr>
            <p:nvPr/>
          </p:nvPicPr>
          <p:blipFill>
            <a:blip r:embed="rId4" cstate="print"/>
            <a:srcRect/>
            <a:stretch>
              <a:fillRect/>
            </a:stretch>
          </p:blipFill>
          <p:spPr bwMode="auto">
            <a:xfrm>
              <a:off x="6228184" y="260648"/>
              <a:ext cx="2600221" cy="1732372"/>
            </a:xfrm>
            <a:prstGeom prst="rect">
              <a:avLst/>
            </a:prstGeom>
            <a:noFill/>
          </p:spPr>
        </p:pic>
        <p:pic>
          <p:nvPicPr>
            <p:cNvPr id="10" name="Picture 2" descr="File:Lightning NOAA.jpg"/>
            <p:cNvPicPr>
              <a:picLocks noChangeAspect="1" noChangeArrowheads="1"/>
            </p:cNvPicPr>
            <p:nvPr/>
          </p:nvPicPr>
          <p:blipFill>
            <a:blip r:embed="rId5" cstate="print"/>
            <a:srcRect/>
            <a:stretch>
              <a:fillRect/>
            </a:stretch>
          </p:blipFill>
          <p:spPr bwMode="auto">
            <a:xfrm>
              <a:off x="4716016" y="548680"/>
              <a:ext cx="2167468" cy="1457620"/>
            </a:xfrm>
            <a:prstGeom prst="rect">
              <a:avLst/>
            </a:prstGeom>
            <a:noFill/>
          </p:spPr>
        </p:pic>
        <p:pic>
          <p:nvPicPr>
            <p:cNvPr id="16" name="Picture 2" descr="File:Granite Falls 26428.JPG"/>
            <p:cNvPicPr>
              <a:picLocks noChangeAspect="1" noChangeArrowheads="1"/>
            </p:cNvPicPr>
            <p:nvPr/>
          </p:nvPicPr>
          <p:blipFill>
            <a:blip r:embed="rId6" cstate="print"/>
            <a:srcRect/>
            <a:stretch>
              <a:fillRect/>
            </a:stretch>
          </p:blipFill>
          <p:spPr bwMode="auto">
            <a:xfrm>
              <a:off x="5076056" y="1628800"/>
              <a:ext cx="2032000" cy="1524000"/>
            </a:xfrm>
            <a:prstGeom prst="rect">
              <a:avLst/>
            </a:prstGeom>
            <a:noFill/>
          </p:spPr>
        </p:pic>
      </p:grpSp>
      <p:pic>
        <p:nvPicPr>
          <p:cNvPr id="5" name="Picture 4" descr="File:Radio waves hazard symbol.svg"/>
          <p:cNvPicPr>
            <a:picLocks noChangeAspect="1" noChangeArrowheads="1"/>
          </p:cNvPicPr>
          <p:nvPr/>
        </p:nvPicPr>
        <p:blipFill>
          <a:blip r:embed="rId7" cstate="print"/>
          <a:srcRect/>
          <a:stretch>
            <a:fillRect/>
          </a:stretch>
        </p:blipFill>
        <p:spPr bwMode="auto">
          <a:xfrm>
            <a:off x="755576" y="3573016"/>
            <a:ext cx="1257300" cy="1100138"/>
          </a:xfrm>
          <a:prstGeom prst="rect">
            <a:avLst/>
          </a:prstGeom>
          <a:noFill/>
        </p:spPr>
      </p:pic>
      <p:grpSp>
        <p:nvGrpSpPr>
          <p:cNvPr id="23" name="Group 22"/>
          <p:cNvGrpSpPr>
            <a:grpSpLocks noChangeAspect="1"/>
          </p:cNvGrpSpPr>
          <p:nvPr/>
        </p:nvGrpSpPr>
        <p:grpSpPr>
          <a:xfrm>
            <a:off x="5004048" y="3717032"/>
            <a:ext cx="3957088" cy="2947984"/>
            <a:chOff x="4283968" y="3212976"/>
            <a:chExt cx="4655398" cy="3468216"/>
          </a:xfrm>
        </p:grpSpPr>
        <p:pic>
          <p:nvPicPr>
            <p:cNvPr id="11" name="Picture 2" descr="File:Légumes 01.jpg"/>
            <p:cNvPicPr>
              <a:picLocks noChangeAspect="1" noChangeArrowheads="1"/>
            </p:cNvPicPr>
            <p:nvPr/>
          </p:nvPicPr>
          <p:blipFill>
            <a:blip r:embed="rId8" cstate="print"/>
            <a:srcRect/>
            <a:stretch>
              <a:fillRect/>
            </a:stretch>
          </p:blipFill>
          <p:spPr bwMode="auto">
            <a:xfrm>
              <a:off x="5076056" y="3645024"/>
              <a:ext cx="3048000" cy="2286000"/>
            </a:xfrm>
            <a:prstGeom prst="rect">
              <a:avLst/>
            </a:prstGeom>
            <a:noFill/>
          </p:spPr>
        </p:pic>
        <p:pic>
          <p:nvPicPr>
            <p:cNvPr id="14" name="Picture 2" descr="File:Stilles Mineralwasser.jpg"/>
            <p:cNvPicPr>
              <a:picLocks noChangeAspect="1" noChangeArrowheads="1"/>
            </p:cNvPicPr>
            <p:nvPr/>
          </p:nvPicPr>
          <p:blipFill>
            <a:blip r:embed="rId9" cstate="print"/>
            <a:srcRect/>
            <a:stretch>
              <a:fillRect/>
            </a:stretch>
          </p:blipFill>
          <p:spPr bwMode="auto">
            <a:xfrm>
              <a:off x="7236296" y="3212976"/>
              <a:ext cx="1703070" cy="2308860"/>
            </a:xfrm>
            <a:prstGeom prst="rect">
              <a:avLst/>
            </a:prstGeom>
            <a:noFill/>
          </p:spPr>
        </p:pic>
        <p:pic>
          <p:nvPicPr>
            <p:cNvPr id="13" name="Picture 2" descr="File:11-01-06 - Quad Stacker.JPG"/>
            <p:cNvPicPr>
              <a:picLocks noChangeAspect="1" noChangeArrowheads="1"/>
            </p:cNvPicPr>
            <p:nvPr/>
          </p:nvPicPr>
          <p:blipFill>
            <a:blip r:embed="rId10" cstate="print"/>
            <a:srcRect/>
            <a:stretch>
              <a:fillRect/>
            </a:stretch>
          </p:blipFill>
          <p:spPr bwMode="auto">
            <a:xfrm>
              <a:off x="4283968" y="5157192"/>
              <a:ext cx="2032000" cy="1524000"/>
            </a:xfrm>
            <a:prstGeom prst="rect">
              <a:avLst/>
            </a:prstGeom>
            <a:noFill/>
          </p:spPr>
        </p:pic>
      </p:grpSp>
      <p:pic>
        <p:nvPicPr>
          <p:cNvPr id="4" name="Picture 2" descr="File:ECB Hazard Symbol C.svg"/>
          <p:cNvPicPr>
            <a:picLocks noChangeAspect="1" noChangeArrowheads="1"/>
          </p:cNvPicPr>
          <p:nvPr/>
        </p:nvPicPr>
        <p:blipFill>
          <a:blip r:embed="rId11" cstate="print"/>
          <a:srcRect/>
          <a:stretch>
            <a:fillRect/>
          </a:stretch>
        </p:blipFill>
        <p:spPr bwMode="auto">
          <a:xfrm>
            <a:off x="2123728" y="5210175"/>
            <a:ext cx="1318260" cy="1318260"/>
          </a:xfrm>
          <a:prstGeom prst="rect">
            <a:avLst/>
          </a:prstGeom>
          <a:noFill/>
        </p:spPr>
      </p:pic>
      <p:grpSp>
        <p:nvGrpSpPr>
          <p:cNvPr id="17" name="Group 16"/>
          <p:cNvGrpSpPr/>
          <p:nvPr/>
        </p:nvGrpSpPr>
        <p:grpSpPr>
          <a:xfrm>
            <a:off x="539552" y="836712"/>
            <a:ext cx="4120232" cy="3126690"/>
            <a:chOff x="323528" y="260648"/>
            <a:chExt cx="4120232" cy="3126690"/>
          </a:xfrm>
        </p:grpSpPr>
        <p:pic>
          <p:nvPicPr>
            <p:cNvPr id="15" name="Picture 4" descr="File:Familia 3510.jpg"/>
            <p:cNvPicPr>
              <a:picLocks noChangeAspect="1" noChangeArrowheads="1"/>
            </p:cNvPicPr>
            <p:nvPr/>
          </p:nvPicPr>
          <p:blipFill>
            <a:blip r:embed="rId12" cstate="print"/>
            <a:srcRect/>
            <a:stretch>
              <a:fillRect/>
            </a:stretch>
          </p:blipFill>
          <p:spPr bwMode="auto">
            <a:xfrm>
              <a:off x="2411760" y="692696"/>
              <a:ext cx="2032000" cy="1353820"/>
            </a:xfrm>
            <a:prstGeom prst="rect">
              <a:avLst/>
            </a:prstGeom>
            <a:noFill/>
          </p:spPr>
        </p:pic>
        <p:pic>
          <p:nvPicPr>
            <p:cNvPr id="2" name="Picture 2" descr="File:Suricata suricatta -Auckland Zoo -group-8a.jpg"/>
            <p:cNvPicPr>
              <a:picLocks noChangeAspect="1" noChangeArrowheads="1"/>
            </p:cNvPicPr>
            <p:nvPr/>
          </p:nvPicPr>
          <p:blipFill>
            <a:blip r:embed="rId13" cstate="print"/>
            <a:srcRect/>
            <a:stretch>
              <a:fillRect/>
            </a:stretch>
          </p:blipFill>
          <p:spPr bwMode="auto">
            <a:xfrm>
              <a:off x="323528" y="260648"/>
              <a:ext cx="2032000" cy="1358900"/>
            </a:xfrm>
            <a:prstGeom prst="rect">
              <a:avLst/>
            </a:prstGeom>
            <a:noFill/>
          </p:spPr>
        </p:pic>
        <p:pic>
          <p:nvPicPr>
            <p:cNvPr id="52228" name="Picture 4" descr="File:Lions killing zebra.jpg"/>
            <p:cNvPicPr>
              <a:picLocks noChangeAspect="1" noChangeArrowheads="1"/>
            </p:cNvPicPr>
            <p:nvPr/>
          </p:nvPicPr>
          <p:blipFill>
            <a:blip r:embed="rId14" cstate="print"/>
            <a:srcRect/>
            <a:stretch>
              <a:fillRect/>
            </a:stretch>
          </p:blipFill>
          <p:spPr bwMode="auto">
            <a:xfrm>
              <a:off x="899592" y="1484784"/>
              <a:ext cx="2032000" cy="1356360"/>
            </a:xfrm>
            <a:prstGeom prst="rect">
              <a:avLst/>
            </a:prstGeom>
            <a:noFill/>
          </p:spPr>
        </p:pic>
        <p:pic>
          <p:nvPicPr>
            <p:cNvPr id="52226" name="Picture 2" descr="File:CDC-10046-MRSA.jpg"/>
            <p:cNvPicPr>
              <a:picLocks noChangeAspect="1" noChangeArrowheads="1"/>
            </p:cNvPicPr>
            <p:nvPr/>
          </p:nvPicPr>
          <p:blipFill>
            <a:blip r:embed="rId15" cstate="print"/>
            <a:srcRect/>
            <a:stretch>
              <a:fillRect/>
            </a:stretch>
          </p:blipFill>
          <p:spPr bwMode="auto">
            <a:xfrm>
              <a:off x="2411760" y="2060848"/>
              <a:ext cx="1950720" cy="1326490"/>
            </a:xfrm>
            <a:prstGeom prst="rect">
              <a:avLst/>
            </a:prstGeom>
            <a:noFill/>
          </p:spPr>
        </p:pic>
      </p:grpSp>
      <p:pic>
        <p:nvPicPr>
          <p:cNvPr id="7" name="Picture 8" descr="File:AirPollutionSource.jpg"/>
          <p:cNvPicPr>
            <a:picLocks noChangeAspect="1" noChangeArrowheads="1"/>
          </p:cNvPicPr>
          <p:nvPr/>
        </p:nvPicPr>
        <p:blipFill>
          <a:blip r:embed="rId16" cstate="print"/>
          <a:srcRect/>
          <a:stretch>
            <a:fillRect/>
          </a:stretch>
        </p:blipFill>
        <p:spPr bwMode="auto">
          <a:xfrm>
            <a:off x="467544" y="4778127"/>
            <a:ext cx="1438275" cy="1933576"/>
          </a:xfrm>
          <a:prstGeom prst="rect">
            <a:avLst/>
          </a:prstGeom>
          <a:noFill/>
        </p:spPr>
      </p:pic>
      <p:sp>
        <p:nvSpPr>
          <p:cNvPr id="24" name="Title 23"/>
          <p:cNvSpPr>
            <a:spLocks noGrp="1"/>
          </p:cNvSpPr>
          <p:nvPr>
            <p:ph type="title" idx="4294967295"/>
          </p:nvPr>
        </p:nvSpPr>
        <p:spPr>
          <a:xfrm>
            <a:off x="457200" y="0"/>
            <a:ext cx="8686800" cy="720725"/>
          </a:xfrm>
        </p:spPr>
        <p:txBody>
          <a:bodyPr>
            <a:normAutofit/>
          </a:bodyPr>
          <a:lstStyle/>
          <a:p>
            <a:r>
              <a:rPr lang="en-GB" sz="3200" dirty="0" smtClean="0"/>
              <a:t>Organism and environment</a:t>
            </a:r>
            <a:endParaRPr lang="en-GB"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b/b6/Apis_mellifera_%28queen_and_workers%29.jpg/433px-Apis_mellifera_%28queen_and_workers%29.jpg"/>
          <p:cNvPicPr>
            <a:picLocks noChangeAspect="1" noChangeArrowheads="1"/>
          </p:cNvPicPr>
          <p:nvPr/>
        </p:nvPicPr>
        <p:blipFill>
          <a:blip r:embed="rId3" cstate="print"/>
          <a:srcRect/>
          <a:stretch>
            <a:fillRect/>
          </a:stretch>
        </p:blipFill>
        <p:spPr bwMode="auto">
          <a:xfrm>
            <a:off x="467544" y="1268760"/>
            <a:ext cx="3849370" cy="5334000"/>
          </a:xfrm>
          <a:prstGeom prst="rect">
            <a:avLst/>
          </a:prstGeom>
          <a:noFill/>
        </p:spPr>
      </p:pic>
      <p:sp>
        <p:nvSpPr>
          <p:cNvPr id="5" name="Rectangle 2"/>
          <p:cNvSpPr txBox="1">
            <a:spLocks noChangeArrowheads="1"/>
          </p:cNvSpPr>
          <p:nvPr/>
        </p:nvSpPr>
        <p:spPr>
          <a:xfrm>
            <a:off x="467544" y="6237312"/>
            <a:ext cx="3695327" cy="380017"/>
          </a:xfrm>
          <a:prstGeom prst="rect">
            <a:avLst/>
          </a:prstGeom>
        </p:spPr>
        <p:txBody>
          <a:bodyPr>
            <a:normAutofit fontScale="97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chemeClr val="bg1"/>
                </a:solidFill>
                <a:effectLst/>
                <a:uLnTx/>
                <a:uFillTx/>
                <a:latin typeface="+mj-lt"/>
                <a:ea typeface="+mj-ea"/>
                <a:cs typeface="+mj-cs"/>
              </a:rPr>
              <a:t>Source: Wikimedia Commons</a:t>
            </a:r>
          </a:p>
        </p:txBody>
      </p:sp>
      <p:sp>
        <p:nvSpPr>
          <p:cNvPr id="4" name="Title 3"/>
          <p:cNvSpPr>
            <a:spLocks noGrp="1"/>
          </p:cNvSpPr>
          <p:nvPr>
            <p:ph type="title"/>
          </p:nvPr>
        </p:nvSpPr>
        <p:spPr>
          <a:xfrm>
            <a:off x="251520" y="188640"/>
            <a:ext cx="8686800" cy="841248"/>
          </a:xfrm>
        </p:spPr>
        <p:txBody>
          <a:bodyPr>
            <a:normAutofit fontScale="90000"/>
          </a:bodyPr>
          <a:lstStyle/>
          <a:p>
            <a:r>
              <a:rPr lang="en-GB" dirty="0" smtClean="0"/>
              <a:t>Genes, environment and the honey bee</a:t>
            </a:r>
            <a:endParaRPr lang="en-US" dirty="0"/>
          </a:p>
        </p:txBody>
      </p:sp>
      <p:sp>
        <p:nvSpPr>
          <p:cNvPr id="7" name="Content Placeholder 6"/>
          <p:cNvSpPr>
            <a:spLocks noGrp="1"/>
          </p:cNvSpPr>
          <p:nvPr>
            <p:ph sz="half" idx="2"/>
          </p:nvPr>
        </p:nvSpPr>
        <p:spPr>
          <a:xfrm>
            <a:off x="4499992" y="1340768"/>
            <a:ext cx="4491608" cy="4983832"/>
          </a:xfrm>
        </p:spPr>
        <p:txBody>
          <a:bodyPr>
            <a:normAutofit/>
          </a:bodyPr>
          <a:lstStyle/>
          <a:p>
            <a:r>
              <a:rPr lang="en-GB" sz="3000" dirty="0" smtClean="0"/>
              <a:t>Queen and workers are genetically identical</a:t>
            </a:r>
          </a:p>
          <a:p>
            <a:r>
              <a:rPr lang="en-GB" sz="3000" dirty="0" smtClean="0"/>
              <a:t>Larvae fed initially on royal jelly then switched to pollen = sterile workers</a:t>
            </a:r>
          </a:p>
          <a:p>
            <a:r>
              <a:rPr lang="en-GB" sz="3000" dirty="0" smtClean="0"/>
              <a:t>Larvae fed exclusively on royal jelly = fertile queens</a:t>
            </a:r>
            <a:endParaRPr lang="en-US"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upload.wikimedia.org/wikipedia/commons/3/34/Knockoutmouse80-72.jpg"/>
          <p:cNvPicPr>
            <a:picLocks noChangeAspect="1" noChangeArrowheads="1"/>
          </p:cNvPicPr>
          <p:nvPr/>
        </p:nvPicPr>
        <p:blipFill>
          <a:blip r:embed="rId3" cstate="print"/>
          <a:srcRect/>
          <a:stretch>
            <a:fillRect/>
          </a:stretch>
        </p:blipFill>
        <p:spPr bwMode="auto">
          <a:xfrm>
            <a:off x="1403648" y="1484784"/>
            <a:ext cx="5882640" cy="3055620"/>
          </a:xfrm>
          <a:prstGeom prst="rect">
            <a:avLst/>
          </a:prstGeom>
          <a:noFill/>
        </p:spPr>
      </p:pic>
      <p:sp>
        <p:nvSpPr>
          <p:cNvPr id="3" name="Title 2"/>
          <p:cNvSpPr>
            <a:spLocks noGrp="1"/>
          </p:cNvSpPr>
          <p:nvPr>
            <p:ph type="title"/>
          </p:nvPr>
        </p:nvSpPr>
        <p:spPr>
          <a:xfrm>
            <a:off x="323528" y="188640"/>
            <a:ext cx="8686800" cy="838200"/>
          </a:xfrm>
        </p:spPr>
        <p:txBody>
          <a:bodyPr/>
          <a:lstStyle/>
          <a:p>
            <a:r>
              <a:rPr lang="en-GB" dirty="0" smtClean="0"/>
              <a:t>Genes, environment and fat mice</a:t>
            </a:r>
            <a:endParaRPr lang="en-US" dirty="0"/>
          </a:p>
        </p:txBody>
      </p:sp>
      <p:sp>
        <p:nvSpPr>
          <p:cNvPr id="4" name="Content Placeholder 5"/>
          <p:cNvSpPr>
            <a:spLocks noGrp="1"/>
          </p:cNvSpPr>
          <p:nvPr>
            <p:ph idx="1"/>
          </p:nvPr>
        </p:nvSpPr>
        <p:spPr>
          <a:xfrm>
            <a:off x="304800" y="4725144"/>
            <a:ext cx="8686800" cy="1944216"/>
          </a:xfrm>
        </p:spPr>
        <p:txBody>
          <a:bodyPr>
            <a:normAutofit/>
          </a:bodyPr>
          <a:lstStyle/>
          <a:p>
            <a:r>
              <a:rPr lang="en-GB" dirty="0" smtClean="0"/>
              <a:t>ob gene in mice encodes </a:t>
            </a:r>
            <a:r>
              <a:rPr lang="en-GB" dirty="0" err="1" smtClean="0"/>
              <a:t>leptin</a:t>
            </a:r>
            <a:r>
              <a:rPr lang="en-GB" dirty="0" smtClean="0"/>
              <a:t>, a hormone which regulates appetite and energy expenditure</a:t>
            </a:r>
          </a:p>
          <a:p>
            <a:r>
              <a:rPr lang="en-GB" dirty="0" smtClean="0"/>
              <a:t>Mice with mutant ob become morbidly obese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upload.wikimedia.org/wikipedia/commons/thumb/0/0b/Human_Embryo_-_Approximately_8_weeks_estimated_gestational_age.jpg/1024px-Human_Embryo_-_Approximately_8_weeks_estimated_gestational_age.jpg"/>
          <p:cNvPicPr>
            <a:picLocks noChangeAspect="1" noChangeArrowheads="1"/>
          </p:cNvPicPr>
          <p:nvPr/>
        </p:nvPicPr>
        <p:blipFill>
          <a:blip r:embed="rId3" cstate="print"/>
          <a:srcRect/>
          <a:stretch>
            <a:fillRect/>
          </a:stretch>
        </p:blipFill>
        <p:spPr bwMode="auto">
          <a:xfrm>
            <a:off x="1979712" y="1484784"/>
            <a:ext cx="4681728" cy="3131820"/>
          </a:xfrm>
          <a:prstGeom prst="rect">
            <a:avLst/>
          </a:prstGeom>
          <a:noFill/>
        </p:spPr>
      </p:pic>
      <p:sp>
        <p:nvSpPr>
          <p:cNvPr id="3" name="TextBox 2"/>
          <p:cNvSpPr txBox="1"/>
          <p:nvPr/>
        </p:nvSpPr>
        <p:spPr>
          <a:xfrm>
            <a:off x="3779912" y="4293096"/>
            <a:ext cx="2880320" cy="276999"/>
          </a:xfrm>
          <a:prstGeom prst="rect">
            <a:avLst/>
          </a:prstGeom>
          <a:noFill/>
        </p:spPr>
        <p:txBody>
          <a:bodyPr wrap="square" rtlCol="0">
            <a:spAutoFit/>
          </a:bodyPr>
          <a:lstStyle/>
          <a:p>
            <a:pPr algn="r"/>
            <a:r>
              <a:rPr lang="en-GB" sz="1200" dirty="0" err="1" smtClean="0"/>
              <a:t>Jacapo</a:t>
            </a:r>
            <a:r>
              <a:rPr lang="en-GB" sz="1200" dirty="0" smtClean="0"/>
              <a:t> </a:t>
            </a:r>
            <a:r>
              <a:rPr lang="en-GB" sz="1200" dirty="0" err="1" smtClean="0"/>
              <a:t>Werther</a:t>
            </a:r>
            <a:r>
              <a:rPr lang="en-GB" sz="1200" dirty="0" smtClean="0"/>
              <a:t>: Wikimedia Commons</a:t>
            </a:r>
            <a:endParaRPr lang="en-US" sz="1200" dirty="0"/>
          </a:p>
        </p:txBody>
      </p:sp>
      <p:sp>
        <p:nvSpPr>
          <p:cNvPr id="5" name="Title 4"/>
          <p:cNvSpPr>
            <a:spLocks noGrp="1"/>
          </p:cNvSpPr>
          <p:nvPr>
            <p:ph type="title"/>
          </p:nvPr>
        </p:nvSpPr>
        <p:spPr>
          <a:xfrm>
            <a:off x="179512" y="116632"/>
            <a:ext cx="8964488" cy="838200"/>
          </a:xfrm>
        </p:spPr>
        <p:txBody>
          <a:bodyPr>
            <a:noAutofit/>
          </a:bodyPr>
          <a:lstStyle/>
          <a:p>
            <a:r>
              <a:rPr lang="en-GB" sz="3000" dirty="0" smtClean="0"/>
              <a:t>Internal environment: Congenital anomalies</a:t>
            </a:r>
            <a:endParaRPr lang="en-US" sz="3000" dirty="0"/>
          </a:p>
        </p:txBody>
      </p:sp>
      <p:sp>
        <p:nvSpPr>
          <p:cNvPr id="6" name="Content Placeholder 5"/>
          <p:cNvSpPr>
            <a:spLocks noGrp="1"/>
          </p:cNvSpPr>
          <p:nvPr>
            <p:ph idx="1"/>
          </p:nvPr>
        </p:nvSpPr>
        <p:spPr>
          <a:xfrm>
            <a:off x="304800" y="4725144"/>
            <a:ext cx="8686800" cy="1944216"/>
          </a:xfrm>
        </p:spPr>
        <p:txBody>
          <a:bodyPr>
            <a:normAutofit fontScale="92500"/>
          </a:bodyPr>
          <a:lstStyle/>
          <a:p>
            <a:r>
              <a:rPr lang="en-GB" dirty="0" smtClean="0"/>
              <a:t>Affect approx. 1 in 33 babies (WHO)</a:t>
            </a:r>
          </a:p>
          <a:p>
            <a:r>
              <a:rPr lang="en-GB" dirty="0" smtClean="0"/>
              <a:t>50% due to genetic/environment/infectious factors</a:t>
            </a:r>
          </a:p>
          <a:p>
            <a:r>
              <a:rPr lang="en-GB" dirty="0" smtClean="0"/>
              <a:t>50% have no identified specific cause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3528" y="116632"/>
            <a:ext cx="8686800" cy="841248"/>
          </a:xfrm>
        </p:spPr>
        <p:txBody>
          <a:bodyPr/>
          <a:lstStyle/>
          <a:p>
            <a:r>
              <a:rPr lang="en-GB" dirty="0" smtClean="0"/>
              <a:t>Factors in congenital anomalies</a:t>
            </a:r>
            <a:endParaRPr lang="en-US" dirty="0"/>
          </a:p>
        </p:txBody>
      </p:sp>
      <p:sp>
        <p:nvSpPr>
          <p:cNvPr id="9" name="Content Placeholder 7"/>
          <p:cNvSpPr txBox="1">
            <a:spLocks/>
          </p:cNvSpPr>
          <p:nvPr/>
        </p:nvSpPr>
        <p:spPr>
          <a:xfrm>
            <a:off x="390968" y="1484784"/>
            <a:ext cx="8069464" cy="4896544"/>
          </a:xfrm>
          <a:prstGeom prst="rect">
            <a:avLst/>
          </a:prstGeo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3600" i="0" u="none" strike="noStrike" kern="1200" cap="none" spc="0" normalizeH="0" baseline="0" noProof="0" dirty="0" smtClean="0">
                <a:ln>
                  <a:noFill/>
                </a:ln>
                <a:effectLst/>
                <a:uLnTx/>
                <a:uFillTx/>
                <a:latin typeface="Calibri" pitchFamily="34" charset="0"/>
              </a:rPr>
              <a:t>Infections: e.g. rubella</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3600" i="0" u="none" strike="noStrike" kern="1200" cap="none" spc="0" normalizeH="0" baseline="0" noProof="0" dirty="0" smtClean="0">
                <a:ln>
                  <a:noFill/>
                </a:ln>
                <a:effectLst/>
                <a:uLnTx/>
                <a:uFillTx/>
                <a:latin typeface="Calibri" pitchFamily="34" charset="0"/>
              </a:rPr>
              <a:t>Chemicals: pesticides, heavy metals (lead, mercury etc)</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3600" i="0" u="none" strike="noStrike" kern="1200" cap="none" spc="0" normalizeH="0" baseline="0" noProof="0" dirty="0" smtClean="0">
                <a:ln>
                  <a:noFill/>
                </a:ln>
                <a:effectLst/>
                <a:uLnTx/>
                <a:uFillTx/>
                <a:latin typeface="Calibri" pitchFamily="34" charset="0"/>
              </a:rPr>
              <a:t>Radiation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3600" i="0" u="none" strike="noStrike" kern="1200" cap="none" spc="0" normalizeH="0" baseline="0" noProof="0" dirty="0" smtClean="0">
                <a:ln>
                  <a:noFill/>
                </a:ln>
                <a:effectLst/>
                <a:uLnTx/>
                <a:uFillTx/>
                <a:latin typeface="Calibri" pitchFamily="34" charset="0"/>
              </a:rPr>
              <a:t>Medicines: thalidomide; retinoic acid (acne medications)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3600" i="0" u="none" strike="noStrike" kern="1200" cap="none" spc="0" normalizeH="0" baseline="0" noProof="0" dirty="0" smtClean="0">
                <a:ln>
                  <a:noFill/>
                </a:ln>
                <a:effectLst/>
                <a:uLnTx/>
                <a:uFillTx/>
                <a:latin typeface="Calibri" pitchFamily="34" charset="0"/>
              </a:rPr>
              <a:t>Recreational drugs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3600" i="0" u="none" strike="noStrike" kern="1200" cap="none" spc="0" normalizeH="0" baseline="0" noProof="0" dirty="0" smtClean="0">
                <a:ln>
                  <a:noFill/>
                </a:ln>
                <a:effectLst/>
                <a:uLnTx/>
                <a:uFillTx/>
                <a:latin typeface="Calibri" pitchFamily="34" charset="0"/>
              </a:rPr>
              <a:t>Alcohol</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3600" i="0" u="none" strike="noStrike" kern="1200" cap="none" spc="0" normalizeH="0" baseline="0" noProof="0" dirty="0" smtClean="0">
                <a:ln>
                  <a:noFill/>
                </a:ln>
                <a:effectLst/>
                <a:uLnTx/>
                <a:uFillTx/>
                <a:latin typeface="Calibri" pitchFamily="34" charset="0"/>
              </a:rPr>
              <a:t>Smoking</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GB" sz="3600" i="0" u="none" strike="noStrike" kern="1200" cap="none" spc="0" normalizeH="0" baseline="0" noProof="0" dirty="0" smtClean="0">
                <a:ln>
                  <a:noFill/>
                </a:ln>
                <a:effectLst/>
                <a:uLnTx/>
                <a:uFillTx/>
                <a:latin typeface="Calibri" pitchFamily="34" charset="0"/>
              </a:rPr>
              <a:t>Maternal nutrition: folic acid; iodine</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3200" i="0" u="none" strike="noStrike" kern="1200" cap="none" spc="0" normalizeH="0" baseline="0" noProof="0" dirty="0">
              <a:ln>
                <a:noFill/>
              </a:ln>
              <a:effectLst/>
              <a:uLnTx/>
              <a:uFillTx/>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323232"/>
      </a:dk2>
      <a:lt2>
        <a:srgbClr val="E3DED1"/>
      </a:lt2>
      <a:accent1>
        <a:srgbClr val="3A6331"/>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C32702E-DA15-40A3-A820-92F7E70F2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Trek</Template>
  <TotalTime>2608</TotalTime>
  <Words>1948</Words>
  <Application>Microsoft Office PowerPoint</Application>
  <PresentationFormat>On-screen Show (4:3)</PresentationFormat>
  <Paragraphs>318</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Genetics pedagogies project</vt:lpstr>
      <vt:lpstr> Lecture 1: What is Genetics?   </vt:lpstr>
      <vt:lpstr>Inheritance as we observe it</vt:lpstr>
      <vt:lpstr>Slide 4</vt:lpstr>
      <vt:lpstr>Organism and environment</vt:lpstr>
      <vt:lpstr>Genes, environment and the honey bee</vt:lpstr>
      <vt:lpstr>Genes, environment and fat mice</vt:lpstr>
      <vt:lpstr>Internal environment: Congenital anomalies</vt:lpstr>
      <vt:lpstr>Factors in congenital anomalies</vt:lpstr>
      <vt:lpstr>Internal environment</vt:lpstr>
      <vt:lpstr>Drosophila egg before fertilisation</vt:lpstr>
      <vt:lpstr>Terminology</vt:lpstr>
      <vt:lpstr>Source: Wikimedia Commons. Creator: InvictaHOG</vt:lpstr>
      <vt:lpstr>Human karyotype</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Annie</dc:creator>
  <cp:keywords/>
  <dc:description>2010 animated medical dna template from PresentationPro.com</dc:description>
  <cp:lastModifiedBy>Jamieson</cp:lastModifiedBy>
  <cp:revision>217</cp:revision>
  <dcterms:created xsi:type="dcterms:W3CDTF">2013-08-21T11:58:41Z</dcterms:created>
  <dcterms:modified xsi:type="dcterms:W3CDTF">2013-10-08T14:57:54Z</dcterms:modified>
  <cp:category>2010 medical</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TC018813549991</vt:lpwstr>
  </property>
</Properties>
</file>