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2"/>
  </p:sldMasterIdLst>
  <p:notesMasterIdLst>
    <p:notesMasterId r:id="rId29"/>
  </p:notesMasterIdLst>
  <p:sldIdLst>
    <p:sldId id="256" r:id="rId3"/>
    <p:sldId id="275" r:id="rId4"/>
    <p:sldId id="265" r:id="rId5"/>
    <p:sldId id="273" r:id="rId6"/>
    <p:sldId id="280" r:id="rId7"/>
    <p:sldId id="279" r:id="rId8"/>
    <p:sldId id="263" r:id="rId9"/>
    <p:sldId id="259" r:id="rId10"/>
    <p:sldId id="269" r:id="rId11"/>
    <p:sldId id="292" r:id="rId12"/>
    <p:sldId id="266" r:id="rId13"/>
    <p:sldId id="278" r:id="rId14"/>
    <p:sldId id="282" r:id="rId15"/>
    <p:sldId id="288" r:id="rId16"/>
    <p:sldId id="270" r:id="rId17"/>
    <p:sldId id="268" r:id="rId18"/>
    <p:sldId id="276" r:id="rId19"/>
    <p:sldId id="281" r:id="rId20"/>
    <p:sldId id="290" r:id="rId21"/>
    <p:sldId id="283" r:id="rId22"/>
    <p:sldId id="291" r:id="rId23"/>
    <p:sldId id="285" r:id="rId24"/>
    <p:sldId id="284" r:id="rId25"/>
    <p:sldId id="289" r:id="rId26"/>
    <p:sldId id="286" r:id="rId27"/>
    <p:sldId id="287" r:id="rId28"/>
  </p:sldIdLst>
  <p:sldSz cx="9144000" cy="6858000" type="screen4x3"/>
  <p:notesSz cx="6834188" cy="9979025"/>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1754" algn="l" rtl="0" fontAlgn="base">
      <a:spcBef>
        <a:spcPct val="0"/>
      </a:spcBef>
      <a:spcAft>
        <a:spcPct val="0"/>
      </a:spcAft>
      <a:defRPr sz="2200" kern="1200">
        <a:solidFill>
          <a:schemeClr val="tx1"/>
        </a:solidFill>
        <a:latin typeface="Arial" charset="0"/>
        <a:ea typeface="+mn-ea"/>
        <a:cs typeface="+mn-cs"/>
      </a:defRPr>
    </a:lvl2pPr>
    <a:lvl3pPr marL="823509" algn="l" rtl="0" fontAlgn="base">
      <a:spcBef>
        <a:spcPct val="0"/>
      </a:spcBef>
      <a:spcAft>
        <a:spcPct val="0"/>
      </a:spcAft>
      <a:defRPr sz="2200" kern="1200">
        <a:solidFill>
          <a:schemeClr val="tx1"/>
        </a:solidFill>
        <a:latin typeface="Arial" charset="0"/>
        <a:ea typeface="+mn-ea"/>
        <a:cs typeface="+mn-cs"/>
      </a:defRPr>
    </a:lvl3pPr>
    <a:lvl4pPr marL="1235263" algn="l" rtl="0" fontAlgn="base">
      <a:spcBef>
        <a:spcPct val="0"/>
      </a:spcBef>
      <a:spcAft>
        <a:spcPct val="0"/>
      </a:spcAft>
      <a:defRPr sz="2200" kern="1200">
        <a:solidFill>
          <a:schemeClr val="tx1"/>
        </a:solidFill>
        <a:latin typeface="Arial" charset="0"/>
        <a:ea typeface="+mn-ea"/>
        <a:cs typeface="+mn-cs"/>
      </a:defRPr>
    </a:lvl4pPr>
    <a:lvl5pPr marL="1647017" algn="l" rtl="0" fontAlgn="base">
      <a:spcBef>
        <a:spcPct val="0"/>
      </a:spcBef>
      <a:spcAft>
        <a:spcPct val="0"/>
      </a:spcAft>
      <a:defRPr sz="2200" kern="1200">
        <a:solidFill>
          <a:schemeClr val="tx1"/>
        </a:solidFill>
        <a:latin typeface="Arial" charset="0"/>
        <a:ea typeface="+mn-ea"/>
        <a:cs typeface="+mn-cs"/>
      </a:defRPr>
    </a:lvl5pPr>
    <a:lvl6pPr marL="2058772" algn="l" defTabSz="823509" rtl="0" eaLnBrk="1" latinLnBrk="0" hangingPunct="1">
      <a:defRPr sz="2200" kern="1200">
        <a:solidFill>
          <a:schemeClr val="tx1"/>
        </a:solidFill>
        <a:latin typeface="Arial" charset="0"/>
        <a:ea typeface="+mn-ea"/>
        <a:cs typeface="+mn-cs"/>
      </a:defRPr>
    </a:lvl6pPr>
    <a:lvl7pPr marL="2470526" algn="l" defTabSz="823509" rtl="0" eaLnBrk="1" latinLnBrk="0" hangingPunct="1">
      <a:defRPr sz="2200" kern="1200">
        <a:solidFill>
          <a:schemeClr val="tx1"/>
        </a:solidFill>
        <a:latin typeface="Arial" charset="0"/>
        <a:ea typeface="+mn-ea"/>
        <a:cs typeface="+mn-cs"/>
      </a:defRPr>
    </a:lvl7pPr>
    <a:lvl8pPr marL="2882280" algn="l" defTabSz="823509" rtl="0" eaLnBrk="1" latinLnBrk="0" hangingPunct="1">
      <a:defRPr sz="2200" kern="1200">
        <a:solidFill>
          <a:schemeClr val="tx1"/>
        </a:solidFill>
        <a:latin typeface="Arial" charset="0"/>
        <a:ea typeface="+mn-ea"/>
        <a:cs typeface="+mn-cs"/>
      </a:defRPr>
    </a:lvl8pPr>
    <a:lvl9pPr marL="3294035" algn="l" defTabSz="823509"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8250A0"/>
    <a:srgbClr val="BEE6F8"/>
    <a:srgbClr val="FFFFFF"/>
    <a:srgbClr val="08E813"/>
    <a:srgbClr val="48A85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72522" autoAdjust="0"/>
  </p:normalViewPr>
  <p:slideViewPr>
    <p:cSldViewPr showGuides="1">
      <p:cViewPr varScale="1">
        <p:scale>
          <a:sx n="72" d="100"/>
          <a:sy n="72" d="100"/>
        </p:scale>
        <p:origin x="-1134" y="-96"/>
      </p:cViewPr>
      <p:guideLst>
        <p:guide orient="horz" pos="2160"/>
        <p:guide pos="2880"/>
        <p:guide pos="14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178" y="-96"/>
      </p:cViewPr>
      <p:guideLst>
        <p:guide orient="horz" pos="3143"/>
        <p:guide pos="215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25550" y="0"/>
            <a:ext cx="4346575" cy="3260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7985" y="3339254"/>
            <a:ext cx="6458218" cy="64414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287413" y="9478342"/>
            <a:ext cx="545193" cy="498951"/>
          </a:xfrm>
          <a:prstGeom prst="rect">
            <a:avLst/>
          </a:prstGeom>
        </p:spPr>
        <p:txBody>
          <a:bodyPr vert="horz" lIns="91440" tIns="45720" rIns="91440" bIns="45720" rtlCol="0" anchor="b"/>
          <a:lstStyle>
            <a:lvl1pPr algn="r">
              <a:defRPr sz="1200"/>
            </a:lvl1pPr>
          </a:lstStyle>
          <a:p>
            <a:fld id="{D040FEA9-8903-4A24-9D07-6107663B1D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ucsdhealthsciences.tumblr.com/post/33233370794/tidings-of-stem-yesterdays-announcement-tha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ellcomeimages.org/indexplus/result.html?wi_credit_line:text=%22Dr%20Daniel%20St.%20Johnston%22&amp;$=sort=sort%20sortexpr%20image_sort&amp;*sform=wellcome-images&amp;_IXACTION_=query&amp;_IXFIRST_=1&amp;_IXSPFX_=templates/b&amp;_IXFPFX_=templates/t&amp;$%20with%20image_sort=."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ellcomeimages.org/indexplus/page/Prices.html" TargetMode="External"/><Relationship Id="rId4" Type="http://schemas.openxmlformats.org/officeDocument/2006/relationships/hyperlink" Target="http://wellcomeimages.org/indexplus/result.html?wi_library_dept:text=%22Wellcome%20Images%22&amp;$=sort=sort%20sortexpr%20image_sort&amp;*sform=wellcome-images&amp;_IXACTION_=query&amp;_IXFIRST_=1&amp;_IXSPFX_=templates/b&amp;_IXFPFX_=templates/t&amp;$%20with%20image_sort=."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sciencemag.org/search?author1=Philip+Zegerman&amp;sortspec=date&amp;submit=Submit" TargetMode="External"/><Relationship Id="rId3" Type="http://schemas.openxmlformats.org/officeDocument/2006/relationships/hyperlink" Target="http://www.sciencemag.org/search?author1=Clara+Collart&amp;sortspec=date&amp;submit=Submit" TargetMode="External"/><Relationship Id="rId7" Type="http://schemas.openxmlformats.org/officeDocument/2006/relationships/hyperlink" Target="http://www.sciencemag.org/search?author1=James+C.+Smith&amp;sortspec=date&amp;submit=Submit"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sciencemag.org/search?author1=Charles+R.+Bradshaw&amp;sortspec=date&amp;submit=Submit" TargetMode="External"/><Relationship Id="rId5" Type="http://schemas.openxmlformats.org/officeDocument/2006/relationships/hyperlink" Target="http://www.sciencemag.org/search?author1=George+E.+Allen&amp;sortspec=date&amp;submit=Submit" TargetMode="External"/><Relationship Id="rId4" Type="http://schemas.openxmlformats.org/officeDocument/2006/relationships/hyperlink" Target="http://www.sciencemag.org/content/341/6148/893.figures-only"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ncse.com/book/export/html/2188"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dev.biologists.org/content/129/19/4399/F5.expansion.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bcnews.com/id/4286438/ns/us_news-environment/t/do-global-warming-dangers-lie-under-sea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ellcomeimages.org/indexplus/result.html?wi_credit_line:text=%22Kate%20Storey%22&amp;$=sort=sort%20sortexpr%20image_sort&amp;*sform=wellcome-images&amp;_IXACTION_=query&amp;_IXFIRST_=1&amp;_IXSPFX_=templates/b&amp;_IXFPFX_=templates/t&amp;$%20with%20image_sort=." TargetMode="External"/><Relationship Id="rId7" Type="http://schemas.openxmlformats.org/officeDocument/2006/relationships/hyperlink" Target="http://wellcomeimages.org/indexplus/result.html?wi_credit_line:text=%22Dr%20David%20Furness%22&amp;$=sort=sort%20sortexpr%20image_sort&amp;*sform=wellcome-images&amp;_IXACTION_=query&amp;_IXFIRST_=1&amp;_IXSPFX_=templates/b&amp;_IXFPFX_=templates/t&amp;$%20with%20image_sort=."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ellcomeimages.org/indexplus/page/Prices.html" TargetMode="External"/><Relationship Id="rId5" Type="http://schemas.openxmlformats.org/officeDocument/2006/relationships/hyperlink" Target="http://wellcomeimages.org/indexplus/result.html?wi_library_dept:text=%22Wellcome%20Images%22&amp;$=sort=sort%20sortexpr%20image_sort&amp;*sform=wellcome-images&amp;_IXACTION_=query&amp;_IXFIRST_=1&amp;_IXSPFX_=templates/b&amp;_IXFPFX_=templates/t&amp;$%20with%20image_sort=." TargetMode="External"/><Relationship Id="rId4" Type="http://schemas.openxmlformats.org/officeDocument/2006/relationships/hyperlink" Target="http://wellcomeimages.org/indexplus/result.html?wi_technique:text=%22Light%20microscopy%22&amp;$=sort=sort%20sortexpr%20image_sort&amp;*sform=wellcome-images&amp;_IXACTION_=query&amp;_IXFIRST_=1&amp;_IXSPFX_=templates/b&amp;_IXFPFX_=templates/t&amp;$%20with%20image_sort=."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File:Neural_Crest.pn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en:" TargetMode="External"/><Relationship Id="rId5" Type="http://schemas.openxmlformats.org/officeDocument/2006/relationships/hyperlink" Target="http://en.wikipedia.org/wiki/en:User:Abitua" TargetMode="External"/><Relationship Id="rId4" Type="http://schemas.openxmlformats.org/officeDocument/2006/relationships/hyperlink" Target="http://en.wikipedia.org/wiki/en:public_domain"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ellcomeimages.org/indexplus/result.html?wi_credit_line:text=%22Wellcome%20Images%22&amp;$=sort=sort%20sortexpr%20image_sort&amp;*sform=wellcome-images&amp;_IXACTION_=query&amp;_IXFIRST_=1&amp;_IXSPFX_=templates/b&amp;_IXFPFX_=templates/t&amp;$%20with%20image_sort=." TargetMode="External"/><Relationship Id="rId7" Type="http://schemas.openxmlformats.org/officeDocument/2006/relationships/hyperlink" Target="http://www.cdc.gov/ncbddd/spinabifida/facts.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ellcomeimages.org/indexplus/page/Prices.html" TargetMode="External"/><Relationship Id="rId5" Type="http://schemas.openxmlformats.org/officeDocument/2006/relationships/hyperlink" Target="http://wellcomeimages.org/indexplus/result.html?wi_library_dept:text=%22Wellcome%20Images%22&amp;$=sort=sort%20sortexpr%20image_sort&amp;*sform=wellcome-images&amp;_IXACTION_=query&amp;_IXFIRST_=1&amp;_IXSPFX_=templates/b&amp;_IXFPFX_=templates/t&amp;$%20with%20image_sort=." TargetMode="External"/><Relationship Id="rId4" Type="http://schemas.openxmlformats.org/officeDocument/2006/relationships/hyperlink" Target="http://wellcomeimages.org/indexplus/result.html?wi_technique:text=%22Digital%20artwork/Computer%20graphic%22&amp;$=sort=sort%20sortexpr%20image_sort&amp;*sform=wellcome-images&amp;_IXACTION_=query&amp;_IXFIRST_=1&amp;_IXSPFX_=templates/b&amp;_IXFPFX_=templates/t&amp;$%20with%20image_sort=."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File:Neural_Crest.png"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en:" TargetMode="External"/><Relationship Id="rId5" Type="http://schemas.openxmlformats.org/officeDocument/2006/relationships/hyperlink" Target="http://en.wikipedia.org/wiki/en:User:Abitua" TargetMode="External"/><Relationship Id="rId4" Type="http://schemas.openxmlformats.org/officeDocument/2006/relationships/hyperlink" Target="http://en.wikipedia.org/wiki/en:public_domai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ellcomeimages.org/indexplus/result.html?wi_credit_line:text=%22Wellcome%20Images%22&amp;$=sort=sort%20sortexpr%20image_sort&amp;*sform=wellcome-images&amp;_IXACTION_=query&amp;_IXFIRST_=1&amp;_IXSPFX_=templates/b&amp;_IXFPFX_=templates/t&amp;$%20with%20image_sort=."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ellcomeimages.org/indexplus/page/Prices.html" TargetMode="External"/><Relationship Id="rId5" Type="http://schemas.openxmlformats.org/officeDocument/2006/relationships/hyperlink" Target="http://wellcomeimages.org/indexplus/result.html?wi_library_dept:text=%22Wellcome%20Images%22&amp;$=sort=sort%20sortexpr%20image_sort&amp;*sform=wellcome-images&amp;_IXACTION_=query&amp;_IXFIRST_=1&amp;_IXSPFX_=templates/b&amp;_IXFPFX_=templates/t&amp;$%20with%20image_sort=." TargetMode="External"/><Relationship Id="rId4" Type="http://schemas.openxmlformats.org/officeDocument/2006/relationships/hyperlink" Target="http://wellcomeimages.org/indexplus/result.html?wi_technique:text=%22Photomicrograph%22&amp;$=sort=sort%20sortexpr%20image_sort&amp;*sform=wellcome-images&amp;_IXACTION_=query&amp;_IXFIRST_=1&amp;_IXSPFX_=templates/b&amp;_IXFPFX_=templates/t&amp;$%20with%20image_sor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bio.miami.edu/dana/dox/calico.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mun.ca/biology/scarr/Cloned_Cat.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warthmore.edu/NatSci/sgilber1/DB_lab/Fish/fish_stage.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orms.zoology.wisc.edu/frogs/gast/gast_momor.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ellcomeimages.org/indexplus/result.html?wi_credit_line:text=%22Abigail%20Tucker%22&amp;$=sort=sort%20sortexpr%20image_sort&amp;*sform=wellcome-images&amp;_IXACTION_=query&amp;_IXFIRST_=1&amp;_IXSPFX_=templates/b&amp;_IXFPFX_=templates/t&amp;$%20with%20image_sort=."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ellcomeimages.org/indexplus/result.html?wi_credit_line:text=%22M.%20Cohn%22&amp;$=sort=sort%20sortexpr%20image_sort&amp;*sform=wellcome-images&amp;_IXACTION_=query&amp;_IXFIRST_=1&amp;_IXSPFX_=templates/b&amp;_IXFPFX_=templates/t&amp;$%20with%20image_sort=." TargetMode="External"/><Relationship Id="rId5" Type="http://schemas.openxmlformats.org/officeDocument/2006/relationships/hyperlink" Target="http://wellcomeimages.org/indexplus/page/Prices.html" TargetMode="External"/><Relationship Id="rId4" Type="http://schemas.openxmlformats.org/officeDocument/2006/relationships/hyperlink" Target="http://wellcomeimages.org/indexplus/result.html?wi_library_dept:text=%22Wellcome%20Images%22&amp;$=sort=sort%20sortexpr%20image_sort&amp;*sform=wellcome-images&amp;_IXACTION_=query&amp;_IXFIRST_=1&amp;_IXSPFX_=templates/b&amp;_IXFPFX_=templates/t&amp;$%20with%20image_sor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ature.com/nature/journal/v402/n6763/fig_tab/402743a0_F2.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nature.com/nature/journal/v402/n6763/full/402743a0.html"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meta.wikimedia.org/wiki/Licensing_update" TargetMode="External"/><Relationship Id="rId3" Type="http://schemas.openxmlformats.org/officeDocument/2006/relationships/hyperlink" Target="http://en.wikipedia.org/wiki/en:GNU_Free_Documentation_License" TargetMode="External"/><Relationship Id="rId7" Type="http://schemas.openxmlformats.org/officeDocument/2006/relationships/hyperlink" Target="http://creativecommons.org/licenses/by-sa/3.0/deed.e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en:Creative_Commons" TargetMode="External"/><Relationship Id="rId5" Type="http://schemas.openxmlformats.org/officeDocument/2006/relationships/hyperlink" Target="http://commons.wikimedia.org/wiki/Commons:GNU_Free_Documentation_License_1.2" TargetMode="External"/><Relationship Id="rId4" Type="http://schemas.openxmlformats.org/officeDocument/2006/relationships/hyperlink" Target="http://en.wikipedia.org/wiki/en:Free_Software_Foundati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File:Stem_cells_diagram.png"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creativecommons.org/licenses/by-sa/2.5/deed.en" TargetMode="External"/><Relationship Id="rId4" Type="http://schemas.openxmlformats.org/officeDocument/2006/relationships/hyperlink" Target="http://en.wikipedia.org/wiki/en:Creative_Comm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pPr marL="712788" lvl="1" indent="-444500">
              <a:buFont typeface="Arial" pitchFamily="34" charset="0"/>
              <a:buChar char="•"/>
            </a:pPr>
            <a:r>
              <a:rPr lang="en-US" sz="1200" dirty="0" smtClean="0"/>
              <a:t>Still some unsigned consent forms – see me after the lecture</a:t>
            </a:r>
          </a:p>
          <a:p>
            <a:pPr marL="712788" lvl="1" indent="-444500">
              <a:buFont typeface="Arial" pitchFamily="34" charset="0"/>
              <a:buChar char="•"/>
            </a:pPr>
            <a:r>
              <a:rPr lang="en-US" sz="1200" dirty="0" smtClean="0"/>
              <a:t>Has everyone found the resources on the VLE?</a:t>
            </a:r>
          </a:p>
          <a:p>
            <a:pPr marL="712788" lvl="1" indent="-444500">
              <a:buFont typeface="Arial" pitchFamily="34" charset="0"/>
              <a:buChar char="•"/>
            </a:pPr>
            <a:r>
              <a:rPr lang="en-US" sz="1200" dirty="0" smtClean="0"/>
              <a:t>Any problems anyone would like to raise?</a:t>
            </a:r>
          </a:p>
          <a:p>
            <a:pPr lvl="1">
              <a:buFont typeface="Arial" pitchFamily="34" charset="0"/>
              <a:buNone/>
            </a:pPr>
            <a:endParaRPr lang="en-GB" sz="1200" u="none" strike="noStrike" kern="1200" dirty="0" smtClean="0">
              <a:solidFill>
                <a:schemeClr val="tx1"/>
              </a:solidFill>
              <a:latin typeface="+mn-lt"/>
              <a:ea typeface="+mn-ea"/>
              <a:cs typeface="+mn-cs"/>
              <a:hlinkClick r:id="rId3"/>
            </a:endParaRPr>
          </a:p>
          <a:p>
            <a:pPr lvl="1">
              <a:buFont typeface="Arial" pitchFamily="34" charset="0"/>
              <a:buNone/>
            </a:pPr>
            <a:endParaRPr lang="en-GB" sz="1200" u="none" strike="noStrike" kern="1200" dirty="0" smtClean="0">
              <a:solidFill>
                <a:schemeClr val="tx1"/>
              </a:solidFill>
              <a:latin typeface="+mn-lt"/>
              <a:ea typeface="+mn-ea"/>
              <a:cs typeface="+mn-cs"/>
              <a:hlinkClick r:id="rId3"/>
            </a:endParaRPr>
          </a:p>
          <a:p>
            <a:pPr lvl="1">
              <a:buFont typeface="Arial" pitchFamily="34" charset="0"/>
              <a:buNone/>
            </a:pPr>
            <a:endParaRPr lang="en-GB" sz="1200" u="none" strike="noStrike" kern="1200" dirty="0" smtClean="0">
              <a:solidFill>
                <a:schemeClr val="tx1"/>
              </a:solidFill>
              <a:latin typeface="+mn-lt"/>
              <a:ea typeface="+mn-ea"/>
              <a:cs typeface="+mn-cs"/>
              <a:hlinkClick r:id="rId3"/>
            </a:endParaRPr>
          </a:p>
          <a:p>
            <a:pPr lvl="1">
              <a:buFont typeface="Arial" pitchFamily="34" charset="0"/>
              <a:buNone/>
            </a:pPr>
            <a:endParaRPr lang="en-GB" sz="1200" u="none" strike="noStrike" kern="1200" dirty="0" smtClean="0">
              <a:solidFill>
                <a:schemeClr val="tx1"/>
              </a:solidFill>
              <a:latin typeface="+mn-lt"/>
              <a:ea typeface="+mn-ea"/>
              <a:cs typeface="+mn-cs"/>
              <a:hlinkClick r:id="rId3"/>
            </a:endParaRPr>
          </a:p>
          <a:p>
            <a:pPr lvl="1">
              <a:buFont typeface="Arial" pitchFamily="34" charset="0"/>
              <a:buNone/>
            </a:pPr>
            <a:r>
              <a:rPr lang="en-GB" sz="1200" u="none" strike="noStrike" kern="1200" dirty="0" err="1" smtClean="0">
                <a:solidFill>
                  <a:schemeClr val="tx1"/>
                </a:solidFill>
                <a:latin typeface="+mn-lt"/>
                <a:ea typeface="+mn-ea"/>
                <a:cs typeface="+mn-cs"/>
                <a:hlinkClick r:id="rId3"/>
              </a:rPr>
              <a:t>Xenopus</a:t>
            </a:r>
            <a:r>
              <a:rPr lang="en-GB" sz="1200" u="none" strike="noStrike" kern="1200" dirty="0" smtClean="0">
                <a:solidFill>
                  <a:schemeClr val="tx1"/>
                </a:solidFill>
                <a:latin typeface="+mn-lt"/>
                <a:ea typeface="+mn-ea"/>
                <a:cs typeface="+mn-cs"/>
                <a:hlinkClick r:id="rId3"/>
              </a:rPr>
              <a:t> </a:t>
            </a:r>
            <a:r>
              <a:rPr lang="en-GB" sz="1200" u="none" strike="noStrike" kern="1200" dirty="0" smtClean="0">
                <a:solidFill>
                  <a:schemeClr val="tx1"/>
                </a:solidFill>
                <a:latin typeface="+mn-lt"/>
                <a:ea typeface="+mn-ea"/>
                <a:cs typeface="+mn-cs"/>
                <a:hlinkClick r:id="rId3"/>
              </a:rPr>
              <a:t>embryos</a:t>
            </a:r>
            <a:endParaRPr lang="en-US" sz="1400" u="none" baseline="0" dirty="0" smtClean="0">
              <a:solidFill>
                <a:schemeClr val="tx1"/>
              </a:solidFill>
              <a:hlinkClick r:id="rId3"/>
            </a:endParaRPr>
          </a:p>
          <a:p>
            <a:pPr lvl="1">
              <a:buFont typeface="Arial" pitchFamily="34" charset="0"/>
              <a:buNone/>
            </a:pPr>
            <a:endParaRPr lang="en-US" sz="1400" baseline="0" dirty="0" smtClean="0">
              <a:solidFill>
                <a:schemeClr val="tx1"/>
              </a:solidFill>
              <a:hlinkClick r:id="rId3"/>
            </a:endParaRPr>
          </a:p>
          <a:p>
            <a:pPr lvl="1">
              <a:buFont typeface="Arial" pitchFamily="34" charset="0"/>
              <a:buNone/>
            </a:pPr>
            <a:r>
              <a:rPr lang="en-US" sz="1400" baseline="0" dirty="0" smtClean="0">
                <a:solidFill>
                  <a:schemeClr val="tx1"/>
                </a:solidFill>
                <a:hlinkClick r:id="rId3"/>
              </a:rPr>
              <a:t>Image: </a:t>
            </a:r>
            <a:r>
              <a:rPr lang="en-US" sz="1400" dirty="0" smtClean="0">
                <a:hlinkClick r:id="rId3"/>
              </a:rPr>
              <a:t>http://ucsdhealthsciences.tumblr.com/post/33233370794/tidings-of-stem-yesterdays-announcement-that</a:t>
            </a:r>
            <a:r>
              <a:rPr lang="en-US" sz="1400" dirty="0" smtClean="0"/>
              <a:t> COPYRIGHT ISSUES</a:t>
            </a:r>
          </a:p>
        </p:txBody>
      </p:sp>
      <p:sp>
        <p:nvSpPr>
          <p:cNvPr id="4" name="Slide Number Placeholder 3"/>
          <p:cNvSpPr>
            <a:spLocks noGrp="1"/>
          </p:cNvSpPr>
          <p:nvPr>
            <p:ph type="sldNum" sz="quarter" idx="10"/>
          </p:nvPr>
        </p:nvSpPr>
        <p:spPr/>
        <p:txBody>
          <a:bodyPr/>
          <a:lstStyle/>
          <a:p>
            <a:fld id="{D040FEA9-8903-4A24-9D07-6107663B1DC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625" indent="-174625">
              <a:buFont typeface="Arial" pitchFamily="34" charset="0"/>
              <a:buChar char="•"/>
            </a:pPr>
            <a:r>
              <a:rPr lang="en-GB" sz="1400" dirty="0" smtClean="0"/>
              <a:t>Cell differentiation depends on cells</a:t>
            </a:r>
            <a:r>
              <a:rPr lang="en-GB" sz="1400" baseline="0" dirty="0" smtClean="0"/>
              <a:t> receiving and responding to signals (by turning genes on and off) – from the maternal cytoplasm, from own nucleus (genes), from cells around them, and from the environment</a:t>
            </a:r>
            <a:endParaRPr lang="en-GB" sz="14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r>
              <a:rPr lang="en-GB" sz="1400" b="0" i="0" kern="1200" dirty="0" smtClean="0">
                <a:solidFill>
                  <a:schemeClr val="tx1"/>
                </a:solidFill>
                <a:latin typeface="+mn-lt"/>
                <a:ea typeface="+mn-ea"/>
                <a:cs typeface="+mn-cs"/>
              </a:rPr>
              <a:t>Drosophila</a:t>
            </a:r>
            <a:r>
              <a:rPr lang="en-GB" sz="1400" b="0" i="0" kern="1200" baseline="0" dirty="0" smtClean="0">
                <a:solidFill>
                  <a:schemeClr val="tx1"/>
                </a:solidFill>
                <a:latin typeface="+mn-lt"/>
                <a:ea typeface="+mn-ea"/>
                <a:cs typeface="+mn-cs"/>
              </a:rPr>
              <a:t> egg before fertilisation: </a:t>
            </a:r>
            <a:r>
              <a:rPr lang="en-GB" sz="1400" b="0" i="0" kern="1200" baseline="0" dirty="0" err="1" smtClean="0">
                <a:solidFill>
                  <a:schemeClr val="tx1"/>
                </a:solidFill>
                <a:latin typeface="+mn-lt"/>
                <a:ea typeface="+mn-ea"/>
                <a:cs typeface="+mn-cs"/>
              </a:rPr>
              <a:t>oocyte</a:t>
            </a:r>
            <a:r>
              <a:rPr lang="en-GB" sz="1400" b="0" i="0" kern="1200" baseline="0" dirty="0" smtClean="0">
                <a:solidFill>
                  <a:schemeClr val="tx1"/>
                </a:solidFill>
                <a:latin typeface="+mn-lt"/>
                <a:ea typeface="+mn-ea"/>
                <a:cs typeface="+mn-cs"/>
              </a:rPr>
              <a:t> on right, nurse cells on left – these accumulate nutrients which will become the “yolk”</a:t>
            </a:r>
          </a:p>
          <a:p>
            <a:r>
              <a:rPr lang="en-GB" sz="1400" b="0" i="0" kern="1200" baseline="0" dirty="0" smtClean="0">
                <a:solidFill>
                  <a:schemeClr val="tx1"/>
                </a:solidFill>
                <a:latin typeface="+mn-lt"/>
                <a:ea typeface="+mn-ea"/>
                <a:cs typeface="+mn-cs"/>
              </a:rPr>
              <a:t>Uses a technique called “in situ hybridization”, in which specially created probes bind to mRNA to show where certain genes are being expressed</a:t>
            </a:r>
            <a:endParaRPr lang="en-GB" sz="1400" b="0" i="0" kern="1200" dirty="0" smtClean="0">
              <a:solidFill>
                <a:schemeClr val="tx1"/>
              </a:solidFill>
              <a:latin typeface="+mn-lt"/>
              <a:ea typeface="+mn-ea"/>
              <a:cs typeface="+mn-cs"/>
            </a:endParaRPr>
          </a:p>
          <a:p>
            <a:endParaRPr lang="en-GB" sz="1400" b="0" i="0" kern="1200" dirty="0" smtClean="0">
              <a:solidFill>
                <a:schemeClr val="tx1"/>
              </a:solidFill>
              <a:latin typeface="+mn-lt"/>
              <a:ea typeface="+mn-ea"/>
              <a:cs typeface="+mn-cs"/>
            </a:endParaRPr>
          </a:p>
          <a:p>
            <a:r>
              <a:rPr lang="en-GB" sz="1400" b="0" i="0" kern="1200" dirty="0" smtClean="0">
                <a:solidFill>
                  <a:schemeClr val="tx1"/>
                </a:solidFill>
                <a:latin typeface="+mn-lt"/>
                <a:ea typeface="+mn-ea"/>
                <a:cs typeface="+mn-cs"/>
              </a:rPr>
              <a:t>Top: </a:t>
            </a:r>
            <a:r>
              <a:rPr lang="en-GB" sz="1400" b="0" i="0" kern="1200" dirty="0" err="1" smtClean="0">
                <a:solidFill>
                  <a:schemeClr val="tx1"/>
                </a:solidFill>
                <a:latin typeface="+mn-lt"/>
                <a:ea typeface="+mn-ea"/>
                <a:cs typeface="+mn-cs"/>
              </a:rPr>
              <a:t>bicoid</a:t>
            </a:r>
            <a:r>
              <a:rPr lang="en-GB" sz="1400" b="0" i="0" kern="1200" dirty="0" smtClean="0">
                <a:solidFill>
                  <a:schemeClr val="tx1"/>
                </a:solidFill>
                <a:latin typeface="+mn-lt"/>
                <a:ea typeface="+mn-ea"/>
                <a:cs typeface="+mn-cs"/>
              </a:rPr>
              <a:t> directs head/thorax development</a:t>
            </a:r>
          </a:p>
          <a:p>
            <a:r>
              <a:rPr lang="en-GB" sz="1400" b="0" i="0" kern="1200" dirty="0" smtClean="0">
                <a:solidFill>
                  <a:schemeClr val="tx1"/>
                </a:solidFill>
                <a:latin typeface="+mn-lt"/>
                <a:ea typeface="+mn-ea"/>
                <a:cs typeface="+mn-cs"/>
              </a:rPr>
              <a:t>Middle: Oskar directs abdominal/</a:t>
            </a:r>
            <a:r>
              <a:rPr lang="en-GB" sz="1400" b="0" i="0" kern="1200" dirty="0" err="1" smtClean="0">
                <a:solidFill>
                  <a:schemeClr val="tx1"/>
                </a:solidFill>
                <a:latin typeface="+mn-lt"/>
                <a:ea typeface="+mn-ea"/>
                <a:cs typeface="+mn-cs"/>
              </a:rPr>
              <a:t>germline</a:t>
            </a:r>
            <a:r>
              <a:rPr lang="en-GB" sz="1400" b="0" i="0" kern="1200" baseline="0" dirty="0" smtClean="0">
                <a:solidFill>
                  <a:schemeClr val="tx1"/>
                </a:solidFill>
                <a:latin typeface="+mn-lt"/>
                <a:ea typeface="+mn-ea"/>
                <a:cs typeface="+mn-cs"/>
              </a:rPr>
              <a:t> (posterior)</a:t>
            </a:r>
            <a:endParaRPr lang="en-GB" sz="1400" b="0" i="0" kern="1200" dirty="0" smtClean="0">
              <a:solidFill>
                <a:schemeClr val="tx1"/>
              </a:solidFill>
              <a:latin typeface="+mn-lt"/>
              <a:ea typeface="+mn-ea"/>
              <a:cs typeface="+mn-cs"/>
            </a:endParaRPr>
          </a:p>
          <a:p>
            <a:r>
              <a:rPr lang="en-GB" sz="1400" b="0" i="0" kern="1200" dirty="0" smtClean="0">
                <a:solidFill>
                  <a:schemeClr val="tx1"/>
                </a:solidFill>
                <a:latin typeface="+mn-lt"/>
                <a:ea typeface="+mn-ea"/>
                <a:cs typeface="+mn-cs"/>
              </a:rPr>
              <a:t>Bottom: </a:t>
            </a:r>
            <a:r>
              <a:rPr lang="en-GB" sz="1400" b="0" i="0" kern="1200" dirty="0" err="1" smtClean="0">
                <a:solidFill>
                  <a:schemeClr val="tx1"/>
                </a:solidFill>
                <a:latin typeface="+mn-lt"/>
                <a:ea typeface="+mn-ea"/>
                <a:cs typeface="+mn-cs"/>
              </a:rPr>
              <a:t>Gurken</a:t>
            </a:r>
            <a:r>
              <a:rPr lang="en-GB" sz="1400" b="0" i="0" kern="1200" dirty="0" smtClean="0">
                <a:solidFill>
                  <a:schemeClr val="tx1"/>
                </a:solidFill>
                <a:latin typeface="+mn-lt"/>
                <a:ea typeface="+mn-ea"/>
                <a:cs typeface="+mn-cs"/>
              </a:rPr>
              <a:t>:</a:t>
            </a:r>
            <a:r>
              <a:rPr lang="en-GB" sz="1400" b="0" i="0" kern="1200" baseline="0" dirty="0" smtClean="0">
                <a:solidFill>
                  <a:schemeClr val="tx1"/>
                </a:solidFill>
                <a:latin typeface="+mn-lt"/>
                <a:ea typeface="+mn-ea"/>
                <a:cs typeface="+mn-cs"/>
              </a:rPr>
              <a:t> defines </a:t>
            </a:r>
            <a:r>
              <a:rPr lang="en-GB" sz="1400" b="0" i="0" kern="1200" baseline="0" dirty="0" err="1" smtClean="0">
                <a:solidFill>
                  <a:schemeClr val="tx1"/>
                </a:solidFill>
                <a:latin typeface="+mn-lt"/>
                <a:ea typeface="+mn-ea"/>
                <a:cs typeface="+mn-cs"/>
              </a:rPr>
              <a:t>dorso</a:t>
            </a:r>
            <a:r>
              <a:rPr lang="en-GB" sz="1400" b="0" i="0" kern="1200" baseline="0" dirty="0" smtClean="0">
                <a:solidFill>
                  <a:schemeClr val="tx1"/>
                </a:solidFill>
                <a:latin typeface="+mn-lt"/>
                <a:ea typeface="+mn-ea"/>
                <a:cs typeface="+mn-cs"/>
              </a:rPr>
              <a:t>-ventral axis</a:t>
            </a:r>
            <a:endParaRPr lang="en-GB" sz="1400" b="0" i="0" kern="1200" dirty="0" smtClean="0">
              <a:solidFill>
                <a:schemeClr val="tx1"/>
              </a:solidFill>
              <a:latin typeface="+mn-lt"/>
              <a:ea typeface="+mn-ea"/>
              <a:cs typeface="+mn-cs"/>
            </a:endParaRPr>
          </a:p>
          <a:p>
            <a:endParaRPr lang="en-GB" sz="1200" b="1" i="0" kern="1200" dirty="0" smtClean="0">
              <a:solidFill>
                <a:schemeClr val="tx1"/>
              </a:solidFill>
              <a:latin typeface="+mn-lt"/>
              <a:ea typeface="+mn-ea"/>
              <a:cs typeface="+mn-cs"/>
            </a:endParaRPr>
          </a:p>
          <a:p>
            <a:endParaRPr lang="en-GB" sz="1200" b="1" i="0" kern="1200" dirty="0" smtClean="0">
              <a:solidFill>
                <a:schemeClr val="tx1"/>
              </a:solidFill>
              <a:latin typeface="+mn-lt"/>
              <a:ea typeface="+mn-ea"/>
              <a:cs typeface="+mn-cs"/>
            </a:endParaRPr>
          </a:p>
          <a:p>
            <a:endParaRPr lang="en-GB" sz="1200" b="1" i="0" kern="1200" dirty="0" smtClean="0">
              <a:solidFill>
                <a:schemeClr val="tx1"/>
              </a:solidFill>
              <a:latin typeface="+mn-lt"/>
              <a:ea typeface="+mn-ea"/>
              <a:cs typeface="+mn-cs"/>
            </a:endParaRPr>
          </a:p>
          <a:p>
            <a:endParaRPr lang="en-GB" sz="1200" b="1" i="0" kern="1200" dirty="0" smtClean="0">
              <a:solidFill>
                <a:schemeClr val="tx1"/>
              </a:solidFill>
              <a:latin typeface="+mn-lt"/>
              <a:ea typeface="+mn-ea"/>
              <a:cs typeface="+mn-cs"/>
            </a:endParaRPr>
          </a:p>
          <a:p>
            <a:r>
              <a:rPr lang="en-GB" sz="1200" b="1" i="0" kern="1200" dirty="0" err="1" smtClean="0">
                <a:solidFill>
                  <a:schemeClr val="tx1"/>
                </a:solidFill>
                <a:latin typeface="+mn-lt"/>
                <a:ea typeface="+mn-ea"/>
                <a:cs typeface="+mn-cs"/>
              </a:rPr>
              <a:t>B0003778</a:t>
            </a:r>
            <a:r>
              <a:rPr lang="en-GB" sz="1200" b="0" i="0" kern="1200" dirty="0" smtClean="0">
                <a:solidFill>
                  <a:schemeClr val="tx1"/>
                </a:solidFill>
                <a:latin typeface="+mn-lt"/>
                <a:ea typeface="+mn-ea"/>
                <a:cs typeface="+mn-cs"/>
              </a:rPr>
              <a:t> </a:t>
            </a:r>
            <a:r>
              <a:rPr lang="en-GB" sz="1200" b="1" i="0" kern="1200" dirty="0" smtClean="0">
                <a:solidFill>
                  <a:schemeClr val="tx1"/>
                </a:solidFill>
                <a:latin typeface="+mn-lt"/>
                <a:ea typeface="+mn-ea"/>
                <a:cs typeface="+mn-cs"/>
              </a:rPr>
              <a:t>Credit</a:t>
            </a:r>
            <a:r>
              <a:rPr lang="en-GB" sz="1200" b="0" i="0" kern="1200" dirty="0" smtClean="0">
                <a:solidFill>
                  <a:schemeClr val="tx1"/>
                </a:solidFill>
                <a:latin typeface="+mn-lt"/>
                <a:ea typeface="+mn-ea"/>
                <a:cs typeface="+mn-cs"/>
              </a:rPr>
              <a:t> </a:t>
            </a:r>
            <a:r>
              <a:rPr lang="en-GB" sz="1200" b="0" i="0" u="none" strike="noStrike" kern="1200" dirty="0" smtClean="0">
                <a:solidFill>
                  <a:schemeClr val="tx1"/>
                </a:solidFill>
                <a:latin typeface="+mn-lt"/>
                <a:ea typeface="+mn-ea"/>
                <a:cs typeface="+mn-cs"/>
                <a:hlinkClick r:id="rId3"/>
              </a:rPr>
              <a:t>Dr Daniel St. Johnston</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Wellcome</a:t>
            </a:r>
            <a:r>
              <a:rPr lang="en-GB" sz="1200" b="0" i="0" kern="1200" dirty="0" smtClean="0">
                <a:solidFill>
                  <a:schemeClr val="tx1"/>
                </a:solidFill>
                <a:latin typeface="+mn-lt"/>
                <a:ea typeface="+mn-ea"/>
                <a:cs typeface="+mn-cs"/>
              </a:rPr>
              <a:t> Images </a:t>
            </a:r>
            <a:r>
              <a:rPr lang="en-GB" dirty="0" smtClean="0"/>
              <a:t/>
            </a:r>
            <a:br>
              <a:rPr lang="en-GB" dirty="0" smtClean="0"/>
            </a:br>
            <a:r>
              <a:rPr lang="en-GB" sz="1200" b="0" i="0" kern="1200" dirty="0" smtClean="0">
                <a:solidFill>
                  <a:schemeClr val="tx1"/>
                </a:solidFill>
                <a:latin typeface="+mn-lt"/>
                <a:ea typeface="+mn-ea"/>
                <a:cs typeface="+mn-cs"/>
              </a:rPr>
              <a:t>Drosophila embryo polarity </a:t>
            </a:r>
            <a:r>
              <a:rPr lang="en-GB" dirty="0" smtClean="0"/>
              <a:t/>
            </a:r>
            <a:br>
              <a:rPr lang="en-GB" dirty="0" smtClean="0"/>
            </a:br>
            <a:r>
              <a:rPr lang="en-GB" sz="1200" b="0" i="0" kern="1200" dirty="0" smtClean="0">
                <a:solidFill>
                  <a:schemeClr val="tx1"/>
                </a:solidFill>
                <a:latin typeface="+mn-lt"/>
                <a:ea typeface="+mn-ea"/>
                <a:cs typeface="+mn-cs"/>
              </a:rPr>
              <a:t>The localisation of </a:t>
            </a:r>
            <a:r>
              <a:rPr lang="en-GB" sz="1200" b="0" i="0" kern="1200" dirty="0" err="1" smtClean="0">
                <a:solidFill>
                  <a:schemeClr val="tx1"/>
                </a:solidFill>
                <a:latin typeface="+mn-lt"/>
                <a:ea typeface="+mn-ea"/>
                <a:cs typeface="+mn-cs"/>
              </a:rPr>
              <a:t>bicoid</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oskar</a:t>
            </a:r>
            <a:r>
              <a:rPr lang="en-GB" sz="1200" b="0" i="0" kern="1200" dirty="0" smtClean="0">
                <a:solidFill>
                  <a:schemeClr val="tx1"/>
                </a:solidFill>
                <a:latin typeface="+mn-lt"/>
                <a:ea typeface="+mn-ea"/>
                <a:cs typeface="+mn-cs"/>
              </a:rPr>
              <a:t> and </a:t>
            </a:r>
            <a:r>
              <a:rPr lang="en-GB" sz="1200" b="0" i="0" kern="1200" dirty="0" err="1" smtClean="0">
                <a:solidFill>
                  <a:schemeClr val="tx1"/>
                </a:solidFill>
                <a:latin typeface="+mn-lt"/>
                <a:ea typeface="+mn-ea"/>
                <a:cs typeface="+mn-cs"/>
              </a:rPr>
              <a:t>gurken</a:t>
            </a:r>
            <a:r>
              <a:rPr lang="en-GB" sz="1200" b="0" i="0" kern="1200" dirty="0" smtClean="0">
                <a:solidFill>
                  <a:schemeClr val="tx1"/>
                </a:solidFill>
                <a:latin typeface="+mn-lt"/>
                <a:ea typeface="+mn-ea"/>
                <a:cs typeface="+mn-cs"/>
              </a:rPr>
              <a:t> mRNAs in the Drosophila </a:t>
            </a:r>
            <a:r>
              <a:rPr lang="en-GB" sz="1200" b="0" i="0" kern="1200" dirty="0" err="1" smtClean="0">
                <a:solidFill>
                  <a:schemeClr val="tx1"/>
                </a:solidFill>
                <a:latin typeface="+mn-lt"/>
                <a:ea typeface="+mn-ea"/>
                <a:cs typeface="+mn-cs"/>
              </a:rPr>
              <a:t>oocyte</a:t>
            </a:r>
            <a:r>
              <a:rPr lang="en-GB" sz="1200" b="0" i="0" kern="1200" dirty="0" smtClean="0">
                <a:solidFill>
                  <a:schemeClr val="tx1"/>
                </a:solidFill>
                <a:latin typeface="+mn-lt"/>
                <a:ea typeface="+mn-ea"/>
                <a:cs typeface="+mn-cs"/>
              </a:rPr>
              <a:t> defines the anterior-posterior and dorsal-ventral axes of the embryo. In situ hybridisations to </a:t>
            </a:r>
            <a:r>
              <a:rPr lang="en-GB" sz="1200" b="0" i="0" kern="1200" dirty="0" err="1" smtClean="0">
                <a:solidFill>
                  <a:schemeClr val="tx1"/>
                </a:solidFill>
                <a:latin typeface="+mn-lt"/>
                <a:ea typeface="+mn-ea"/>
                <a:cs typeface="+mn-cs"/>
              </a:rPr>
              <a:t>bicoid</a:t>
            </a:r>
            <a:r>
              <a:rPr lang="en-GB" sz="1200" b="0" i="0" kern="1200" dirty="0" smtClean="0">
                <a:solidFill>
                  <a:schemeClr val="tx1"/>
                </a:solidFill>
                <a:latin typeface="+mn-lt"/>
                <a:ea typeface="+mn-ea"/>
                <a:cs typeface="+mn-cs"/>
              </a:rPr>
              <a:t> (top), </a:t>
            </a:r>
            <a:r>
              <a:rPr lang="en-GB" sz="1200" b="0" i="0" kern="1200" dirty="0" err="1" smtClean="0">
                <a:solidFill>
                  <a:schemeClr val="tx1"/>
                </a:solidFill>
                <a:latin typeface="+mn-lt"/>
                <a:ea typeface="+mn-ea"/>
                <a:cs typeface="+mn-cs"/>
              </a:rPr>
              <a:t>oskar</a:t>
            </a:r>
            <a:r>
              <a:rPr lang="en-GB" sz="1200" b="0" i="0" kern="1200" dirty="0" smtClean="0">
                <a:solidFill>
                  <a:schemeClr val="tx1"/>
                </a:solidFill>
                <a:latin typeface="+mn-lt"/>
                <a:ea typeface="+mn-ea"/>
                <a:cs typeface="+mn-cs"/>
              </a:rPr>
              <a:t> (middle) and </a:t>
            </a:r>
            <a:r>
              <a:rPr lang="en-GB" sz="1200" b="0" i="0" kern="1200" dirty="0" err="1" smtClean="0">
                <a:solidFill>
                  <a:schemeClr val="tx1"/>
                </a:solidFill>
                <a:latin typeface="+mn-lt"/>
                <a:ea typeface="+mn-ea"/>
                <a:cs typeface="+mn-cs"/>
              </a:rPr>
              <a:t>gurken</a:t>
            </a:r>
            <a:r>
              <a:rPr lang="en-GB" sz="1200" b="0" i="0" kern="1200" dirty="0" smtClean="0">
                <a:solidFill>
                  <a:schemeClr val="tx1"/>
                </a:solidFill>
                <a:latin typeface="+mn-lt"/>
                <a:ea typeface="+mn-ea"/>
                <a:cs typeface="+mn-cs"/>
              </a:rPr>
              <a:t> (bottom) mRNAs in stage 10 Drosophila egg chambers. The egg chambers consists of 15 nurse cells and a large </a:t>
            </a:r>
            <a:r>
              <a:rPr lang="en-GB" sz="1200" b="0" i="0" kern="1200" dirty="0" err="1" smtClean="0">
                <a:solidFill>
                  <a:schemeClr val="tx1"/>
                </a:solidFill>
                <a:latin typeface="+mn-lt"/>
                <a:ea typeface="+mn-ea"/>
                <a:cs typeface="+mn-cs"/>
              </a:rPr>
              <a:t>oocyte</a:t>
            </a:r>
            <a:r>
              <a:rPr lang="en-GB" sz="1200" b="0" i="0" kern="1200" dirty="0" smtClean="0">
                <a:solidFill>
                  <a:schemeClr val="tx1"/>
                </a:solidFill>
                <a:latin typeface="+mn-lt"/>
                <a:ea typeface="+mn-ea"/>
                <a:cs typeface="+mn-cs"/>
              </a:rPr>
              <a:t> (right), which is surrounded by a layer of somatic </a:t>
            </a:r>
            <a:r>
              <a:rPr lang="en-GB" sz="1200" b="0" i="0" kern="1200" dirty="0" err="1" smtClean="0">
                <a:solidFill>
                  <a:schemeClr val="tx1"/>
                </a:solidFill>
                <a:latin typeface="+mn-lt"/>
                <a:ea typeface="+mn-ea"/>
                <a:cs typeface="+mn-cs"/>
              </a:rPr>
              <a:t>follical</a:t>
            </a:r>
            <a:r>
              <a:rPr lang="en-GB" sz="1200" b="0" i="0" kern="1200" dirty="0" smtClean="0">
                <a:solidFill>
                  <a:schemeClr val="tx1"/>
                </a:solidFill>
                <a:latin typeface="+mn-lt"/>
                <a:ea typeface="+mn-ea"/>
                <a:cs typeface="+mn-cs"/>
              </a:rPr>
              <a:t> cells. </a:t>
            </a:r>
            <a:r>
              <a:rPr lang="en-GB" sz="1200" b="0" i="0" kern="1200" dirty="0" err="1" smtClean="0">
                <a:solidFill>
                  <a:schemeClr val="tx1"/>
                </a:solidFill>
                <a:latin typeface="+mn-lt"/>
                <a:ea typeface="+mn-ea"/>
                <a:cs typeface="+mn-cs"/>
              </a:rPr>
              <a:t>Bicoid</a:t>
            </a:r>
            <a:r>
              <a:rPr lang="en-GB" sz="1200" b="0" i="0" kern="1200" dirty="0" smtClean="0">
                <a:solidFill>
                  <a:schemeClr val="tx1"/>
                </a:solidFill>
                <a:latin typeface="+mn-lt"/>
                <a:ea typeface="+mn-ea"/>
                <a:cs typeface="+mn-cs"/>
              </a:rPr>
              <a:t> mRNA localises to anterior of the </a:t>
            </a:r>
            <a:r>
              <a:rPr lang="en-GB" sz="1200" b="0" i="0" kern="1200" dirty="0" err="1" smtClean="0">
                <a:solidFill>
                  <a:schemeClr val="tx1"/>
                </a:solidFill>
                <a:latin typeface="+mn-lt"/>
                <a:ea typeface="+mn-ea"/>
                <a:cs typeface="+mn-cs"/>
              </a:rPr>
              <a:t>oocyte</a:t>
            </a:r>
            <a:r>
              <a:rPr lang="en-GB" sz="1200" b="0" i="0" kern="1200" dirty="0" smtClean="0">
                <a:solidFill>
                  <a:schemeClr val="tx1"/>
                </a:solidFill>
                <a:latin typeface="+mn-lt"/>
                <a:ea typeface="+mn-ea"/>
                <a:cs typeface="+mn-cs"/>
              </a:rPr>
              <a:t>, directing where head and thorax of  embryo develop. Posterior localisation of </a:t>
            </a:r>
            <a:r>
              <a:rPr lang="en-GB" sz="1200" b="0" i="0" kern="1200" dirty="0" err="1" smtClean="0">
                <a:solidFill>
                  <a:schemeClr val="tx1"/>
                </a:solidFill>
                <a:latin typeface="+mn-lt"/>
                <a:ea typeface="+mn-ea"/>
                <a:cs typeface="+mn-cs"/>
              </a:rPr>
              <a:t>oskar</a:t>
            </a:r>
            <a:r>
              <a:rPr lang="en-GB" sz="1200" b="0" i="0" kern="1200" dirty="0" smtClean="0">
                <a:solidFill>
                  <a:schemeClr val="tx1"/>
                </a:solidFill>
                <a:latin typeface="+mn-lt"/>
                <a:ea typeface="+mn-ea"/>
                <a:cs typeface="+mn-cs"/>
              </a:rPr>
              <a:t> mRNA directs formation of the pole </a:t>
            </a:r>
            <a:r>
              <a:rPr lang="en-GB" sz="1200" b="0" i="0" kern="1200" dirty="0" err="1" smtClean="0">
                <a:solidFill>
                  <a:schemeClr val="tx1"/>
                </a:solidFill>
                <a:latin typeface="+mn-lt"/>
                <a:ea typeface="+mn-ea"/>
                <a:cs typeface="+mn-cs"/>
              </a:rPr>
              <a:t>plasm</a:t>
            </a:r>
            <a:r>
              <a:rPr lang="en-GB" sz="1200" b="0" i="0" kern="1200" dirty="0" smtClean="0">
                <a:solidFill>
                  <a:schemeClr val="tx1"/>
                </a:solidFill>
                <a:latin typeface="+mn-lt"/>
                <a:ea typeface="+mn-ea"/>
                <a:cs typeface="+mn-cs"/>
              </a:rPr>
              <a:t> that contains the abdominal and </a:t>
            </a:r>
            <a:r>
              <a:rPr lang="en-GB" sz="1200" b="0" i="0" kern="1200" dirty="0" err="1" smtClean="0">
                <a:solidFill>
                  <a:schemeClr val="tx1"/>
                </a:solidFill>
                <a:latin typeface="+mn-lt"/>
                <a:ea typeface="+mn-ea"/>
                <a:cs typeface="+mn-cs"/>
              </a:rPr>
              <a:t>germline</a:t>
            </a:r>
            <a:r>
              <a:rPr lang="en-GB" sz="1200" b="0" i="0" kern="1200" dirty="0" smtClean="0">
                <a:solidFill>
                  <a:schemeClr val="tx1"/>
                </a:solidFill>
                <a:latin typeface="+mn-lt"/>
                <a:ea typeface="+mn-ea"/>
                <a:cs typeface="+mn-cs"/>
              </a:rPr>
              <a:t> determinants. </a:t>
            </a:r>
            <a:r>
              <a:rPr lang="en-GB" sz="1200" b="0" i="0" kern="1200" dirty="0" err="1" smtClean="0">
                <a:solidFill>
                  <a:schemeClr val="tx1"/>
                </a:solidFill>
                <a:latin typeface="+mn-lt"/>
                <a:ea typeface="+mn-ea"/>
                <a:cs typeface="+mn-cs"/>
              </a:rPr>
              <a:t>Gurken</a:t>
            </a:r>
            <a:r>
              <a:rPr lang="en-GB" sz="1200" b="0" i="0" kern="1200" dirty="0" smtClean="0">
                <a:solidFill>
                  <a:schemeClr val="tx1"/>
                </a:solidFill>
                <a:latin typeface="+mn-lt"/>
                <a:ea typeface="+mn-ea"/>
                <a:cs typeface="+mn-cs"/>
              </a:rPr>
              <a:t> is</a:t>
            </a:r>
            <a:br>
              <a:rPr lang="en-GB" sz="1200" b="0" i="0" kern="1200" dirty="0" smtClean="0">
                <a:solidFill>
                  <a:schemeClr val="tx1"/>
                </a:solidFill>
                <a:latin typeface="+mn-lt"/>
                <a:ea typeface="+mn-ea"/>
                <a:cs typeface="+mn-cs"/>
              </a:rPr>
            </a:br>
            <a:r>
              <a:rPr lang="en-GB" sz="1200" b="0" i="0" kern="1200" dirty="0" smtClean="0">
                <a:solidFill>
                  <a:schemeClr val="tx1"/>
                </a:solidFill>
                <a:latin typeface="+mn-lt"/>
                <a:ea typeface="+mn-ea"/>
                <a:cs typeface="+mn-cs"/>
              </a:rPr>
              <a:t>translated on the dorsal side, producing a signalling molecule that causes adjacent </a:t>
            </a:r>
            <a:r>
              <a:rPr lang="en-GB" sz="1200" b="0" i="0" kern="1200" dirty="0" err="1" smtClean="0">
                <a:solidFill>
                  <a:schemeClr val="tx1"/>
                </a:solidFill>
                <a:latin typeface="+mn-lt"/>
                <a:ea typeface="+mn-ea"/>
                <a:cs typeface="+mn-cs"/>
              </a:rPr>
              <a:t>follical</a:t>
            </a:r>
            <a:r>
              <a:rPr lang="en-GB" sz="1200" b="0" i="0" kern="1200" dirty="0" smtClean="0">
                <a:solidFill>
                  <a:schemeClr val="tx1"/>
                </a:solidFill>
                <a:latin typeface="+mn-lt"/>
                <a:ea typeface="+mn-ea"/>
                <a:cs typeface="+mn-cs"/>
              </a:rPr>
              <a:t> cells to define the embryo's dorsal-ventral axis. </a:t>
            </a:r>
            <a:r>
              <a:rPr lang="en-GB" dirty="0" smtClean="0"/>
              <a:t/>
            </a:r>
            <a:br>
              <a:rPr lang="en-GB" dirty="0" smtClean="0"/>
            </a:br>
            <a:r>
              <a:rPr lang="en-GB" sz="1200" b="1" i="0" kern="1200" dirty="0" smtClean="0">
                <a:solidFill>
                  <a:schemeClr val="tx1"/>
                </a:solidFill>
                <a:latin typeface="+mn-lt"/>
                <a:ea typeface="+mn-ea"/>
                <a:cs typeface="+mn-cs"/>
              </a:rPr>
              <a:t>Collection:</a:t>
            </a:r>
            <a:r>
              <a:rPr lang="en-GB" sz="1200" b="0" i="0" kern="1200" dirty="0" smtClean="0">
                <a:solidFill>
                  <a:schemeClr val="tx1"/>
                </a:solidFill>
                <a:latin typeface="+mn-lt"/>
                <a:ea typeface="+mn-ea"/>
                <a:cs typeface="+mn-cs"/>
              </a:rPr>
              <a:t> </a:t>
            </a:r>
            <a:r>
              <a:rPr lang="en-GB" sz="1200" b="0" i="0" u="none" strike="noStrike" kern="1200" dirty="0" err="1" smtClean="0">
                <a:solidFill>
                  <a:schemeClr val="tx1"/>
                </a:solidFill>
                <a:latin typeface="+mn-lt"/>
                <a:ea typeface="+mn-ea"/>
                <a:cs typeface="+mn-cs"/>
                <a:hlinkClick r:id="rId4"/>
              </a:rPr>
              <a:t>Wellcome</a:t>
            </a:r>
            <a:r>
              <a:rPr lang="en-GB" sz="1200" b="0" i="0" u="none" strike="noStrike" kern="1200" dirty="0" smtClean="0">
                <a:solidFill>
                  <a:schemeClr val="tx1"/>
                </a:solidFill>
                <a:latin typeface="+mn-lt"/>
                <a:ea typeface="+mn-ea"/>
                <a:cs typeface="+mn-cs"/>
                <a:hlinkClick r:id="rId4"/>
              </a:rPr>
              <a:t> Images</a:t>
            </a:r>
            <a:r>
              <a:rPr lang="en-GB" sz="1200" b="0" i="0" kern="1200" dirty="0" smtClean="0">
                <a:solidFill>
                  <a:schemeClr val="tx1"/>
                </a:solidFill>
                <a:latin typeface="+mn-lt"/>
                <a:ea typeface="+mn-ea"/>
                <a:cs typeface="+mn-cs"/>
              </a:rPr>
              <a:t> </a:t>
            </a:r>
            <a:r>
              <a:rPr lang="en-GB" dirty="0" smtClean="0"/>
              <a:t/>
            </a:r>
            <a:br>
              <a:rPr lang="en-GB" dirty="0" smtClean="0"/>
            </a:br>
            <a:r>
              <a:rPr lang="en-GB" sz="1200" b="1" i="0" kern="1200" dirty="0" smtClean="0">
                <a:solidFill>
                  <a:schemeClr val="tx1"/>
                </a:solidFill>
                <a:latin typeface="+mn-lt"/>
                <a:ea typeface="+mn-ea"/>
                <a:cs typeface="+mn-cs"/>
              </a:rPr>
              <a:t>Library reference no.:</a:t>
            </a:r>
            <a:r>
              <a:rPr lang="en-GB" sz="1200" b="0" i="0" kern="1200" dirty="0" smtClean="0">
                <a:solidFill>
                  <a:schemeClr val="tx1"/>
                </a:solidFill>
                <a:latin typeface="+mn-lt"/>
                <a:ea typeface="+mn-ea"/>
                <a:cs typeface="+mn-cs"/>
              </a:rPr>
              <a:t> Contributor Reference OSKBODGRK2 </a:t>
            </a:r>
            <a:r>
              <a:rPr lang="en-GB" dirty="0" smtClean="0"/>
              <a:t/>
            </a:r>
            <a:br>
              <a:rPr lang="en-GB" dirty="0" smtClean="0"/>
            </a:br>
            <a:r>
              <a:rPr lang="en-GB" dirty="0" smtClean="0"/>
              <a:t/>
            </a:r>
            <a:br>
              <a:rPr lang="en-GB" dirty="0" smtClean="0"/>
            </a:br>
            <a:r>
              <a:rPr lang="en-GB" sz="1200" b="0" i="0" kern="1200" dirty="0" smtClean="0">
                <a:solidFill>
                  <a:schemeClr val="tx1"/>
                </a:solidFill>
                <a:latin typeface="+mn-lt"/>
                <a:ea typeface="+mn-ea"/>
                <a:cs typeface="+mn-cs"/>
              </a:rPr>
              <a:t>Copyrighted work available under Creative Commons by-</a:t>
            </a:r>
            <a:r>
              <a:rPr lang="en-GB" sz="1200" b="0" i="0" kern="1200" dirty="0" err="1" smtClean="0">
                <a:solidFill>
                  <a:schemeClr val="tx1"/>
                </a:solidFill>
                <a:latin typeface="+mn-lt"/>
                <a:ea typeface="+mn-ea"/>
                <a:cs typeface="+mn-cs"/>
              </a:rPr>
              <a:t>nc</a:t>
            </a:r>
            <a:r>
              <a:rPr lang="en-GB" sz="1200" b="0" i="0" kern="1200" dirty="0" smtClean="0">
                <a:solidFill>
                  <a:schemeClr val="tx1"/>
                </a:solidFill>
                <a:latin typeface="+mn-lt"/>
                <a:ea typeface="+mn-ea"/>
                <a:cs typeface="+mn-cs"/>
              </a:rPr>
              <a:t>-</a:t>
            </a:r>
            <a:r>
              <a:rPr lang="en-GB" sz="1200" b="0" i="0" kern="1200" dirty="0" err="1" smtClean="0">
                <a:solidFill>
                  <a:schemeClr val="tx1"/>
                </a:solidFill>
                <a:latin typeface="+mn-lt"/>
                <a:ea typeface="+mn-ea"/>
                <a:cs typeface="+mn-cs"/>
              </a:rPr>
              <a:t>nd</a:t>
            </a:r>
            <a:r>
              <a:rPr lang="en-GB" sz="1200" b="0" i="0" kern="1200" dirty="0" smtClean="0">
                <a:solidFill>
                  <a:schemeClr val="tx1"/>
                </a:solidFill>
                <a:latin typeface="+mn-lt"/>
                <a:ea typeface="+mn-ea"/>
                <a:cs typeface="+mn-cs"/>
              </a:rPr>
              <a:t> 2.0 UK: England &amp; Wales, see</a:t>
            </a:r>
            <a:r>
              <a:rPr lang="en-GB" sz="1200" b="0" i="0" u="none" strike="noStrike" kern="1200" dirty="0" smtClean="0">
                <a:solidFill>
                  <a:schemeClr val="tx1"/>
                </a:solidFill>
                <a:latin typeface="+mn-lt"/>
                <a:ea typeface="+mn-ea"/>
                <a:cs typeface="+mn-cs"/>
                <a:hlinkClick r:id="rId5" tooltip="Prices link"/>
              </a:rPr>
              <a:t>http://wellcomeimages.org/indexplus/page/Prices.html</a:t>
            </a:r>
            <a:r>
              <a:rPr lang="en-GB" sz="1200" b="0" i="0" kern="1200" dirty="0" smtClean="0">
                <a:solidFill>
                  <a:schemeClr val="tx1"/>
                </a:solidFill>
                <a:latin typeface="+mn-lt"/>
                <a:ea typeface="+mn-ea"/>
                <a:cs typeface="+mn-cs"/>
              </a:rPr>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A4B79301-BA59-40E7-B5F9-6B65897B0276}"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68288" lvl="1" indent="-268288">
              <a:buFont typeface="Arial" pitchFamily="34" charset="0"/>
              <a:buChar char="•"/>
            </a:pPr>
            <a:r>
              <a:rPr lang="en-GB" sz="1800" kern="1200" dirty="0" smtClean="0">
                <a:solidFill>
                  <a:schemeClr val="tx1"/>
                </a:solidFill>
                <a:latin typeface="+mn-lt"/>
                <a:ea typeface="+mn-ea"/>
                <a:cs typeface="+mn-cs"/>
              </a:rPr>
              <a:t>No new transcription in </a:t>
            </a:r>
            <a:r>
              <a:rPr lang="en-GB" sz="1800" i="1" kern="1200" dirty="0" err="1" smtClean="0">
                <a:solidFill>
                  <a:schemeClr val="tx1"/>
                </a:solidFill>
                <a:latin typeface="+mn-lt"/>
                <a:ea typeface="+mn-ea"/>
                <a:cs typeface="+mn-cs"/>
              </a:rPr>
              <a:t>Xenopus</a:t>
            </a:r>
            <a:r>
              <a:rPr lang="en-GB" sz="1800" kern="1200" dirty="0" smtClean="0">
                <a:solidFill>
                  <a:schemeClr val="tx1"/>
                </a:solidFill>
                <a:latin typeface="+mn-lt"/>
                <a:ea typeface="+mn-ea"/>
                <a:cs typeface="+mn-cs"/>
              </a:rPr>
              <a:t> embryo until 4096-cell stage (~6/7 hours, 12 cleavages)</a:t>
            </a:r>
            <a:endParaRPr lang="en-US" sz="1800" kern="1200" dirty="0" smtClean="0">
              <a:solidFill>
                <a:schemeClr val="tx1"/>
              </a:solidFill>
              <a:latin typeface="+mn-lt"/>
              <a:ea typeface="+mn-ea"/>
              <a:cs typeface="+mn-cs"/>
            </a:endParaRPr>
          </a:p>
          <a:p>
            <a:pPr marL="268288" indent="-268288">
              <a:buFont typeface="Arial" pitchFamily="34" charset="0"/>
              <a:buChar char="•"/>
            </a:pPr>
            <a:r>
              <a:rPr lang="en-GB" sz="1800" kern="1200" dirty="0" smtClean="0">
                <a:solidFill>
                  <a:schemeClr val="tx1"/>
                </a:solidFill>
                <a:latin typeface="+mn-lt"/>
                <a:ea typeface="+mn-ea"/>
                <a:cs typeface="+mn-cs"/>
              </a:rPr>
              <a:t> </a:t>
            </a:r>
            <a:r>
              <a:rPr lang="en-GB" sz="1800" kern="1200" dirty="0" smtClean="0">
                <a:solidFill>
                  <a:schemeClr val="tx1"/>
                </a:solidFill>
                <a:latin typeface="+mn-lt"/>
                <a:ea typeface="+mn-ea"/>
                <a:cs typeface="+mn-cs"/>
              </a:rPr>
              <a:t>= </a:t>
            </a:r>
            <a:r>
              <a:rPr lang="en-GB" sz="1800" kern="1200" dirty="0" smtClean="0">
                <a:solidFill>
                  <a:schemeClr val="tx1"/>
                </a:solidFill>
                <a:latin typeface="+mn-lt"/>
                <a:ea typeface="+mn-ea"/>
                <a:cs typeface="+mn-cs"/>
              </a:rPr>
              <a:t>Mid-blastula transition</a:t>
            </a:r>
            <a:endParaRPr lang="en-US" sz="1800" kern="1200" dirty="0" smtClean="0">
              <a:solidFill>
                <a:schemeClr val="tx1"/>
              </a:solidFill>
              <a:latin typeface="+mn-lt"/>
              <a:ea typeface="+mn-ea"/>
              <a:cs typeface="+mn-cs"/>
            </a:endParaRPr>
          </a:p>
          <a:p>
            <a:pPr fontAlgn="base"/>
            <a:endParaRPr lang="en-GB" sz="1200" b="0" i="0" kern="1200" dirty="0" smtClean="0">
              <a:solidFill>
                <a:schemeClr val="tx1"/>
              </a:solidFill>
              <a:latin typeface="+mn-lt"/>
              <a:ea typeface="+mn-ea"/>
              <a:cs typeface="+mn-cs"/>
            </a:endParaRPr>
          </a:p>
          <a:p>
            <a:pPr fontAlgn="base"/>
            <a:endParaRPr lang="en-GB" sz="1200" b="0" i="0" kern="1200" dirty="0" smtClean="0">
              <a:solidFill>
                <a:schemeClr val="tx1"/>
              </a:solidFill>
              <a:latin typeface="+mn-lt"/>
              <a:ea typeface="+mn-ea"/>
              <a:cs typeface="+mn-cs"/>
            </a:endParaRPr>
          </a:p>
          <a:p>
            <a:pPr fontAlgn="base"/>
            <a:r>
              <a:rPr lang="en-GB" sz="1200" b="0" i="0" kern="1200" dirty="0" smtClean="0">
                <a:solidFill>
                  <a:schemeClr val="tx1"/>
                </a:solidFill>
                <a:latin typeface="+mn-lt"/>
                <a:ea typeface="+mn-ea"/>
                <a:cs typeface="+mn-cs"/>
              </a:rPr>
              <a:t>ADAPTED FROM: (COPYRIGHT ISSUES)</a:t>
            </a:r>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Published Online August 1 2013: Science 23 August 2013: Vol. 341 no. 6148 pp. 893-896. </a:t>
            </a:r>
            <a:r>
              <a:rPr lang="en-US" sz="1200" b="0" i="0" kern="1200" dirty="0" err="1" smtClean="0">
                <a:solidFill>
                  <a:schemeClr val="tx1"/>
                </a:solidFill>
                <a:latin typeface="+mn-lt"/>
                <a:ea typeface="+mn-ea"/>
                <a:cs typeface="+mn-cs"/>
              </a:rPr>
              <a:t>DOI</a:t>
            </a:r>
            <a:r>
              <a:rPr lang="en-US" sz="1200" b="0" i="0" kern="1200" dirty="0" smtClean="0">
                <a:solidFill>
                  <a:schemeClr val="tx1"/>
                </a:solidFill>
                <a:latin typeface="+mn-lt"/>
                <a:ea typeface="+mn-ea"/>
                <a:cs typeface="+mn-cs"/>
              </a:rPr>
              <a:t>: 10.1126/</a:t>
            </a:r>
            <a:r>
              <a:rPr lang="en-US" sz="1200" b="0" i="0" kern="1200" dirty="0" err="1" smtClean="0">
                <a:solidFill>
                  <a:schemeClr val="tx1"/>
                </a:solidFill>
                <a:latin typeface="+mn-lt"/>
                <a:ea typeface="+mn-ea"/>
                <a:cs typeface="+mn-cs"/>
              </a:rPr>
              <a:t>science.1241530</a:t>
            </a:r>
            <a:endParaRPr lang="en-US" sz="1200" b="0" i="0" kern="1200" dirty="0" smtClean="0">
              <a:solidFill>
                <a:schemeClr val="tx1"/>
              </a:solidFill>
              <a:latin typeface="+mn-lt"/>
              <a:ea typeface="+mn-ea"/>
              <a:cs typeface="+mn-cs"/>
            </a:endParaRPr>
          </a:p>
          <a:p>
            <a:pPr fontAlgn="base"/>
            <a:r>
              <a:rPr lang="en-US" sz="1200" b="0" i="0" kern="1200" cap="all" dirty="0" err="1" smtClean="0">
                <a:solidFill>
                  <a:schemeClr val="tx1"/>
                </a:solidFill>
                <a:latin typeface="+mn-lt"/>
                <a:ea typeface="+mn-ea"/>
                <a:cs typeface="+mn-cs"/>
              </a:rPr>
              <a:t>REPORTL</a:t>
            </a:r>
            <a:r>
              <a:rPr lang="en-US" sz="1200" b="0" i="0" kern="1200" cap="all"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Titration of Four Replication Factors Is Essential for the </a:t>
            </a:r>
            <a:r>
              <a:rPr lang="en-US" sz="1200" b="0" i="1" kern="1200" dirty="0" err="1" smtClean="0">
                <a:solidFill>
                  <a:schemeClr val="tx1"/>
                </a:solidFill>
                <a:latin typeface="+mn-lt"/>
                <a:ea typeface="+mn-ea"/>
                <a:cs typeface="+mn-cs"/>
              </a:rPr>
              <a:t>Xenopus</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laevis</a:t>
            </a:r>
            <a:r>
              <a:rPr lang="en-US" sz="1200" b="0" i="0" kern="1200" dirty="0" err="1" smtClean="0">
                <a:solidFill>
                  <a:schemeClr val="tx1"/>
                </a:solidFill>
                <a:latin typeface="+mn-lt"/>
                <a:ea typeface="+mn-ea"/>
                <a:cs typeface="+mn-cs"/>
              </a:rPr>
              <a:t>Midblastula</a:t>
            </a:r>
            <a:r>
              <a:rPr lang="en-US" sz="1200" b="0" i="0" kern="1200" dirty="0" smtClean="0">
                <a:solidFill>
                  <a:schemeClr val="tx1"/>
                </a:solidFill>
                <a:latin typeface="+mn-lt"/>
                <a:ea typeface="+mn-ea"/>
                <a:cs typeface="+mn-cs"/>
              </a:rPr>
              <a:t> Transition</a:t>
            </a:r>
          </a:p>
          <a:p>
            <a:pPr fontAlgn="base"/>
            <a:r>
              <a:rPr lang="en-US" sz="1200" b="0" i="0" u="none" strike="noStrike" kern="1200" dirty="0" smtClean="0">
                <a:solidFill>
                  <a:schemeClr val="tx1"/>
                </a:solidFill>
                <a:latin typeface="+mn-lt"/>
                <a:ea typeface="+mn-ea"/>
                <a:cs typeface="+mn-cs"/>
                <a:hlinkClick r:id="rId3"/>
              </a:rPr>
              <a:t>Clara </a:t>
            </a:r>
            <a:r>
              <a:rPr lang="en-US" sz="1200" b="0" i="0" u="none" strike="noStrike" kern="1200" dirty="0" err="1" smtClean="0">
                <a:solidFill>
                  <a:schemeClr val="tx1"/>
                </a:solidFill>
                <a:latin typeface="+mn-lt"/>
                <a:ea typeface="+mn-ea"/>
                <a:cs typeface="+mn-cs"/>
                <a:hlinkClick r:id="rId3"/>
              </a:rPr>
              <a:t>Collart</a:t>
            </a:r>
            <a:r>
              <a:rPr lang="en-US" sz="1200" b="0" i="0" u="sng" kern="1200" baseline="30000" dirty="0" err="1" smtClean="0">
                <a:solidFill>
                  <a:schemeClr val="tx1"/>
                </a:solidFill>
                <a:latin typeface="+mn-lt"/>
                <a:ea typeface="+mn-ea"/>
                <a:cs typeface="+mn-cs"/>
                <a:hlinkClick r:id="rId4"/>
              </a:rPr>
              <a:t>1</a:t>
            </a:r>
            <a:r>
              <a:rPr lang="en-US" sz="1200" b="0" i="0" kern="1200" baseline="30000" dirty="0" err="1" smtClean="0">
                <a:solidFill>
                  <a:schemeClr val="tx1"/>
                </a:solidFill>
                <a:latin typeface="+mn-lt"/>
                <a:ea typeface="+mn-ea"/>
                <a:cs typeface="+mn-cs"/>
              </a:rPr>
              <a:t>,</a:t>
            </a:r>
            <a:r>
              <a:rPr lang="en-US" sz="1200" b="0" i="0" u="sng" kern="1200" baseline="30000" dirty="0" err="1" smtClean="0">
                <a:solidFill>
                  <a:schemeClr val="tx1"/>
                </a:solidFill>
                <a:latin typeface="+mn-lt"/>
                <a:ea typeface="+mn-ea"/>
                <a:cs typeface="+mn-cs"/>
                <a:hlinkClick r:id="rId4"/>
              </a:rPr>
              <a:t>2</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5"/>
              </a:rPr>
              <a:t>George E. </a:t>
            </a:r>
            <a:r>
              <a:rPr lang="en-US" sz="1200" b="0" i="0" u="none" strike="noStrike" kern="1200" dirty="0" err="1" smtClean="0">
                <a:solidFill>
                  <a:schemeClr val="tx1"/>
                </a:solidFill>
                <a:latin typeface="+mn-lt"/>
                <a:ea typeface="+mn-ea"/>
                <a:cs typeface="+mn-cs"/>
                <a:hlinkClick r:id="rId5"/>
              </a:rPr>
              <a:t>Allen</a:t>
            </a:r>
            <a:r>
              <a:rPr lang="en-US" sz="1200" b="0" i="0" u="sng" kern="1200" baseline="30000" dirty="0" err="1" smtClean="0">
                <a:solidFill>
                  <a:schemeClr val="tx1"/>
                </a:solidFill>
                <a:latin typeface="+mn-lt"/>
                <a:ea typeface="+mn-ea"/>
                <a:cs typeface="+mn-cs"/>
                <a:hlinkClick r:id="rId4"/>
              </a:rPr>
              <a:t>1</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6"/>
              </a:rPr>
              <a:t>Charles R. </a:t>
            </a:r>
            <a:r>
              <a:rPr lang="en-US" sz="1200" b="0" i="0" u="none" strike="noStrike" kern="1200" dirty="0" err="1" smtClean="0">
                <a:solidFill>
                  <a:schemeClr val="tx1"/>
                </a:solidFill>
                <a:latin typeface="+mn-lt"/>
                <a:ea typeface="+mn-ea"/>
                <a:cs typeface="+mn-cs"/>
                <a:hlinkClick r:id="rId6"/>
              </a:rPr>
              <a:t>Bradshaw</a:t>
            </a:r>
            <a:r>
              <a:rPr lang="en-US" sz="1200" b="0" i="0" u="sng" kern="1200" baseline="30000" dirty="0" err="1" smtClean="0">
                <a:solidFill>
                  <a:schemeClr val="tx1"/>
                </a:solidFill>
                <a:latin typeface="+mn-lt"/>
                <a:ea typeface="+mn-ea"/>
                <a:cs typeface="+mn-cs"/>
                <a:hlinkClick r:id="rId4"/>
              </a:rPr>
              <a:t>1</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7"/>
              </a:rPr>
              <a:t>James C. </a:t>
            </a:r>
            <a:r>
              <a:rPr lang="en-US" sz="1200" b="0" i="0" u="none" strike="noStrike" kern="1200" dirty="0" err="1" smtClean="0">
                <a:solidFill>
                  <a:schemeClr val="tx1"/>
                </a:solidFill>
                <a:latin typeface="+mn-lt"/>
                <a:ea typeface="+mn-ea"/>
                <a:cs typeface="+mn-cs"/>
                <a:hlinkClick r:id="rId7"/>
              </a:rPr>
              <a:t>Smith</a:t>
            </a:r>
            <a:r>
              <a:rPr lang="en-US" sz="1200" b="0" i="0" u="sng" kern="1200" baseline="30000" dirty="0" err="1" smtClean="0">
                <a:solidFill>
                  <a:schemeClr val="tx1"/>
                </a:solidFill>
                <a:latin typeface="+mn-lt"/>
                <a:ea typeface="+mn-ea"/>
                <a:cs typeface="+mn-cs"/>
                <a:hlinkClick r:id="rId4"/>
              </a:rPr>
              <a:t>2</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8"/>
              </a:rPr>
              <a:t>Philip </a:t>
            </a:r>
            <a:r>
              <a:rPr lang="en-US" sz="1200" b="0" i="0" u="none" strike="noStrike" kern="1200" dirty="0" err="1" smtClean="0">
                <a:solidFill>
                  <a:schemeClr val="tx1"/>
                </a:solidFill>
                <a:latin typeface="+mn-lt"/>
                <a:ea typeface="+mn-ea"/>
                <a:cs typeface="+mn-cs"/>
                <a:hlinkClick r:id="rId8"/>
              </a:rPr>
              <a:t>Zegerman</a:t>
            </a:r>
            <a:r>
              <a:rPr lang="en-US" sz="1200" b="0" i="0" u="sng" kern="1200" baseline="30000" dirty="0" err="1" smtClean="0">
                <a:solidFill>
                  <a:schemeClr val="tx1"/>
                </a:solidFill>
                <a:latin typeface="+mn-lt"/>
                <a:ea typeface="+mn-ea"/>
                <a:cs typeface="+mn-cs"/>
                <a:hlinkClick r:id="rId4"/>
              </a:rPr>
              <a:t>1</a:t>
            </a:r>
            <a:r>
              <a:rPr lang="en-US" sz="1200" b="0" i="0" kern="1200" baseline="30000" dirty="0" err="1" smtClean="0">
                <a:solidFill>
                  <a:schemeClr val="tx1"/>
                </a:solidFill>
                <a:latin typeface="+mn-lt"/>
                <a:ea typeface="+mn-ea"/>
                <a:cs typeface="+mn-cs"/>
              </a:rPr>
              <a:t>,</a:t>
            </a:r>
            <a:r>
              <a:rPr lang="en-US" sz="1200" b="0" i="0" u="sng" kern="1200" baseline="30000" dirty="0" err="1" smtClean="0">
                <a:solidFill>
                  <a:schemeClr val="tx1"/>
                </a:solidFill>
                <a:latin typeface="+mn-lt"/>
                <a:ea typeface="+mn-ea"/>
                <a:cs typeface="+mn-cs"/>
                <a:hlinkClick r:id="rId4"/>
              </a:rPr>
              <a:t>3</a:t>
            </a:r>
            <a:r>
              <a:rPr lang="en-US" sz="1200" b="0" i="0" kern="1200" baseline="30000" dirty="0" smtClean="0">
                <a:solidFill>
                  <a:schemeClr val="tx1"/>
                </a:solidFill>
                <a:latin typeface="+mn-lt"/>
                <a:ea typeface="+mn-ea"/>
                <a:cs typeface="+mn-cs"/>
              </a:rPr>
              <a:t>,</a:t>
            </a:r>
            <a:r>
              <a:rPr lang="en-US" sz="1200" b="0" i="0" u="sng" kern="1200" baseline="30000" dirty="0" smtClean="0">
                <a:solidFill>
                  <a:schemeClr val="tx1"/>
                </a:solidFill>
                <a:latin typeface="+mn-lt"/>
                <a:ea typeface="+mn-ea"/>
                <a:cs typeface="+mn-cs"/>
                <a:hlinkClick r:id="rId4"/>
              </a:rPr>
              <a:t>*</a:t>
            </a:r>
            <a:endParaRPr lang="en-US" sz="1200" b="0" i="0" kern="1200" dirty="0" smtClean="0">
              <a:solidFill>
                <a:schemeClr val="tx1"/>
              </a:solidFill>
              <a:latin typeface="+mn-lt"/>
              <a:ea typeface="+mn-ea"/>
              <a:cs typeface="+mn-cs"/>
            </a:endParaRPr>
          </a:p>
          <a:p>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D040FEA9-8903-4A24-9D07-6107663B1DC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68288" indent="-268288">
              <a:buFont typeface="Arial" pitchFamily="34" charset="0"/>
              <a:buChar char="•"/>
            </a:pPr>
            <a:r>
              <a:rPr lang="en-GB" sz="1800" b="0" i="0" kern="1200" dirty="0" err="1" smtClean="0">
                <a:solidFill>
                  <a:schemeClr val="tx1"/>
                </a:solidFill>
                <a:latin typeface="+mn-lt"/>
                <a:ea typeface="+mn-ea"/>
                <a:cs typeface="+mn-cs"/>
              </a:rPr>
              <a:t>Bicoid</a:t>
            </a:r>
            <a:r>
              <a:rPr lang="en-GB" sz="1800" b="0" i="0" kern="1200" dirty="0" smtClean="0">
                <a:solidFill>
                  <a:schemeClr val="tx1"/>
                </a:solidFill>
                <a:latin typeface="+mn-lt"/>
                <a:ea typeface="+mn-ea"/>
                <a:cs typeface="+mn-cs"/>
              </a:rPr>
              <a:t> = maternal effect </a:t>
            </a:r>
            <a:r>
              <a:rPr lang="en-GB" sz="1800" b="0" i="0" kern="1200" dirty="0" smtClean="0">
                <a:solidFill>
                  <a:schemeClr val="tx1"/>
                </a:solidFill>
                <a:latin typeface="+mn-lt"/>
                <a:ea typeface="+mn-ea"/>
                <a:cs typeface="+mn-cs"/>
              </a:rPr>
              <a:t>gene - activates</a:t>
            </a:r>
            <a:endParaRPr lang="en-GB" sz="1800" b="0" i="0" kern="1200" dirty="0" smtClean="0">
              <a:solidFill>
                <a:schemeClr val="tx1"/>
              </a:solidFill>
              <a:latin typeface="+mn-lt"/>
              <a:ea typeface="+mn-ea"/>
              <a:cs typeface="+mn-cs"/>
            </a:endParaRPr>
          </a:p>
          <a:p>
            <a:pPr marL="268288" indent="-268288">
              <a:buFont typeface="Arial" pitchFamily="34" charset="0"/>
              <a:buChar char="•"/>
            </a:pPr>
            <a:r>
              <a:rPr lang="en-GB" sz="1800" b="0" i="0" kern="1200" dirty="0" smtClean="0">
                <a:solidFill>
                  <a:schemeClr val="tx1"/>
                </a:solidFill>
                <a:latin typeface="+mn-lt"/>
                <a:ea typeface="+mn-ea"/>
                <a:cs typeface="+mn-cs"/>
              </a:rPr>
              <a:t>Giant and </a:t>
            </a:r>
            <a:r>
              <a:rPr lang="en-GB" sz="1800" b="0" i="0" kern="1200" dirty="0" err="1" smtClean="0">
                <a:solidFill>
                  <a:schemeClr val="tx1"/>
                </a:solidFill>
                <a:latin typeface="+mn-lt"/>
                <a:ea typeface="+mn-ea"/>
                <a:cs typeface="+mn-cs"/>
              </a:rPr>
              <a:t>knirps</a:t>
            </a:r>
            <a:r>
              <a:rPr lang="en-GB" sz="1800" b="0" i="0" kern="1200" dirty="0" smtClean="0">
                <a:solidFill>
                  <a:schemeClr val="tx1"/>
                </a:solidFill>
                <a:latin typeface="+mn-lt"/>
                <a:ea typeface="+mn-ea"/>
                <a:cs typeface="+mn-cs"/>
              </a:rPr>
              <a:t> = gap </a:t>
            </a:r>
            <a:r>
              <a:rPr lang="en-GB" sz="1800" b="0" i="0" kern="1200" dirty="0" smtClean="0">
                <a:solidFill>
                  <a:schemeClr val="tx1"/>
                </a:solidFill>
                <a:latin typeface="+mn-lt"/>
                <a:ea typeface="+mn-ea"/>
                <a:cs typeface="+mn-cs"/>
              </a:rPr>
              <a:t>genes - activate</a:t>
            </a:r>
            <a:endParaRPr lang="en-GB" sz="1800" b="0" i="0" kern="1200" dirty="0" smtClean="0">
              <a:solidFill>
                <a:schemeClr val="tx1"/>
              </a:solidFill>
              <a:latin typeface="+mn-lt"/>
              <a:ea typeface="+mn-ea"/>
              <a:cs typeface="+mn-cs"/>
            </a:endParaRPr>
          </a:p>
          <a:p>
            <a:pPr marL="268288" indent="-268288">
              <a:buFont typeface="Arial" pitchFamily="34" charset="0"/>
              <a:buChar char="•"/>
            </a:pPr>
            <a:r>
              <a:rPr lang="en-GB" sz="1800" b="0" i="0" kern="1200" dirty="0" smtClean="0">
                <a:solidFill>
                  <a:schemeClr val="tx1"/>
                </a:solidFill>
                <a:latin typeface="+mn-lt"/>
                <a:ea typeface="+mn-ea"/>
                <a:cs typeface="+mn-cs"/>
              </a:rPr>
              <a:t>Even-skipped = pair rule </a:t>
            </a:r>
            <a:r>
              <a:rPr lang="en-GB" sz="1800" b="0" i="0" kern="1200" dirty="0" smtClean="0">
                <a:solidFill>
                  <a:schemeClr val="tx1"/>
                </a:solidFill>
                <a:latin typeface="+mn-lt"/>
                <a:ea typeface="+mn-ea"/>
                <a:cs typeface="+mn-cs"/>
              </a:rPr>
              <a:t>genes - activate</a:t>
            </a:r>
            <a:endParaRPr lang="en-GB" sz="1800" b="0" i="0" kern="1200" dirty="0" smtClean="0">
              <a:solidFill>
                <a:schemeClr val="tx1"/>
              </a:solidFill>
              <a:latin typeface="+mn-lt"/>
              <a:ea typeface="+mn-ea"/>
              <a:cs typeface="+mn-cs"/>
            </a:endParaRPr>
          </a:p>
          <a:p>
            <a:pPr marL="268288" indent="-268288">
              <a:buFont typeface="Arial" pitchFamily="34" charset="0"/>
              <a:buChar char="•"/>
            </a:pPr>
            <a:r>
              <a:rPr lang="en-GB" sz="1800" b="0" i="0" kern="1200" dirty="0" smtClean="0">
                <a:solidFill>
                  <a:schemeClr val="tx1"/>
                </a:solidFill>
                <a:latin typeface="+mn-lt"/>
                <a:ea typeface="+mn-ea"/>
                <a:cs typeface="+mn-cs"/>
              </a:rPr>
              <a:t>Engrailed = segment polarity gene</a:t>
            </a:r>
            <a:endParaRPr lang="en-US" sz="18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Sean B. Carroll, Jennifer K. </a:t>
            </a:r>
            <a:r>
              <a:rPr lang="en-US" sz="1200" b="0" i="0" kern="1200" dirty="0" err="1" smtClean="0">
                <a:solidFill>
                  <a:schemeClr val="tx1"/>
                </a:solidFill>
                <a:latin typeface="+mn-lt"/>
                <a:ea typeface="+mn-ea"/>
                <a:cs typeface="+mn-cs"/>
              </a:rPr>
              <a:t>Grenier</a:t>
            </a:r>
            <a:r>
              <a:rPr lang="en-US" sz="1200" b="0" i="0" kern="1200" dirty="0" smtClean="0">
                <a:solidFill>
                  <a:schemeClr val="tx1"/>
                </a:solidFill>
                <a:latin typeface="+mn-lt"/>
                <a:ea typeface="+mn-ea"/>
                <a:cs typeface="+mn-cs"/>
              </a:rPr>
              <a:t>, and Scott D. </a:t>
            </a:r>
            <a:r>
              <a:rPr lang="en-US" sz="1200" b="0" i="0" kern="1200" dirty="0" err="1" smtClean="0">
                <a:solidFill>
                  <a:schemeClr val="tx1"/>
                </a:solidFill>
                <a:latin typeface="+mn-lt"/>
                <a:ea typeface="+mn-ea"/>
                <a:cs typeface="+mn-cs"/>
              </a:rPr>
              <a:t>Weatherbee</a:t>
            </a:r>
            <a:r>
              <a:rPr lang="en-US" sz="1200" b="0" i="0" kern="1200" dirty="0" smtClean="0">
                <a:solidFill>
                  <a:schemeClr val="tx1"/>
                </a:solidFill>
                <a:latin typeface="+mn-lt"/>
                <a:ea typeface="+mn-ea"/>
                <a:cs typeface="+mn-cs"/>
              </a:rPr>
              <a:t> (2001) From </a:t>
            </a:r>
            <a:r>
              <a:rPr lang="en-US" sz="1200" b="0" i="1" kern="1200" dirty="0" smtClean="0">
                <a:solidFill>
                  <a:schemeClr val="tx1"/>
                </a:solidFill>
                <a:latin typeface="+mn-lt"/>
                <a:ea typeface="+mn-ea"/>
                <a:cs typeface="+mn-cs"/>
              </a:rPr>
              <a:t>DNA to Diversity: Molecular Genetics and the Evolution of Animal Design</a:t>
            </a:r>
            <a:r>
              <a:rPr lang="en-US" sz="1200" b="0" i="0" kern="1200" dirty="0" smtClean="0">
                <a:solidFill>
                  <a:schemeClr val="tx1"/>
                </a:solidFill>
                <a:latin typeface="+mn-lt"/>
                <a:ea typeface="+mn-ea"/>
                <a:cs typeface="+mn-cs"/>
              </a:rPr>
              <a:t>, Blackwell </a:t>
            </a:r>
            <a:r>
              <a:rPr lang="en-US" sz="1200" b="0" i="0" kern="1200" dirty="0" err="1" smtClean="0">
                <a:solidFill>
                  <a:schemeClr val="tx1"/>
                </a:solidFill>
                <a:latin typeface="+mn-lt"/>
                <a:ea typeface="+mn-ea"/>
                <a:cs typeface="+mn-cs"/>
              </a:rPr>
              <a:t>Publishing:Cambridge</a:t>
            </a:r>
            <a:r>
              <a:rPr lang="en-US" sz="1200" b="0" i="0" kern="1200" dirty="0" smtClean="0">
                <a:solidFill>
                  <a:schemeClr val="tx1"/>
                </a:solidFill>
                <a:latin typeface="+mn-lt"/>
                <a:ea typeface="+mn-ea"/>
                <a:cs typeface="+mn-cs"/>
              </a:rPr>
              <a:t>, MA, p. 59, fig. 3.5 (</a:t>
            </a:r>
            <a:r>
              <a:rPr lang="en-US" dirty="0" smtClean="0">
                <a:hlinkClick r:id="rId3"/>
              </a:rPr>
              <a:t>http://ncse.com/book/export/html/2188</a:t>
            </a:r>
            <a:r>
              <a:rPr lang="en-US" dirty="0" smtClean="0"/>
              <a:t>)</a:t>
            </a:r>
            <a:endParaRPr lang="en-US" dirty="0" smtClean="0">
              <a:hlinkClick r:id="rId4"/>
            </a:endParaRPr>
          </a:p>
          <a:p>
            <a:endParaRPr lang="en-US" dirty="0" smtClean="0">
              <a:hlinkClick r:id="rId4"/>
            </a:endParaRPr>
          </a:p>
          <a:p>
            <a:r>
              <a:rPr lang="en-US" dirty="0" smtClean="0">
                <a:hlinkClick r:id="rId4"/>
              </a:rPr>
              <a:t>http://dev.biologists.org/content/129/19/4399/F5.expansion.html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latin typeface="+mn-lt"/>
                <a:ea typeface="+mn-ea"/>
                <a:cs typeface="+mn-cs"/>
              </a:rPr>
              <a:t>Development</a:t>
            </a:r>
            <a:r>
              <a:rPr lang="en-US" sz="1200" b="1" i="0" kern="1200" dirty="0" err="1" smtClean="0">
                <a:solidFill>
                  <a:schemeClr val="tx1"/>
                </a:solidFill>
                <a:latin typeface="+mn-lt"/>
                <a:ea typeface="+mn-ea"/>
                <a:cs typeface="+mn-cs"/>
              </a:rPr>
              <a:t>October</a:t>
            </a:r>
            <a:r>
              <a:rPr lang="en-US" sz="1200" b="1" i="0" kern="1200" dirty="0" smtClean="0">
                <a:solidFill>
                  <a:schemeClr val="tx1"/>
                </a:solidFill>
                <a:latin typeface="+mn-lt"/>
                <a:ea typeface="+mn-ea"/>
                <a:cs typeface="+mn-cs"/>
              </a:rPr>
              <a:t> 1, </a:t>
            </a:r>
            <a:r>
              <a:rPr lang="en-US" sz="1200" b="1" i="0" kern="1200" dirty="0" err="1" smtClean="0">
                <a:solidFill>
                  <a:schemeClr val="tx1"/>
                </a:solidFill>
                <a:latin typeface="+mn-lt"/>
                <a:ea typeface="+mn-ea"/>
                <a:cs typeface="+mn-cs"/>
              </a:rPr>
              <a:t>2002</a:t>
            </a:r>
            <a:r>
              <a:rPr lang="en-US" sz="1200" b="0" i="0" kern="1200" dirty="0" err="1" smtClean="0">
                <a:solidFill>
                  <a:schemeClr val="tx1"/>
                </a:solidFill>
                <a:latin typeface="+mn-lt"/>
                <a:ea typeface="+mn-ea"/>
                <a:cs typeface="+mn-cs"/>
              </a:rPr>
              <a:t>vol</a:t>
            </a:r>
            <a:r>
              <a:rPr lang="en-US" sz="1200" b="0" i="0" kern="1200" dirty="0" smtClean="0">
                <a:solidFill>
                  <a:schemeClr val="tx1"/>
                </a:solidFill>
                <a:latin typeface="+mn-lt"/>
                <a:ea typeface="+mn-ea"/>
                <a:cs typeface="+mn-cs"/>
              </a:rPr>
              <a:t>. 129 no. 19 </a:t>
            </a:r>
            <a:r>
              <a:rPr lang="en-US" sz="1200" b="1" i="0" kern="1200" dirty="0" smtClean="0">
                <a:solidFill>
                  <a:schemeClr val="tx1"/>
                </a:solidFill>
                <a:latin typeface="+mn-lt"/>
                <a:ea typeface="+mn-ea"/>
                <a:cs typeface="+mn-cs"/>
              </a:rPr>
              <a:t>4399-4409</a:t>
            </a:r>
          </a:p>
          <a:p>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sz="1800" i="0" kern="1200" dirty="0" smtClean="0">
                <a:solidFill>
                  <a:schemeClr val="tx1"/>
                </a:solidFill>
                <a:latin typeface="+mn-lt"/>
                <a:ea typeface="+mn-ea"/>
                <a:cs typeface="+mn-cs"/>
              </a:rPr>
              <a:t>“These slides show healthy sea urchin embryos (A, G slides) and others that have become abnormal due to low pH in sea water.”</a:t>
            </a:r>
          </a:p>
          <a:p>
            <a:endParaRPr lang="en-GB" sz="1800" dirty="0" smtClean="0"/>
          </a:p>
          <a:p>
            <a:pPr marL="268288" indent="-268288">
              <a:buFont typeface="Arial" pitchFamily="34" charset="0"/>
              <a:buChar char="•"/>
            </a:pPr>
            <a:r>
              <a:rPr lang="en-GB" sz="1800" i="0" kern="1200" dirty="0" smtClean="0">
                <a:solidFill>
                  <a:schemeClr val="tx1"/>
                </a:solidFill>
                <a:latin typeface="+mn-lt"/>
                <a:ea typeface="+mn-ea"/>
                <a:cs typeface="+mn-cs"/>
              </a:rPr>
              <a:t> Increased CO2 = reduced pH</a:t>
            </a:r>
          </a:p>
          <a:p>
            <a:pPr marL="268288" indent="-268288">
              <a:buFont typeface="Arial" pitchFamily="34" charset="0"/>
              <a:buChar char="•"/>
            </a:pPr>
            <a:r>
              <a:rPr lang="en-GB" sz="1800" i="0" kern="1200" dirty="0" smtClean="0">
                <a:solidFill>
                  <a:schemeClr val="tx1"/>
                </a:solidFill>
                <a:latin typeface="+mn-lt"/>
                <a:ea typeface="+mn-ea"/>
                <a:cs typeface="+mn-cs"/>
              </a:rPr>
              <a:t>Top row = CO2</a:t>
            </a:r>
          </a:p>
          <a:p>
            <a:pPr marL="268288" indent="-268288">
              <a:buFont typeface="Arial" pitchFamily="34" charset="0"/>
              <a:buChar char="•"/>
            </a:pPr>
            <a:r>
              <a:rPr lang="en-GB" sz="1800" i="0" kern="1200" dirty="0" smtClean="0">
                <a:solidFill>
                  <a:schemeClr val="tx1"/>
                </a:solidFill>
                <a:latin typeface="+mn-lt"/>
                <a:ea typeface="+mn-ea"/>
                <a:cs typeface="+mn-cs"/>
              </a:rPr>
              <a:t>Bottom</a:t>
            </a:r>
            <a:r>
              <a:rPr lang="en-GB" sz="1800" i="0" kern="1200" baseline="0" dirty="0" smtClean="0">
                <a:solidFill>
                  <a:schemeClr val="tx1"/>
                </a:solidFill>
                <a:latin typeface="+mn-lt"/>
                <a:ea typeface="+mn-ea"/>
                <a:cs typeface="+mn-cs"/>
              </a:rPr>
              <a:t> row = </a:t>
            </a:r>
            <a:r>
              <a:rPr lang="en-GB" sz="1800" i="0" kern="1200" baseline="0" dirty="0" err="1" smtClean="0">
                <a:solidFill>
                  <a:schemeClr val="tx1"/>
                </a:solidFill>
                <a:latin typeface="+mn-lt"/>
                <a:ea typeface="+mn-ea"/>
                <a:cs typeface="+mn-cs"/>
              </a:rPr>
              <a:t>HCl</a:t>
            </a:r>
            <a:endParaRPr lang="en-GB" sz="1800" i="0" kern="1200" dirty="0" smtClean="0">
              <a:solidFill>
                <a:schemeClr val="tx1"/>
              </a:solidFill>
              <a:latin typeface="+mn-lt"/>
              <a:ea typeface="+mn-ea"/>
              <a:cs typeface="+mn-cs"/>
            </a:endParaRPr>
          </a:p>
          <a:p>
            <a:endParaRPr lang="en-GB" sz="1800" dirty="0" smtClean="0"/>
          </a:p>
          <a:p>
            <a:endParaRPr lang="en-GB" sz="1800" dirty="0" smtClean="0"/>
          </a:p>
          <a:p>
            <a:endParaRPr lang="en-GB" sz="1800" dirty="0" smtClean="0"/>
          </a:p>
          <a:p>
            <a:r>
              <a:rPr lang="en-GB" dirty="0" smtClean="0">
                <a:hlinkClick r:id="rId3"/>
              </a:rPr>
              <a:t>http://www.nbcnews.com/id/4286438/ns/us_news-environment/t/do-global-warming-dangers-lie-under-seas/#.UlzqJtKTzTo</a:t>
            </a:r>
            <a:endParaRPr lang="en-GB" dirty="0" smtClean="0"/>
          </a:p>
          <a:p>
            <a:endParaRPr lang="en-GB"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i="0" kern="1200" dirty="0" smtClean="0">
              <a:solidFill>
                <a:schemeClr val="tx1"/>
              </a:solidFill>
              <a:latin typeface="+mn-lt"/>
              <a:ea typeface="+mn-ea"/>
              <a:cs typeface="+mn-cs"/>
            </a:endParaRPr>
          </a:p>
          <a:p>
            <a:endParaRPr lang="en-US" b="1" dirty="0" smtClean="0"/>
          </a:p>
          <a:p>
            <a:endParaRPr lang="en-US" sz="1200" b="1" i="0" kern="1200" dirty="0" smtClean="0">
              <a:solidFill>
                <a:schemeClr val="tx1"/>
              </a:solidFill>
              <a:latin typeface="+mn-lt"/>
              <a:ea typeface="+mn-ea"/>
              <a:cs typeface="+mn-cs"/>
            </a:endParaRPr>
          </a:p>
          <a:p>
            <a:endParaRPr lang="en-US" b="1" dirty="0" smtClean="0"/>
          </a:p>
          <a:p>
            <a:r>
              <a:rPr lang="en-US" sz="1200" b="1" i="0" kern="1200" dirty="0" smtClean="0">
                <a:solidFill>
                  <a:schemeClr val="tx1"/>
                </a:solidFill>
                <a:latin typeface="+mn-lt"/>
                <a:ea typeface="+mn-ea"/>
                <a:cs typeface="+mn-cs"/>
              </a:rPr>
              <a:t>B0008179</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Kate Storey</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Wellcome</a:t>
            </a:r>
            <a:r>
              <a:rPr lang="en-US" sz="1200" b="0" i="0" kern="1200" dirty="0" smtClean="0">
                <a:solidFill>
                  <a:schemeClr val="tx1"/>
                </a:solidFill>
                <a:latin typeface="+mn-lt"/>
                <a:ea typeface="+mn-ea"/>
                <a:cs typeface="+mn-cs"/>
              </a:rPr>
              <a:t> Images </a:t>
            </a:r>
            <a:r>
              <a:rPr lang="en-US" dirty="0" smtClean="0"/>
              <a:t/>
            </a:r>
            <a:br>
              <a:rPr lang="en-US" dirty="0" smtClean="0"/>
            </a:br>
            <a:r>
              <a:rPr lang="en-US" sz="1200" b="0" i="0" kern="1200" dirty="0" err="1" smtClean="0">
                <a:solidFill>
                  <a:schemeClr val="tx1"/>
                </a:solidFill>
                <a:latin typeface="+mn-lt"/>
                <a:ea typeface="+mn-ea"/>
                <a:cs typeface="+mn-cs"/>
              </a:rPr>
              <a:t>Neurulation</a:t>
            </a:r>
            <a:r>
              <a:rPr lang="en-US" sz="1200" b="0" i="0" kern="1200" dirty="0" smtClean="0">
                <a:solidFill>
                  <a:schemeClr val="tx1"/>
                </a:solidFill>
                <a:latin typeface="+mn-lt"/>
                <a:ea typeface="+mn-ea"/>
                <a:cs typeface="+mn-cs"/>
              </a:rPr>
              <a:t> : </a:t>
            </a:r>
            <a:r>
              <a:rPr lang="en-US" dirty="0" smtClean="0"/>
              <a:t>A. </a:t>
            </a:r>
            <a:r>
              <a:rPr lang="en-US" sz="1200" b="0" i="0" kern="1200" dirty="0" smtClean="0">
                <a:solidFill>
                  <a:schemeClr val="tx1"/>
                </a:solidFill>
                <a:latin typeface="+mn-lt"/>
                <a:ea typeface="+mn-ea"/>
                <a:cs typeface="+mn-cs"/>
              </a:rPr>
              <a:t>Light micrograph of the early chick embryo that has been stained with Sudan red to show the early development of the neural tube and </a:t>
            </a:r>
            <a:r>
              <a:rPr lang="en-US" sz="1200" b="0" i="0" kern="1200" dirty="0" err="1" smtClean="0">
                <a:solidFill>
                  <a:schemeClr val="tx1"/>
                </a:solidFill>
                <a:latin typeface="+mn-lt"/>
                <a:ea typeface="+mn-ea"/>
                <a:cs typeface="+mn-cs"/>
              </a:rPr>
              <a:t>somites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Somites</a:t>
            </a:r>
            <a:r>
              <a:rPr lang="en-US" sz="1200" b="0" i="0" kern="1200" dirty="0" smtClean="0">
                <a:solidFill>
                  <a:schemeClr val="tx1"/>
                </a:solidFill>
                <a:latin typeface="+mn-lt"/>
                <a:ea typeface="+mn-ea"/>
                <a:cs typeface="+mn-cs"/>
              </a:rPr>
              <a:t> are blocks of tissue formed during early development that will go on to form the skeletal muscle and vertebrae. </a:t>
            </a:r>
            <a:r>
              <a:rPr lang="en-US" sz="1200" b="1" i="0" kern="1200" dirty="0" smtClean="0">
                <a:solidFill>
                  <a:schemeClr val="tx1"/>
                </a:solidFill>
                <a:latin typeface="+mn-lt"/>
                <a:ea typeface="+mn-ea"/>
                <a:cs typeface="+mn-cs"/>
              </a:rPr>
              <a:t>Incubated for 28 hours or </a:t>
            </a:r>
            <a:r>
              <a:rPr lang="en-US" sz="1200" b="1" i="0" kern="1200" dirty="0" err="1" smtClean="0">
                <a:solidFill>
                  <a:schemeClr val="tx1"/>
                </a:solidFill>
                <a:latin typeface="+mn-lt"/>
                <a:ea typeface="+mn-ea"/>
                <a:cs typeface="+mn-cs"/>
              </a:rPr>
              <a:t>HH9</a:t>
            </a:r>
            <a:r>
              <a:rPr lang="en-US" sz="1200" b="1"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 as classified by the Hamburger and </a:t>
            </a:r>
            <a:r>
              <a:rPr lang="en-US" sz="1200" b="0" i="0" kern="1200" dirty="0" err="1" smtClean="0">
                <a:solidFill>
                  <a:schemeClr val="tx1"/>
                </a:solidFill>
                <a:latin typeface="+mn-lt"/>
                <a:ea typeface="+mn-ea"/>
                <a:cs typeface="+mn-cs"/>
              </a:rPr>
              <a:t>Hamiliton</a:t>
            </a:r>
            <a:r>
              <a:rPr lang="en-US" sz="1200" b="0" i="0" kern="1200" dirty="0" smtClean="0">
                <a:solidFill>
                  <a:schemeClr val="tx1"/>
                </a:solidFill>
                <a:latin typeface="+mn-lt"/>
                <a:ea typeface="+mn-ea"/>
                <a:cs typeface="+mn-cs"/>
              </a:rPr>
              <a:t> stage of chick development. At this stage there are 6 </a:t>
            </a:r>
            <a:r>
              <a:rPr lang="en-US" sz="1200" b="0" i="0" kern="1200" dirty="0" err="1" smtClean="0">
                <a:solidFill>
                  <a:schemeClr val="tx1"/>
                </a:solidFill>
                <a:latin typeface="+mn-lt"/>
                <a:ea typeface="+mn-ea"/>
                <a:cs typeface="+mn-cs"/>
              </a:rPr>
              <a:t>somites</a:t>
            </a:r>
            <a:r>
              <a:rPr lang="en-US" sz="1200" b="0" i="0" kern="1200" dirty="0" smtClean="0">
                <a:solidFill>
                  <a:schemeClr val="tx1"/>
                </a:solidFill>
                <a:latin typeface="+mn-lt"/>
                <a:ea typeface="+mn-ea"/>
                <a:cs typeface="+mn-cs"/>
              </a:rPr>
              <a:t> present and the cranial neural pore and neural tube is still open. </a:t>
            </a:r>
            <a:r>
              <a:rPr lang="en-US" dirty="0" smtClean="0"/>
              <a:t/>
            </a:r>
            <a:br>
              <a:rPr lang="en-US" dirty="0" smtClean="0"/>
            </a:br>
            <a:r>
              <a:rPr lang="en-US" sz="1200" b="0" i="0" u="none" strike="noStrike" kern="1200" dirty="0" smtClean="0">
                <a:solidFill>
                  <a:schemeClr val="tx1"/>
                </a:solidFill>
                <a:latin typeface="+mn-lt"/>
                <a:ea typeface="+mn-ea"/>
                <a:cs typeface="+mn-cs"/>
                <a:hlinkClick r:id="rId4"/>
              </a:rPr>
              <a:t>Light microscopy</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Collection:</a:t>
            </a:r>
            <a:r>
              <a:rPr lang="en-US" sz="1200" b="0" i="0"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hlinkClick r:id="rId5"/>
              </a:rPr>
              <a:t>Wellcome</a:t>
            </a:r>
            <a:r>
              <a:rPr lang="en-US" sz="1200" b="0" i="0" u="none" strike="noStrike" kern="1200" dirty="0" smtClean="0">
                <a:solidFill>
                  <a:schemeClr val="tx1"/>
                </a:solidFill>
                <a:latin typeface="+mn-lt"/>
                <a:ea typeface="+mn-ea"/>
                <a:cs typeface="+mn-cs"/>
                <a:hlinkClick r:id="rId5"/>
              </a:rPr>
              <a:t> Images</a:t>
            </a:r>
            <a:r>
              <a:rPr lang="en-US" sz="1200" b="0" i="0" kern="1200" dirty="0" smtClean="0">
                <a:solidFill>
                  <a:schemeClr val="tx1"/>
                </a:solidFill>
                <a:latin typeface="+mn-lt"/>
                <a:ea typeface="+mn-ea"/>
                <a:cs typeface="+mn-cs"/>
              </a:rPr>
              <a:t> </a:t>
            </a:r>
            <a:r>
              <a:rPr lang="en-US" dirty="0" smtClean="0"/>
              <a:t/>
            </a:r>
            <a:br>
              <a:rPr lang="en-US" dirty="0" smtClean="0"/>
            </a:br>
            <a:r>
              <a:rPr lang="en-US" sz="1200" b="0" i="0" kern="1200" dirty="0" smtClean="0">
                <a:solidFill>
                  <a:schemeClr val="tx1"/>
                </a:solidFill>
                <a:latin typeface="+mn-lt"/>
                <a:ea typeface="+mn-ea"/>
                <a:cs typeface="+mn-cs"/>
              </a:rPr>
              <a:t>Copyrighted work available under Creative Commons by-</a:t>
            </a:r>
            <a:r>
              <a:rPr lang="en-US" sz="1200" b="0" i="0" kern="1200" dirty="0" err="1" smtClean="0">
                <a:solidFill>
                  <a:schemeClr val="tx1"/>
                </a:solidFill>
                <a:latin typeface="+mn-lt"/>
                <a:ea typeface="+mn-ea"/>
                <a:cs typeface="+mn-cs"/>
              </a:rPr>
              <a:t>nc</a:t>
            </a:r>
            <a:r>
              <a:rPr lang="en-US" sz="1200" b="0" i="0" kern="1200" dirty="0" smtClean="0">
                <a:solidFill>
                  <a:schemeClr val="tx1"/>
                </a:solidFill>
                <a:latin typeface="+mn-lt"/>
                <a:ea typeface="+mn-ea"/>
                <a:cs typeface="+mn-cs"/>
              </a:rPr>
              <a:t>-</a:t>
            </a:r>
            <a:r>
              <a:rPr lang="en-US" sz="1200" b="0" i="0" kern="1200" dirty="0" err="1" smtClean="0">
                <a:solidFill>
                  <a:schemeClr val="tx1"/>
                </a:solidFill>
                <a:latin typeface="+mn-lt"/>
                <a:ea typeface="+mn-ea"/>
                <a:cs typeface="+mn-cs"/>
              </a:rPr>
              <a:t>nd</a:t>
            </a:r>
            <a:r>
              <a:rPr lang="en-US" sz="1200" b="0" i="0" kern="1200" dirty="0" smtClean="0">
                <a:solidFill>
                  <a:schemeClr val="tx1"/>
                </a:solidFill>
                <a:latin typeface="+mn-lt"/>
                <a:ea typeface="+mn-ea"/>
                <a:cs typeface="+mn-cs"/>
              </a:rPr>
              <a:t> 2.0 UK: England &amp; Wales, see</a:t>
            </a:r>
            <a:r>
              <a:rPr lang="en-US" sz="1200" b="0" i="0" u="none" strike="noStrike" kern="1200" dirty="0" smtClean="0">
                <a:solidFill>
                  <a:schemeClr val="tx1"/>
                </a:solidFill>
                <a:latin typeface="+mn-lt"/>
                <a:ea typeface="+mn-ea"/>
                <a:cs typeface="+mn-cs"/>
                <a:hlinkClick r:id="rId6" tooltip="Prices link"/>
              </a:rPr>
              <a:t>http://wellcomeimages.org/indexplus/page/Prices.html</a:t>
            </a:r>
            <a:r>
              <a:rPr lang="en-US" sz="1200" b="0" i="0" kern="1200" dirty="0" smtClean="0">
                <a:solidFill>
                  <a:schemeClr val="tx1"/>
                </a:solidFill>
                <a:latin typeface="+mn-lt"/>
                <a:ea typeface="+mn-ea"/>
                <a:cs typeface="+mn-cs"/>
              </a:rPr>
              <a:t> </a:t>
            </a:r>
            <a:r>
              <a:rPr lang="en-US" dirty="0" smtClean="0"/>
              <a:t/>
            </a:r>
            <a:br>
              <a:rPr lang="en-US" dirty="0" smtClean="0"/>
            </a:br>
            <a:r>
              <a:rPr lang="en-US" dirty="0" smtClean="0"/>
              <a:t/>
            </a:r>
            <a:br>
              <a:rPr lang="en-US" dirty="0" smtClean="0"/>
            </a:br>
            <a:r>
              <a:rPr lang="en-US" dirty="0" smtClean="0"/>
              <a:t>B. </a:t>
            </a:r>
            <a:r>
              <a:rPr lang="en-US" sz="1200" b="1" i="0" kern="1200" dirty="0" smtClean="0">
                <a:solidFill>
                  <a:schemeClr val="tx1"/>
                </a:solidFill>
                <a:latin typeface="+mn-lt"/>
                <a:ea typeface="+mn-ea"/>
                <a:cs typeface="+mn-cs"/>
              </a:rPr>
              <a:t>B0008186</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7"/>
              </a:rPr>
              <a:t>Dr David Furness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Wellcome</a:t>
            </a:r>
            <a:r>
              <a:rPr lang="en-US" sz="1200" b="0" i="0" kern="1200" dirty="0" smtClean="0">
                <a:solidFill>
                  <a:schemeClr val="tx1"/>
                </a:solidFill>
                <a:latin typeface="+mn-lt"/>
                <a:ea typeface="+mn-ea"/>
                <a:cs typeface="+mn-cs"/>
              </a:rPr>
              <a:t> Images </a:t>
            </a:r>
            <a:r>
              <a:rPr lang="en-US" dirty="0" smtClean="0"/>
              <a:t/>
            </a:r>
            <a:br>
              <a:rPr lang="en-US" dirty="0" smtClean="0"/>
            </a:br>
            <a:r>
              <a:rPr lang="en-US" sz="1200" b="0" i="0" kern="1200" dirty="0" smtClean="0">
                <a:solidFill>
                  <a:schemeClr val="tx1"/>
                </a:solidFill>
                <a:latin typeface="+mn-lt"/>
                <a:ea typeface="+mn-ea"/>
                <a:cs typeface="+mn-cs"/>
              </a:rPr>
              <a:t>Chick embryo : Light micrograph showing chick embryo early in development. At this stage of embryogenesis the body plan is being laid down and the neural tube can be observed as the long structure forming the head to tail axis. The small modular structures running down the neural tube are </a:t>
            </a:r>
            <a:r>
              <a:rPr lang="en-US" sz="1200" b="0" i="0" kern="1200" dirty="0" err="1" smtClean="0">
                <a:solidFill>
                  <a:schemeClr val="tx1"/>
                </a:solidFill>
                <a:latin typeface="+mn-lt"/>
                <a:ea typeface="+mn-ea"/>
                <a:cs typeface="+mn-cs"/>
              </a:rPr>
              <a:t>somites</a:t>
            </a:r>
            <a:r>
              <a:rPr lang="en-US" sz="1200" b="0" i="0" kern="1200" dirty="0" smtClean="0">
                <a:solidFill>
                  <a:schemeClr val="tx1"/>
                </a:solidFill>
                <a:latin typeface="+mn-lt"/>
                <a:ea typeface="+mn-ea"/>
                <a:cs typeface="+mn-cs"/>
              </a:rPr>
              <a:t>, which are regions of </a:t>
            </a:r>
            <a:r>
              <a:rPr lang="en-US" sz="1200" b="0" i="0" kern="1200" dirty="0" err="1" smtClean="0">
                <a:solidFill>
                  <a:schemeClr val="tx1"/>
                </a:solidFill>
                <a:latin typeface="+mn-lt"/>
                <a:ea typeface="+mn-ea"/>
                <a:cs typeface="+mn-cs"/>
              </a:rPr>
              <a:t>mesodermal</a:t>
            </a:r>
            <a:r>
              <a:rPr lang="en-US" sz="1200" b="0" i="0" kern="1200" dirty="0" smtClean="0">
                <a:solidFill>
                  <a:schemeClr val="tx1"/>
                </a:solidFill>
                <a:latin typeface="+mn-lt"/>
                <a:ea typeface="+mn-ea"/>
                <a:cs typeface="+mn-cs"/>
              </a:rPr>
              <a:t> tissue that will go on to form skin, skeletal muscle and the vertebrae of the embryo. </a:t>
            </a:r>
            <a:r>
              <a:rPr lang="en-US" dirty="0" smtClean="0"/>
              <a:t/>
            </a:r>
            <a:br>
              <a:rPr lang="en-US" dirty="0" smtClean="0"/>
            </a:br>
            <a:r>
              <a:rPr lang="en-US" sz="1200" b="0" i="0" u="none" strike="noStrike" kern="1200" dirty="0" smtClean="0">
                <a:solidFill>
                  <a:schemeClr val="tx1"/>
                </a:solidFill>
                <a:latin typeface="+mn-lt"/>
                <a:ea typeface="+mn-ea"/>
                <a:cs typeface="+mn-cs"/>
                <a:hlinkClick r:id="rId4"/>
              </a:rPr>
              <a:t>Light microscopy</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Collection:</a:t>
            </a:r>
            <a:r>
              <a:rPr lang="en-US" sz="1200" b="0" i="0"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hlinkClick r:id="rId5"/>
              </a:rPr>
              <a:t>Wellcome</a:t>
            </a:r>
            <a:r>
              <a:rPr lang="en-US" sz="1200" b="0" i="0" u="none" strike="noStrike" kern="1200" dirty="0" smtClean="0">
                <a:solidFill>
                  <a:schemeClr val="tx1"/>
                </a:solidFill>
                <a:latin typeface="+mn-lt"/>
                <a:ea typeface="+mn-ea"/>
                <a:cs typeface="+mn-cs"/>
                <a:hlinkClick r:id="rId5"/>
              </a:rPr>
              <a:t> Images</a:t>
            </a:r>
            <a:r>
              <a:rPr lang="en-US" sz="1200" b="0" i="0" kern="1200" dirty="0" smtClean="0">
                <a:solidFill>
                  <a:schemeClr val="tx1"/>
                </a:solidFill>
                <a:latin typeface="+mn-lt"/>
                <a:ea typeface="+mn-ea"/>
                <a:cs typeface="+mn-cs"/>
              </a:rPr>
              <a:t> </a:t>
            </a:r>
            <a:r>
              <a:rPr lang="en-US" dirty="0" smtClean="0"/>
              <a:t/>
            </a:r>
            <a:br>
              <a:rPr lang="en-US" dirty="0" smtClean="0"/>
            </a:br>
            <a:r>
              <a:rPr lang="en-US" sz="1200" b="0" i="0" kern="1200" dirty="0" smtClean="0">
                <a:solidFill>
                  <a:schemeClr val="tx1"/>
                </a:solidFill>
                <a:latin typeface="+mn-lt"/>
                <a:ea typeface="+mn-ea"/>
                <a:cs typeface="+mn-cs"/>
              </a:rPr>
              <a:t>Copyrighted work available under Creative Commons by-</a:t>
            </a:r>
            <a:r>
              <a:rPr lang="en-US" sz="1200" b="0" i="0" kern="1200" dirty="0" err="1" smtClean="0">
                <a:solidFill>
                  <a:schemeClr val="tx1"/>
                </a:solidFill>
                <a:latin typeface="+mn-lt"/>
                <a:ea typeface="+mn-ea"/>
                <a:cs typeface="+mn-cs"/>
              </a:rPr>
              <a:t>nc</a:t>
            </a:r>
            <a:r>
              <a:rPr lang="en-US" sz="1200" b="0" i="0" kern="1200" dirty="0" smtClean="0">
                <a:solidFill>
                  <a:schemeClr val="tx1"/>
                </a:solidFill>
                <a:latin typeface="+mn-lt"/>
                <a:ea typeface="+mn-ea"/>
                <a:cs typeface="+mn-cs"/>
              </a:rPr>
              <a:t>-</a:t>
            </a:r>
            <a:r>
              <a:rPr lang="en-US" sz="1200" b="0" i="0" kern="1200" dirty="0" err="1" smtClean="0">
                <a:solidFill>
                  <a:schemeClr val="tx1"/>
                </a:solidFill>
                <a:latin typeface="+mn-lt"/>
                <a:ea typeface="+mn-ea"/>
                <a:cs typeface="+mn-cs"/>
              </a:rPr>
              <a:t>nd</a:t>
            </a:r>
            <a:r>
              <a:rPr lang="en-US" sz="1200" b="0" i="0" kern="1200" dirty="0" smtClean="0">
                <a:solidFill>
                  <a:schemeClr val="tx1"/>
                </a:solidFill>
                <a:latin typeface="+mn-lt"/>
                <a:ea typeface="+mn-ea"/>
                <a:cs typeface="+mn-cs"/>
              </a:rPr>
              <a:t> 2.0 UK: England &amp; Wales, see</a:t>
            </a:r>
            <a:r>
              <a:rPr lang="en-US" sz="1200" b="0" i="0" u="none" strike="noStrike" kern="1200" dirty="0" smtClean="0">
                <a:solidFill>
                  <a:schemeClr val="tx1"/>
                </a:solidFill>
                <a:latin typeface="+mn-lt"/>
                <a:ea typeface="+mn-ea"/>
                <a:cs typeface="+mn-cs"/>
                <a:hlinkClick r:id="rId6" tooltip="Prices link"/>
              </a:rPr>
              <a:t>http://wellcomeimages.org/indexplus/page/Prices.html</a:t>
            </a:r>
            <a:r>
              <a:rPr lang="en-US" sz="1200" b="0" i="0" kern="1200" dirty="0" smtClean="0">
                <a:solidFill>
                  <a:schemeClr val="tx1"/>
                </a:solidFill>
                <a:latin typeface="+mn-lt"/>
                <a:ea typeface="+mn-ea"/>
                <a:cs typeface="+mn-cs"/>
              </a:rPr>
              <a:t>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Image C from Scott Gilbert </a:t>
            </a:r>
            <a:r>
              <a:rPr lang="en-US" sz="1200" b="0" i="1" kern="1200" dirty="0" smtClean="0">
                <a:solidFill>
                  <a:schemeClr val="tx1"/>
                </a:solidFill>
                <a:latin typeface="+mn-lt"/>
                <a:ea typeface="+mn-ea"/>
                <a:cs typeface="+mn-cs"/>
              </a:rPr>
              <a:t>Developmental Biology, </a:t>
            </a:r>
            <a:r>
              <a:rPr lang="en-US" sz="1200" b="0" i="0" kern="1200" dirty="0" smtClean="0">
                <a:solidFill>
                  <a:schemeClr val="tx1"/>
                </a:solidFill>
                <a:latin typeface="+mn-lt"/>
                <a:ea typeface="+mn-ea"/>
                <a:cs typeface="+mn-cs"/>
              </a:rPr>
              <a:t>10</a:t>
            </a:r>
            <a:r>
              <a:rPr lang="en-US" sz="1200" b="0" i="0" kern="1200" baseline="30000" dirty="0" smtClean="0">
                <a:solidFill>
                  <a:schemeClr val="tx1"/>
                </a:solidFill>
                <a:latin typeface="+mn-lt"/>
                <a:ea typeface="+mn-ea"/>
                <a:cs typeface="+mn-cs"/>
              </a:rPr>
              <a:t>th</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edn</a:t>
            </a:r>
            <a:r>
              <a:rPr lang="en-US" sz="1200" b="0" i="0" kern="1200" dirty="0" smtClean="0">
                <a:solidFill>
                  <a:schemeClr val="tx1"/>
                </a:solidFill>
                <a:latin typeface="+mn-lt"/>
                <a:ea typeface="+mn-ea"/>
                <a:cs typeface="+mn-cs"/>
              </a:rPr>
              <a:t>.</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68288" indent="-268288">
              <a:buFont typeface="Arial" pitchFamily="34" charset="0"/>
              <a:buChar char="•"/>
              <a:defRPr/>
            </a:pPr>
            <a:r>
              <a:rPr lang="en-US" sz="1400" dirty="0" smtClean="0"/>
              <a:t>Let’s just have a quick look at what is happening in the embryo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a:t>
            </a:r>
            <a:r>
              <a:rPr lang="en-US" dirty="0" smtClean="0">
                <a:hlinkClick r:id="rId3"/>
              </a:rPr>
              <a:t>://en.wikipedia.org/wiki/File:Neural_Crest.png</a:t>
            </a: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This </a:t>
            </a:r>
            <a:r>
              <a:rPr lang="en-US" sz="1200" b="0" i="0" kern="1200" dirty="0" smtClean="0">
                <a:solidFill>
                  <a:schemeClr val="tx1"/>
                </a:solidFill>
                <a:latin typeface="+mn-lt"/>
                <a:ea typeface="+mn-ea"/>
                <a:cs typeface="+mn-cs"/>
              </a:rPr>
              <a:t>work has been released into the </a:t>
            </a:r>
            <a:r>
              <a:rPr lang="en-US" sz="1200" b="1" i="0" u="none" strike="noStrike" kern="1200" dirty="0" smtClean="0">
                <a:solidFill>
                  <a:schemeClr val="tx1"/>
                </a:solidFill>
                <a:latin typeface="+mn-lt"/>
                <a:ea typeface="+mn-ea"/>
                <a:cs typeface="+mn-cs"/>
                <a:hlinkClick r:id="rId4" tooltip="w:en:public domain"/>
              </a:rPr>
              <a:t>public domain</a:t>
            </a:r>
            <a:r>
              <a:rPr lang="en-US" sz="1200" b="0" i="0" kern="1200" dirty="0" smtClean="0">
                <a:solidFill>
                  <a:schemeClr val="tx1"/>
                </a:solidFill>
                <a:latin typeface="+mn-lt"/>
                <a:ea typeface="+mn-ea"/>
                <a:cs typeface="+mn-cs"/>
              </a:rPr>
              <a:t> by its author, </a:t>
            </a:r>
            <a:r>
              <a:rPr lang="en-US" sz="1200" b="1" i="0" u="none" strike="noStrike" kern="1200" dirty="0" err="1" smtClean="0">
                <a:solidFill>
                  <a:schemeClr val="tx1"/>
                </a:solidFill>
                <a:latin typeface="+mn-lt"/>
                <a:ea typeface="+mn-ea"/>
                <a:cs typeface="+mn-cs"/>
                <a:hlinkClick r:id="rId5" tooltip="wikipedia:en:User:Abitua"/>
              </a:rPr>
              <a:t>Abitua</a:t>
            </a:r>
            <a:r>
              <a:rPr lang="en-US" sz="1200" b="1" i="0" kern="1200" dirty="0" smtClean="0">
                <a:solidFill>
                  <a:schemeClr val="tx1"/>
                </a:solidFill>
                <a:latin typeface="+mn-lt"/>
                <a:ea typeface="+mn-ea"/>
                <a:cs typeface="+mn-cs"/>
              </a:rPr>
              <a:t> at the </a:t>
            </a:r>
            <a:r>
              <a:rPr lang="en-US" sz="1200" b="1" i="0" u="none" strike="noStrike" kern="1200" dirty="0" smtClean="0">
                <a:solidFill>
                  <a:schemeClr val="tx1"/>
                </a:solidFill>
                <a:latin typeface="+mn-lt"/>
                <a:ea typeface="+mn-ea"/>
                <a:cs typeface="+mn-cs"/>
                <a:hlinkClick r:id="rId6" tooltip="wikipedia:en:"/>
              </a:rPr>
              <a:t>English Wikipedia</a:t>
            </a:r>
            <a:r>
              <a:rPr lang="en-US" sz="1200" b="1" i="0" kern="1200" dirty="0" smtClean="0">
                <a:solidFill>
                  <a:schemeClr val="tx1"/>
                </a:solidFill>
                <a:latin typeface="+mn-lt"/>
                <a:ea typeface="+mn-ea"/>
                <a:cs typeface="+mn-cs"/>
              </a:rPr>
              <a:t> project</a:t>
            </a:r>
            <a:r>
              <a:rPr lang="en-US" sz="1200" b="0" i="0" kern="1200" dirty="0" smtClean="0">
                <a:solidFill>
                  <a:schemeClr val="tx1"/>
                </a:solidFill>
                <a:latin typeface="+mn-lt"/>
                <a:ea typeface="+mn-ea"/>
                <a:cs typeface="+mn-cs"/>
              </a:rPr>
              <a:t>. This applies worldwide.</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In case this is not legally possible:</a:t>
            </a:r>
            <a:br>
              <a:rPr lang="en-US" sz="1200" b="0" i="0" kern="1200" dirty="0" smtClean="0">
                <a:solidFill>
                  <a:schemeClr val="tx1"/>
                </a:solidFill>
                <a:latin typeface="+mn-lt"/>
                <a:ea typeface="+mn-ea"/>
                <a:cs typeface="+mn-cs"/>
              </a:rPr>
            </a:br>
            <a:r>
              <a:rPr lang="en-US" sz="1200" b="0" i="0" u="none" strike="noStrike" kern="1200" dirty="0" err="1" smtClean="0">
                <a:solidFill>
                  <a:schemeClr val="tx1"/>
                </a:solidFill>
                <a:latin typeface="+mn-lt"/>
                <a:ea typeface="+mn-ea"/>
                <a:cs typeface="+mn-cs"/>
                <a:hlinkClick r:id="rId5" tooltip="wikipedia:en:User:Abitua"/>
              </a:rPr>
              <a:t>Abitua</a:t>
            </a:r>
            <a:r>
              <a:rPr lang="en-US" sz="1200" b="0" i="0" kern="1200" dirty="0" smtClean="0">
                <a:solidFill>
                  <a:schemeClr val="tx1"/>
                </a:solidFill>
                <a:latin typeface="+mn-lt"/>
                <a:ea typeface="+mn-ea"/>
                <a:cs typeface="+mn-cs"/>
              </a:rPr>
              <a:t> grants anyone the right to use this work </a:t>
            </a:r>
            <a:r>
              <a:rPr lang="en-US" sz="1200" b="1" i="0" kern="1200" dirty="0" smtClean="0">
                <a:solidFill>
                  <a:schemeClr val="tx1"/>
                </a:solidFill>
                <a:latin typeface="+mn-lt"/>
                <a:ea typeface="+mn-ea"/>
                <a:cs typeface="+mn-cs"/>
              </a:rPr>
              <a:t>for any purpose</a:t>
            </a:r>
            <a:r>
              <a:rPr lang="en-US" sz="1200" b="0" i="0" kern="1200" dirty="0" smtClean="0">
                <a:solidFill>
                  <a:schemeClr val="tx1"/>
                </a:solidFill>
                <a:latin typeface="+mn-lt"/>
                <a:ea typeface="+mn-ea"/>
                <a:cs typeface="+mn-cs"/>
              </a:rPr>
              <a:t>, without any conditions, unless such conditions are required by law.</a:t>
            </a:r>
          </a:p>
          <a:p>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4"/>
            <a:endParaRPr lang="en-GB" sz="1200" kern="1200" dirty="0" smtClean="0">
              <a:solidFill>
                <a:schemeClr val="tx1"/>
              </a:solidFill>
              <a:latin typeface="+mn-lt"/>
              <a:ea typeface="+mn-ea"/>
              <a:cs typeface="+mn-cs"/>
            </a:endParaRPr>
          </a:p>
          <a:p>
            <a:pPr marL="363538" lvl="4" indent="-269875">
              <a:buFont typeface="Arial" pitchFamily="34" charset="0"/>
              <a:buChar char="•"/>
            </a:pPr>
            <a:r>
              <a:rPr lang="en-GB" sz="1800" kern="1200" dirty="0" err="1" smtClean="0">
                <a:solidFill>
                  <a:schemeClr val="tx1"/>
                </a:solidFill>
                <a:latin typeface="+mn-lt"/>
                <a:ea typeface="+mn-ea"/>
                <a:cs typeface="+mn-cs"/>
              </a:rPr>
              <a:t>Spina</a:t>
            </a:r>
            <a:r>
              <a:rPr lang="en-GB" sz="1800" kern="1200" dirty="0" smtClean="0">
                <a:solidFill>
                  <a:schemeClr val="tx1"/>
                </a:solidFill>
                <a:latin typeface="+mn-lt"/>
                <a:ea typeface="+mn-ea"/>
                <a:cs typeface="+mn-cs"/>
              </a:rPr>
              <a:t> </a:t>
            </a:r>
            <a:r>
              <a:rPr lang="en-GB" sz="1800" kern="1200" dirty="0" smtClean="0">
                <a:solidFill>
                  <a:schemeClr val="tx1"/>
                </a:solidFill>
                <a:latin typeface="+mn-lt"/>
                <a:ea typeface="+mn-ea"/>
                <a:cs typeface="+mn-cs"/>
              </a:rPr>
              <a:t>bifida: failure of neural tube to close. </a:t>
            </a:r>
            <a:endParaRPr lang="en-GB" sz="1800" kern="1200" dirty="0" smtClean="0">
              <a:solidFill>
                <a:schemeClr val="tx1"/>
              </a:solidFill>
              <a:latin typeface="+mn-lt"/>
              <a:ea typeface="+mn-ea"/>
              <a:cs typeface="+mn-cs"/>
            </a:endParaRPr>
          </a:p>
          <a:p>
            <a:pPr marL="363538" lvl="4" indent="-269875">
              <a:buFont typeface="Arial" pitchFamily="34" charset="0"/>
              <a:buChar char="•"/>
            </a:pPr>
            <a:r>
              <a:rPr lang="en-GB" sz="1800" dirty="0" smtClean="0"/>
              <a:t>In humans: 1 in 1000 live births</a:t>
            </a:r>
          </a:p>
          <a:p>
            <a:pPr marL="363538" lvl="4" indent="-269875">
              <a:buFont typeface="Arial" pitchFamily="34" charset="0"/>
              <a:buChar char="•"/>
            </a:pPr>
            <a:r>
              <a:rPr lang="en-GB" sz="1800" kern="1200" dirty="0" smtClean="0">
                <a:solidFill>
                  <a:schemeClr val="tx1"/>
                </a:solidFill>
                <a:latin typeface="+mn-lt"/>
                <a:ea typeface="+mn-ea"/>
                <a:cs typeface="+mn-cs"/>
              </a:rPr>
              <a:t>Key </a:t>
            </a:r>
            <a:r>
              <a:rPr lang="en-GB" sz="1800" kern="1200" dirty="0" smtClean="0">
                <a:solidFill>
                  <a:schemeClr val="tx1"/>
                </a:solidFill>
                <a:latin typeface="+mn-lt"/>
                <a:ea typeface="+mn-ea"/>
                <a:cs typeface="+mn-cs"/>
              </a:rPr>
              <a:t>time stage around day 27.</a:t>
            </a:r>
          </a:p>
          <a:p>
            <a:pPr marL="363538" lvl="4" indent="-269875">
              <a:buFont typeface="Arial" pitchFamily="34" charset="0"/>
              <a:buChar char="•"/>
            </a:pPr>
            <a:r>
              <a:rPr lang="en-GB" sz="1800" kern="1200" dirty="0" smtClean="0">
                <a:solidFill>
                  <a:schemeClr val="tx1"/>
                </a:solidFill>
                <a:latin typeface="+mn-lt"/>
                <a:ea typeface="+mn-ea"/>
                <a:cs typeface="+mn-cs"/>
              </a:rPr>
              <a:t>Symptoms depend on the degree of failure </a:t>
            </a:r>
            <a:r>
              <a:rPr lang="en-GB" sz="1800" dirty="0" smtClean="0"/>
              <a:t>– Some cases are very mild, with no exposure of spinal nerves and may have no symptoms. T</a:t>
            </a:r>
            <a:r>
              <a:rPr lang="en-GB" sz="1800" kern="1200" dirty="0" smtClean="0">
                <a:solidFill>
                  <a:schemeClr val="tx1"/>
                </a:solidFill>
                <a:latin typeface="+mn-lt"/>
                <a:ea typeface="+mn-ea"/>
                <a:cs typeface="+mn-cs"/>
              </a:rPr>
              <a:t>hrough paralysis, lack of feeling, problems with bladder/bowel function and control, or brain damage due to fluid build up in the brain, to </a:t>
            </a:r>
            <a:r>
              <a:rPr lang="en-GB" sz="1800" dirty="0" smtClean="0"/>
              <a:t>still birth in which the forebrain has not developed,</a:t>
            </a:r>
            <a:endParaRPr lang="en-GB" sz="1800" kern="1200" dirty="0" smtClean="0">
              <a:solidFill>
                <a:schemeClr val="tx1"/>
              </a:solidFill>
              <a:latin typeface="+mn-lt"/>
              <a:ea typeface="+mn-ea"/>
              <a:cs typeface="+mn-cs"/>
            </a:endParaRPr>
          </a:p>
          <a:p>
            <a:pPr marL="363538" lvl="4" indent="-269875">
              <a:buFont typeface="Arial" pitchFamily="34" charset="0"/>
              <a:buChar char="•"/>
            </a:pPr>
            <a:r>
              <a:rPr lang="en-GB" sz="1800" dirty="0" smtClean="0"/>
              <a:t>Very small proportion of cases have a genetic cause</a:t>
            </a:r>
          </a:p>
          <a:p>
            <a:pPr marL="363538" lvl="4" indent="-269875">
              <a:buFont typeface="Arial" pitchFamily="34" charset="0"/>
              <a:buChar char="•"/>
            </a:pPr>
            <a:r>
              <a:rPr lang="en-GB" sz="1800" dirty="0" smtClean="0"/>
              <a:t>Dietary factors seem most important e.g. Supplementation with folic acid can prevent more than half of all neural tube birth defects </a:t>
            </a:r>
          </a:p>
          <a:p>
            <a:pPr marL="363538" lvl="4" indent="-269875">
              <a:buFont typeface="Arial" pitchFamily="34" charset="0"/>
              <a:buChar char="•"/>
            </a:pPr>
            <a:r>
              <a:rPr lang="en-GB" sz="1800" dirty="0" smtClean="0"/>
              <a:t>We don’t really understand what folic acid does – may be involved in regulating DNA synthesis during cell division in neural tissues?????</a:t>
            </a:r>
          </a:p>
          <a:p>
            <a:pPr marL="363538" lvl="4" indent="-269875">
              <a:buFont typeface="Arial" pitchFamily="34" charset="0"/>
              <a:buChar char="•"/>
            </a:pPr>
            <a:endParaRPr lang="en-GB" sz="1800" kern="1200" dirty="0" smtClean="0">
              <a:solidFill>
                <a:schemeClr val="tx1"/>
              </a:solidFill>
              <a:latin typeface="+mn-lt"/>
              <a:ea typeface="+mn-ea"/>
              <a:cs typeface="+mn-cs"/>
            </a:endParaRPr>
          </a:p>
          <a:p>
            <a:endParaRPr lang="en-US" sz="1800" b="1" i="0" kern="1200" dirty="0" smtClean="0">
              <a:solidFill>
                <a:schemeClr val="tx1"/>
              </a:solidFill>
              <a:latin typeface="+mn-lt"/>
              <a:ea typeface="+mn-ea"/>
              <a:cs typeface="+mn-cs"/>
            </a:endParaRPr>
          </a:p>
          <a:p>
            <a:endParaRPr lang="en-US" sz="18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N0026021</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hlinkClick r:id="rId3"/>
              </a:rPr>
              <a:t>Wellcome</a:t>
            </a:r>
            <a:r>
              <a:rPr lang="en-US" sz="1200" b="0" i="0" u="none" strike="noStrike" kern="1200" dirty="0" smtClean="0">
                <a:solidFill>
                  <a:schemeClr val="tx1"/>
                </a:solidFill>
                <a:latin typeface="+mn-lt"/>
                <a:ea typeface="+mn-ea"/>
                <a:cs typeface="+mn-cs"/>
                <a:hlinkClick r:id="rId3"/>
              </a:rPr>
              <a:t> Images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Wellcome</a:t>
            </a:r>
            <a:r>
              <a:rPr lang="en-US" sz="1200" b="0" i="0" kern="1200" dirty="0" smtClean="0">
                <a:solidFill>
                  <a:schemeClr val="tx1"/>
                </a:solidFill>
                <a:latin typeface="+mn-lt"/>
                <a:ea typeface="+mn-ea"/>
                <a:cs typeface="+mn-cs"/>
              </a:rPr>
              <a:t> Images. </a:t>
            </a:r>
            <a:r>
              <a:rPr lang="en-US" sz="1200" b="0" i="0" kern="1200" dirty="0" err="1" smtClean="0">
                <a:solidFill>
                  <a:schemeClr val="tx1"/>
                </a:solidFill>
                <a:latin typeface="+mn-lt"/>
                <a:ea typeface="+mn-ea"/>
                <a:cs typeface="+mn-cs"/>
              </a:rPr>
              <a:t>Spina</a:t>
            </a:r>
            <a:r>
              <a:rPr lang="en-US" sz="1200" b="0" i="0" kern="1200" dirty="0" smtClean="0">
                <a:solidFill>
                  <a:schemeClr val="tx1"/>
                </a:solidFill>
                <a:latin typeface="+mn-lt"/>
                <a:ea typeface="+mn-ea"/>
                <a:cs typeface="+mn-cs"/>
              </a:rPr>
              <a:t> bifida. </a:t>
            </a:r>
            <a:r>
              <a:rPr lang="en-US" sz="1200" b="0" i="0" kern="1200" dirty="0" err="1" smtClean="0">
                <a:solidFill>
                  <a:schemeClr val="tx1"/>
                </a:solidFill>
                <a:latin typeface="+mn-lt"/>
                <a:ea typeface="+mn-ea"/>
                <a:cs typeface="+mn-cs"/>
              </a:rPr>
              <a:t>Colour</a:t>
            </a:r>
            <a:r>
              <a:rPr lang="en-US" sz="1200" b="0" i="0" kern="1200" dirty="0" smtClean="0">
                <a:solidFill>
                  <a:schemeClr val="tx1"/>
                </a:solidFill>
                <a:latin typeface="+mn-lt"/>
                <a:ea typeface="+mn-ea"/>
                <a:cs typeface="+mn-cs"/>
              </a:rPr>
              <a:t> artwork of spine and spinal cord. Three pictures.. Left - </a:t>
            </a:r>
            <a:r>
              <a:rPr lang="en-US" sz="1200" b="0" i="0" kern="1200" dirty="0" err="1" smtClean="0">
                <a:solidFill>
                  <a:schemeClr val="tx1"/>
                </a:solidFill>
                <a:latin typeface="+mn-lt"/>
                <a:ea typeface="+mn-ea"/>
                <a:cs typeface="+mn-cs"/>
              </a:rPr>
              <a:t>spina</a:t>
            </a:r>
            <a:r>
              <a:rPr lang="en-US" sz="1200" b="0" i="0" kern="1200" dirty="0" smtClean="0">
                <a:solidFill>
                  <a:schemeClr val="tx1"/>
                </a:solidFill>
                <a:latin typeface="+mn-lt"/>
                <a:ea typeface="+mn-ea"/>
                <a:cs typeface="+mn-cs"/>
              </a:rPr>
              <a:t> bifida of </a:t>
            </a:r>
            <a:r>
              <a:rPr lang="en-US" sz="1200" b="0" i="0" kern="1200" dirty="0" err="1" smtClean="0">
                <a:solidFill>
                  <a:schemeClr val="tx1"/>
                </a:solidFill>
                <a:latin typeface="+mn-lt"/>
                <a:ea typeface="+mn-ea"/>
                <a:cs typeface="+mn-cs"/>
              </a:rPr>
              <a:t>occulta</a:t>
            </a:r>
            <a:r>
              <a:rPr lang="en-US" sz="1200" b="0" i="0" kern="1200" dirty="0" smtClean="0">
                <a:solidFill>
                  <a:schemeClr val="tx1"/>
                </a:solidFill>
                <a:latin typeface="+mn-lt"/>
                <a:ea typeface="+mn-ea"/>
                <a:cs typeface="+mn-cs"/>
              </a:rPr>
              <a:t> where there is no external protrusion. Centre - </a:t>
            </a:r>
            <a:r>
              <a:rPr lang="en-US" sz="1200" b="0" i="0" kern="1200" dirty="0" err="1" smtClean="0">
                <a:solidFill>
                  <a:schemeClr val="tx1"/>
                </a:solidFill>
                <a:latin typeface="+mn-lt"/>
                <a:ea typeface="+mn-ea"/>
                <a:cs typeface="+mn-cs"/>
              </a:rPr>
              <a:t>spina</a:t>
            </a:r>
            <a:r>
              <a:rPr lang="en-US" sz="1200" b="0" i="0" kern="1200" dirty="0" smtClean="0">
                <a:solidFill>
                  <a:schemeClr val="tx1"/>
                </a:solidFill>
                <a:latin typeface="+mn-lt"/>
                <a:ea typeface="+mn-ea"/>
                <a:cs typeface="+mn-cs"/>
              </a:rPr>
              <a:t> bifida </a:t>
            </a:r>
            <a:r>
              <a:rPr lang="en-US" sz="1200" b="0" i="0" kern="1200" dirty="0" err="1" smtClean="0">
                <a:solidFill>
                  <a:schemeClr val="tx1"/>
                </a:solidFill>
                <a:latin typeface="+mn-lt"/>
                <a:ea typeface="+mn-ea"/>
                <a:cs typeface="+mn-cs"/>
              </a:rPr>
              <a:t>cystica</a:t>
            </a:r>
            <a:r>
              <a:rPr lang="en-US" sz="1200" b="0" i="0" kern="1200" dirty="0" smtClean="0">
                <a:solidFill>
                  <a:schemeClr val="tx1"/>
                </a:solidFill>
                <a:latin typeface="+mn-lt"/>
                <a:ea typeface="+mn-ea"/>
                <a:cs typeface="+mn-cs"/>
              </a:rPr>
              <a:t> with a protruding cyst filled with fluid. Right - </a:t>
            </a:r>
            <a:r>
              <a:rPr lang="en-US" sz="1200" b="0" i="0" kern="1200" dirty="0" err="1" smtClean="0">
                <a:solidFill>
                  <a:schemeClr val="tx1"/>
                </a:solidFill>
                <a:latin typeface="+mn-lt"/>
                <a:ea typeface="+mn-ea"/>
                <a:cs typeface="+mn-cs"/>
              </a:rPr>
              <a:t>spina</a:t>
            </a:r>
            <a:r>
              <a:rPr lang="en-US" sz="1200" b="0" i="0" kern="1200" dirty="0" smtClean="0">
                <a:solidFill>
                  <a:schemeClr val="tx1"/>
                </a:solidFill>
                <a:latin typeface="+mn-lt"/>
                <a:ea typeface="+mn-ea"/>
                <a:cs typeface="+mn-cs"/>
              </a:rPr>
              <a:t> bifida </a:t>
            </a:r>
            <a:r>
              <a:rPr lang="en-US" sz="1200" b="0" i="0" kern="1200" dirty="0" err="1" smtClean="0">
                <a:solidFill>
                  <a:schemeClr val="tx1"/>
                </a:solidFill>
                <a:latin typeface="+mn-lt"/>
                <a:ea typeface="+mn-ea"/>
                <a:cs typeface="+mn-cs"/>
              </a:rPr>
              <a:t>meningomyelocele</a:t>
            </a:r>
            <a:r>
              <a:rPr lang="en-US" sz="1200" b="0" i="0" kern="1200" dirty="0" smtClean="0">
                <a:solidFill>
                  <a:schemeClr val="tx1"/>
                </a:solidFill>
                <a:latin typeface="+mn-lt"/>
                <a:ea typeface="+mn-ea"/>
                <a:cs typeface="+mn-cs"/>
              </a:rPr>
              <a:t>. Protrusion filled with fluid and spinal cord. </a:t>
            </a:r>
            <a:r>
              <a:rPr lang="en-US" sz="1200" b="0" i="0" u="none" strike="noStrike" kern="1200" dirty="0" smtClean="0">
                <a:solidFill>
                  <a:schemeClr val="tx1"/>
                </a:solidFill>
                <a:latin typeface="+mn-lt"/>
                <a:ea typeface="+mn-ea"/>
                <a:cs typeface="+mn-cs"/>
                <a:hlinkClick r:id="rId4"/>
              </a:rPr>
              <a:t>Digital artwork/Computer graphic</a:t>
            </a:r>
            <a:r>
              <a:rPr lang="en-US" sz="1200" b="0" i="0" u="none" strike="noStrike"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Collection:</a:t>
            </a:r>
            <a:r>
              <a:rPr lang="en-US" sz="1200" b="0" i="0"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hlinkClick r:id="rId5"/>
              </a:rPr>
              <a:t>Wellcome</a:t>
            </a:r>
            <a:r>
              <a:rPr lang="en-US" sz="1200" b="0" i="0" u="none" strike="noStrike" kern="1200" dirty="0" smtClean="0">
                <a:solidFill>
                  <a:schemeClr val="tx1"/>
                </a:solidFill>
                <a:latin typeface="+mn-lt"/>
                <a:ea typeface="+mn-ea"/>
                <a:cs typeface="+mn-cs"/>
                <a:hlinkClick r:id="rId5"/>
              </a:rPr>
              <a:t> Images</a:t>
            </a:r>
            <a:r>
              <a:rPr lang="en-US" sz="1200" b="0" i="0" u="none" strike="noStrike" kern="1200" dirty="0" smtClean="0">
                <a:solidFill>
                  <a:schemeClr val="tx1"/>
                </a:solidFill>
                <a:latin typeface="+mn-lt"/>
                <a:ea typeface="+mn-ea"/>
                <a:cs typeface="+mn-cs"/>
              </a:rPr>
              <a:t> </a:t>
            </a:r>
            <a:r>
              <a:rPr lang="en-US" dirty="0" smtClean="0"/>
              <a:t/>
            </a:r>
            <a:br>
              <a:rPr lang="en-US" dirty="0" smtClean="0"/>
            </a:br>
            <a:r>
              <a:rPr lang="en-US" sz="1200" b="0" i="0" kern="1200" dirty="0" smtClean="0">
                <a:solidFill>
                  <a:schemeClr val="tx1"/>
                </a:solidFill>
                <a:latin typeface="+mn-lt"/>
                <a:ea typeface="+mn-ea"/>
                <a:cs typeface="+mn-cs"/>
              </a:rPr>
              <a:t>Copyrighted work available under Creative Commons by-</a:t>
            </a:r>
            <a:r>
              <a:rPr lang="en-US" sz="1200" b="0" i="0" kern="1200" dirty="0" err="1" smtClean="0">
                <a:solidFill>
                  <a:schemeClr val="tx1"/>
                </a:solidFill>
                <a:latin typeface="+mn-lt"/>
                <a:ea typeface="+mn-ea"/>
                <a:cs typeface="+mn-cs"/>
              </a:rPr>
              <a:t>nc</a:t>
            </a:r>
            <a:r>
              <a:rPr lang="en-US" sz="1200" b="0" i="0" kern="1200" dirty="0" smtClean="0">
                <a:solidFill>
                  <a:schemeClr val="tx1"/>
                </a:solidFill>
                <a:latin typeface="+mn-lt"/>
                <a:ea typeface="+mn-ea"/>
                <a:cs typeface="+mn-cs"/>
              </a:rPr>
              <a:t>-</a:t>
            </a:r>
            <a:r>
              <a:rPr lang="en-US" sz="1200" b="0" i="0" kern="1200" dirty="0" err="1" smtClean="0">
                <a:solidFill>
                  <a:schemeClr val="tx1"/>
                </a:solidFill>
                <a:latin typeface="+mn-lt"/>
                <a:ea typeface="+mn-ea"/>
                <a:cs typeface="+mn-cs"/>
              </a:rPr>
              <a:t>nd</a:t>
            </a:r>
            <a:r>
              <a:rPr lang="en-US" sz="1200" b="0" i="0" kern="1200" dirty="0" smtClean="0">
                <a:solidFill>
                  <a:schemeClr val="tx1"/>
                </a:solidFill>
                <a:latin typeface="+mn-lt"/>
                <a:ea typeface="+mn-ea"/>
                <a:cs typeface="+mn-cs"/>
              </a:rPr>
              <a:t> 2.0 UK: England &amp; Wales, see</a:t>
            </a:r>
            <a:r>
              <a:rPr lang="en-US" sz="1200" b="0" i="0" u="none" strike="noStrike" kern="1200" dirty="0" smtClean="0">
                <a:solidFill>
                  <a:schemeClr val="tx1"/>
                </a:solidFill>
                <a:latin typeface="+mn-lt"/>
                <a:ea typeface="+mn-ea"/>
                <a:cs typeface="+mn-cs"/>
                <a:hlinkClick r:id="rId6" tooltip="Prices link"/>
              </a:rPr>
              <a:t>http://wellcomeimages.org/indexplus/page/Prices.html</a:t>
            </a:r>
            <a:r>
              <a:rPr lang="en-US" sz="1200" b="0" i="0" kern="1200" dirty="0" smtClean="0">
                <a:solidFill>
                  <a:schemeClr val="tx1"/>
                </a:solidFill>
                <a:latin typeface="+mn-lt"/>
                <a:ea typeface="+mn-ea"/>
                <a:cs typeface="+mn-cs"/>
              </a:rPr>
              <a:t> </a:t>
            </a:r>
            <a:r>
              <a:rPr lang="en-US" dirty="0" smtClean="0"/>
              <a:t/>
            </a:r>
            <a:br>
              <a:rPr lang="en-US" dirty="0" smtClean="0"/>
            </a:br>
            <a:endParaRPr lang="en-US" dirty="0" smtClean="0"/>
          </a:p>
          <a:p>
            <a:r>
              <a:rPr lang="en-US" dirty="0" smtClean="0">
                <a:hlinkClick r:id="rId7"/>
              </a:rPr>
              <a:t>http://www.cdc.gov/ncbddd/spinabifida/facts.html</a:t>
            </a:r>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GB" sz="1400" b="1" i="0" kern="1200" dirty="0" smtClean="0">
                <a:solidFill>
                  <a:schemeClr val="tx1"/>
                </a:solidFill>
                <a:latin typeface="+mn-lt"/>
                <a:ea typeface="+mn-ea"/>
                <a:cs typeface="+mn-cs"/>
              </a:rPr>
              <a:t>What do you notice about these cats?</a:t>
            </a:r>
          </a:p>
          <a:p>
            <a:pPr rtl="0"/>
            <a:endParaRPr lang="en-GB" sz="1400" b="1" i="0" kern="1200" dirty="0" smtClean="0">
              <a:solidFill>
                <a:schemeClr val="tx1"/>
              </a:solidFill>
              <a:latin typeface="+mn-lt"/>
              <a:ea typeface="+mn-ea"/>
              <a:cs typeface="+mn-cs"/>
            </a:endParaRPr>
          </a:p>
          <a:p>
            <a:pPr marL="174625" indent="-174625" rtl="0">
              <a:buFont typeface="Arial" pitchFamily="34" charset="0"/>
              <a:buChar char="•"/>
            </a:pPr>
            <a:r>
              <a:rPr lang="en-GB" sz="1400" b="0" i="0" kern="1200" dirty="0" err="1" smtClean="0">
                <a:solidFill>
                  <a:schemeClr val="tx1"/>
                </a:solidFill>
                <a:latin typeface="+mn-lt"/>
                <a:ea typeface="+mn-ea"/>
                <a:cs typeface="+mn-cs"/>
              </a:rPr>
              <a:t>Melanocytes</a:t>
            </a:r>
            <a:r>
              <a:rPr lang="en-GB" sz="1400" b="0" i="0" kern="1200" dirty="0" smtClean="0">
                <a:solidFill>
                  <a:schemeClr val="tx1"/>
                </a:solidFill>
                <a:latin typeface="+mn-lt"/>
                <a:ea typeface="+mn-ea"/>
                <a:cs typeface="+mn-cs"/>
              </a:rPr>
              <a:t> migrate from the neural crest. In cats, the white spotting gene affects this migration. </a:t>
            </a:r>
            <a:endParaRPr lang="en-GB" sz="1400" b="0" i="0" kern="1200" dirty="0" smtClean="0">
              <a:solidFill>
                <a:schemeClr val="tx1"/>
              </a:solidFill>
              <a:latin typeface="+mn-lt"/>
              <a:ea typeface="+mn-ea"/>
              <a:cs typeface="+mn-cs"/>
            </a:endParaRPr>
          </a:p>
          <a:p>
            <a:pPr marL="174625" indent="-174625" rtl="0">
              <a:buFont typeface="Arial" pitchFamily="34" charset="0"/>
              <a:buChar char="•"/>
            </a:pPr>
            <a:r>
              <a:rPr lang="en-GB" sz="1400" b="0" i="0" kern="1200" dirty="0" smtClean="0">
                <a:solidFill>
                  <a:schemeClr val="tx1"/>
                </a:solidFill>
                <a:latin typeface="+mn-lt"/>
                <a:ea typeface="+mn-ea"/>
                <a:cs typeface="+mn-cs"/>
              </a:rPr>
              <a:t>Recessive </a:t>
            </a:r>
            <a:r>
              <a:rPr lang="en-GB" sz="1400" b="0" i="0" kern="1200" dirty="0" err="1" smtClean="0">
                <a:solidFill>
                  <a:schemeClr val="tx1"/>
                </a:solidFill>
                <a:latin typeface="+mn-lt"/>
                <a:ea typeface="+mn-ea"/>
                <a:cs typeface="+mn-cs"/>
              </a:rPr>
              <a:t>homozygotes</a:t>
            </a:r>
            <a:r>
              <a:rPr lang="en-GB" sz="1400" b="0" i="0" kern="1200" baseline="0" dirty="0" smtClean="0">
                <a:solidFill>
                  <a:schemeClr val="tx1"/>
                </a:solidFill>
                <a:latin typeface="+mn-lt"/>
                <a:ea typeface="+mn-ea"/>
                <a:cs typeface="+mn-cs"/>
              </a:rPr>
              <a:t> have no white spotting, </a:t>
            </a:r>
            <a:endParaRPr lang="en-GB" sz="1400" b="0" i="0" kern="1200" baseline="0" dirty="0" smtClean="0">
              <a:solidFill>
                <a:schemeClr val="tx1"/>
              </a:solidFill>
              <a:latin typeface="+mn-lt"/>
              <a:ea typeface="+mn-ea"/>
              <a:cs typeface="+mn-cs"/>
            </a:endParaRPr>
          </a:p>
          <a:p>
            <a:pPr marL="174625" indent="-174625" rtl="0">
              <a:buFont typeface="Arial" pitchFamily="34" charset="0"/>
              <a:buChar char="•"/>
            </a:pPr>
            <a:r>
              <a:rPr lang="en-GB" sz="1400" b="0" i="0" kern="1200" baseline="0" dirty="0" err="1" smtClean="0">
                <a:solidFill>
                  <a:schemeClr val="tx1"/>
                </a:solidFill>
                <a:latin typeface="+mn-lt"/>
                <a:ea typeface="+mn-ea"/>
                <a:cs typeface="+mn-cs"/>
              </a:rPr>
              <a:t>heterozygotes</a:t>
            </a:r>
            <a:r>
              <a:rPr lang="en-GB" sz="1400" b="0" i="0" kern="1200" baseline="0" dirty="0" smtClean="0">
                <a:solidFill>
                  <a:schemeClr val="tx1"/>
                </a:solidFill>
                <a:latin typeface="+mn-lt"/>
                <a:ea typeface="+mn-ea"/>
                <a:cs typeface="+mn-cs"/>
              </a:rPr>
              <a:t> </a:t>
            </a:r>
            <a:r>
              <a:rPr lang="en-GB" sz="1400" b="0" i="0" kern="1200" baseline="0" dirty="0" smtClean="0">
                <a:solidFill>
                  <a:schemeClr val="tx1"/>
                </a:solidFill>
                <a:latin typeface="+mn-lt"/>
                <a:ea typeface="+mn-ea"/>
                <a:cs typeface="+mn-cs"/>
              </a:rPr>
              <a:t>have minor/medium white spotting </a:t>
            </a:r>
            <a:endParaRPr lang="en-GB" sz="1400" dirty="0" smtClean="0"/>
          </a:p>
          <a:p>
            <a:pPr marL="174625" indent="-174625" rtl="0">
              <a:buFont typeface="Arial" pitchFamily="34" charset="0"/>
              <a:buChar char="•"/>
            </a:pPr>
            <a:r>
              <a:rPr lang="en-GB" sz="1400" b="0" i="0" kern="1200" baseline="0" dirty="0" smtClean="0">
                <a:solidFill>
                  <a:schemeClr val="tx1"/>
                </a:solidFill>
                <a:latin typeface="+mn-lt"/>
                <a:ea typeface="+mn-ea"/>
                <a:cs typeface="+mn-cs"/>
              </a:rPr>
              <a:t>dominant </a:t>
            </a:r>
            <a:r>
              <a:rPr lang="en-GB" sz="1400" b="0" i="0" kern="1200" baseline="0" dirty="0" err="1" smtClean="0">
                <a:solidFill>
                  <a:schemeClr val="tx1"/>
                </a:solidFill>
                <a:latin typeface="+mn-lt"/>
                <a:ea typeface="+mn-ea"/>
                <a:cs typeface="+mn-cs"/>
              </a:rPr>
              <a:t>homozygotes</a:t>
            </a:r>
            <a:r>
              <a:rPr lang="en-GB" sz="1400" b="0" i="0" kern="1200" baseline="0" dirty="0" smtClean="0">
                <a:solidFill>
                  <a:schemeClr val="tx1"/>
                </a:solidFill>
                <a:latin typeface="+mn-lt"/>
                <a:ea typeface="+mn-ea"/>
                <a:cs typeface="+mn-cs"/>
              </a:rPr>
              <a:t> have extensive white spotting. </a:t>
            </a:r>
            <a:endParaRPr lang="en-GB" sz="1400" b="0" i="0" kern="1200" baseline="0" dirty="0" smtClean="0">
              <a:solidFill>
                <a:schemeClr val="tx1"/>
              </a:solidFill>
              <a:latin typeface="+mn-lt"/>
              <a:ea typeface="+mn-ea"/>
              <a:cs typeface="+mn-cs"/>
            </a:endParaRPr>
          </a:p>
          <a:p>
            <a:pPr marL="174625" indent="-174625" rtl="0">
              <a:buFont typeface="Arial" pitchFamily="34" charset="0"/>
              <a:buChar char="•"/>
            </a:pPr>
            <a:r>
              <a:rPr lang="en-GB" sz="1400" b="0" i="0" kern="1200" baseline="0" dirty="0" smtClean="0">
                <a:solidFill>
                  <a:schemeClr val="tx1"/>
                </a:solidFill>
                <a:latin typeface="+mn-lt"/>
                <a:ea typeface="+mn-ea"/>
                <a:cs typeface="+mn-cs"/>
              </a:rPr>
              <a:t>The </a:t>
            </a:r>
            <a:r>
              <a:rPr lang="en-GB" sz="1400" b="0" i="0" kern="1200" baseline="0" dirty="0" smtClean="0">
                <a:solidFill>
                  <a:schemeClr val="tx1"/>
                </a:solidFill>
                <a:latin typeface="+mn-lt"/>
                <a:ea typeface="+mn-ea"/>
                <a:cs typeface="+mn-cs"/>
              </a:rPr>
              <a:t>degree of spotting relates to how far the pigment cells migrate before they are interrupted  - the reasons for exactly how far the cells get are not completely understood – one element is that there is a time limit and if the cells travel more slowly than normal, they will not reach all the way around the embryo before the “deadline”.</a:t>
            </a:r>
            <a:endParaRPr lang="en-US" sz="1400" b="0" i="0" kern="1200" dirty="0" smtClean="0">
              <a:solidFill>
                <a:schemeClr val="tx1"/>
              </a:solidFill>
              <a:latin typeface="+mn-lt"/>
              <a:ea typeface="+mn-ea"/>
              <a:cs typeface="+mn-cs"/>
            </a:endParaRPr>
          </a:p>
          <a:p>
            <a:pPr rtl="0"/>
            <a:endParaRPr lang="en-US" sz="1200" b="1" i="0" kern="1200" dirty="0" smtClean="0">
              <a:solidFill>
                <a:schemeClr val="tx1"/>
              </a:solidFill>
              <a:latin typeface="+mn-lt"/>
              <a:ea typeface="+mn-ea"/>
              <a:cs typeface="+mn-cs"/>
            </a:endParaRPr>
          </a:p>
          <a:p>
            <a:pPr rtl="0"/>
            <a:r>
              <a:rPr lang="en-US" sz="1200" b="1" i="0" kern="1200" dirty="0" smtClean="0">
                <a:solidFill>
                  <a:schemeClr val="tx1"/>
                </a:solidFill>
                <a:latin typeface="+mn-lt"/>
                <a:ea typeface="+mn-ea"/>
                <a:cs typeface="+mn-cs"/>
              </a:rPr>
              <a:t>Creative Commons:</a:t>
            </a:r>
          </a:p>
          <a:p>
            <a:pPr rtl="0"/>
            <a:r>
              <a:rPr lang="en-US" sz="1200" b="1" i="0" kern="1200" dirty="0" smtClean="0">
                <a:solidFill>
                  <a:schemeClr val="tx1"/>
                </a:solidFill>
                <a:latin typeface="+mn-lt"/>
                <a:ea typeface="+mn-ea"/>
                <a:cs typeface="+mn-cs"/>
              </a:rPr>
              <a:t>You are free:</a:t>
            </a:r>
          </a:p>
          <a:p>
            <a:pPr rtl="0"/>
            <a:r>
              <a:rPr lang="en-US" sz="1200" b="1" i="0" kern="1200" dirty="0" smtClean="0">
                <a:solidFill>
                  <a:schemeClr val="tx1"/>
                </a:solidFill>
                <a:latin typeface="+mn-lt"/>
                <a:ea typeface="+mn-ea"/>
                <a:cs typeface="+mn-cs"/>
              </a:rPr>
              <a:t>to Share</a:t>
            </a:r>
            <a:r>
              <a:rPr lang="en-US" sz="1200" b="0" i="0" kern="1200" dirty="0" smtClean="0">
                <a:solidFill>
                  <a:schemeClr val="tx1"/>
                </a:solidFill>
                <a:latin typeface="+mn-lt"/>
                <a:ea typeface="+mn-ea"/>
                <a:cs typeface="+mn-cs"/>
              </a:rPr>
              <a:t> — to copy, distribute and transmit the work to make commercial use of the work</a:t>
            </a:r>
          </a:p>
          <a:p>
            <a:r>
              <a:rPr lang="en-US" sz="1200" b="1" i="0" kern="1200" dirty="0" smtClean="0">
                <a:solidFill>
                  <a:schemeClr val="tx1"/>
                </a:solidFill>
                <a:latin typeface="+mn-lt"/>
                <a:ea typeface="+mn-ea"/>
                <a:cs typeface="+mn-cs"/>
              </a:rPr>
              <a:t>Under the following conditions:</a:t>
            </a:r>
          </a:p>
          <a:p>
            <a:pPr rtl="0"/>
            <a:r>
              <a:rPr lang="en-US" sz="1200" b="1" i="0" kern="1200" dirty="0" smtClean="0">
                <a:solidFill>
                  <a:schemeClr val="tx1"/>
                </a:solidFill>
                <a:latin typeface="+mn-lt"/>
                <a:ea typeface="+mn-ea"/>
                <a:cs typeface="+mn-cs"/>
              </a:rPr>
              <a:t>Attribution</a:t>
            </a:r>
            <a:r>
              <a:rPr lang="en-US" sz="1200" b="0" i="0" kern="1200" dirty="0" smtClean="0">
                <a:solidFill>
                  <a:schemeClr val="tx1"/>
                </a:solidFill>
                <a:latin typeface="+mn-lt"/>
                <a:ea typeface="+mn-ea"/>
                <a:cs typeface="+mn-cs"/>
              </a:rPr>
              <a:t> — You must attribute the work in the manner specified by the author or licensor (but not in any way that suggests that they endorse you or your use of the work).</a:t>
            </a:r>
          </a:p>
          <a:p>
            <a:pPr rtl="0"/>
            <a:r>
              <a:rPr lang="en-US" sz="1200" b="1" i="0" kern="1200" dirty="0" smtClean="0">
                <a:solidFill>
                  <a:schemeClr val="tx1"/>
                </a:solidFill>
                <a:latin typeface="+mn-lt"/>
                <a:ea typeface="+mn-ea"/>
                <a:cs typeface="+mn-cs"/>
              </a:rPr>
              <a:t>No Derivative Works</a:t>
            </a:r>
            <a:r>
              <a:rPr lang="en-US" sz="1200" b="0" i="0" kern="1200" dirty="0" smtClean="0">
                <a:solidFill>
                  <a:schemeClr val="tx1"/>
                </a:solidFill>
                <a:latin typeface="+mn-lt"/>
                <a:ea typeface="+mn-ea"/>
                <a:cs typeface="+mn-cs"/>
              </a:rPr>
              <a:t> — You may not alter, transform, or build upon this work.</a:t>
            </a:r>
          </a:p>
          <a:p>
            <a:pPr rtl="0"/>
            <a:endParaRPr lang="en-GB" sz="1200" b="0" i="0" kern="1200" dirty="0" smtClean="0">
              <a:solidFill>
                <a:schemeClr val="tx1"/>
              </a:solidFill>
              <a:latin typeface="+mn-lt"/>
              <a:ea typeface="+mn-ea"/>
              <a:cs typeface="+mn-cs"/>
            </a:endParaRPr>
          </a:p>
          <a:p>
            <a:pPr rtl="0"/>
            <a:r>
              <a:rPr lang="en-US" sz="1200" b="1" i="0" kern="1200" dirty="0" smtClean="0">
                <a:solidFill>
                  <a:schemeClr val="tx1"/>
                </a:solidFill>
                <a:latin typeface="+mn-lt"/>
                <a:ea typeface="+mn-ea"/>
                <a:cs typeface="+mn-cs"/>
              </a:rPr>
              <a:t>You are free:</a:t>
            </a:r>
          </a:p>
          <a:p>
            <a:pPr rtl="0"/>
            <a:r>
              <a:rPr lang="en-US" sz="1200" b="1" i="0" kern="1200" dirty="0" smtClean="0">
                <a:solidFill>
                  <a:schemeClr val="tx1"/>
                </a:solidFill>
                <a:latin typeface="+mn-lt"/>
                <a:ea typeface="+mn-ea"/>
                <a:cs typeface="+mn-cs"/>
              </a:rPr>
              <a:t>to Share</a:t>
            </a:r>
            <a:r>
              <a:rPr lang="en-US" sz="1200" b="0" i="0" kern="1200" dirty="0" smtClean="0">
                <a:solidFill>
                  <a:schemeClr val="tx1"/>
                </a:solidFill>
                <a:latin typeface="+mn-lt"/>
                <a:ea typeface="+mn-ea"/>
                <a:cs typeface="+mn-cs"/>
              </a:rPr>
              <a:t> — to copy, distribute and transmit the work</a:t>
            </a:r>
          </a:p>
          <a:p>
            <a:pPr rtl="0"/>
            <a:r>
              <a:rPr lang="en-US" sz="1200" b="1" i="0" kern="1200" dirty="0" smtClean="0">
                <a:solidFill>
                  <a:schemeClr val="tx1"/>
                </a:solidFill>
                <a:latin typeface="+mn-lt"/>
                <a:ea typeface="+mn-ea"/>
                <a:cs typeface="+mn-cs"/>
              </a:rPr>
              <a:t>to Remix</a:t>
            </a:r>
            <a:r>
              <a:rPr lang="en-US" sz="1200" b="0" i="0" kern="1200" dirty="0" smtClean="0">
                <a:solidFill>
                  <a:schemeClr val="tx1"/>
                </a:solidFill>
                <a:latin typeface="+mn-lt"/>
                <a:ea typeface="+mn-ea"/>
                <a:cs typeface="+mn-cs"/>
              </a:rPr>
              <a:t> — to adapt the work</a:t>
            </a:r>
          </a:p>
          <a:p>
            <a:pPr rtl="0"/>
            <a:r>
              <a:rPr lang="en-US" sz="1200" b="0" i="0" kern="1200" dirty="0" smtClean="0">
                <a:solidFill>
                  <a:schemeClr val="tx1"/>
                </a:solidFill>
                <a:latin typeface="+mn-lt"/>
                <a:ea typeface="+mn-ea"/>
                <a:cs typeface="+mn-cs"/>
              </a:rPr>
              <a:t>to make commercial use of the work</a:t>
            </a:r>
          </a:p>
          <a:p>
            <a:r>
              <a:rPr lang="en-US" sz="1200" b="1" i="0" kern="1200" dirty="0" smtClean="0">
                <a:solidFill>
                  <a:schemeClr val="tx1"/>
                </a:solidFill>
                <a:latin typeface="+mn-lt"/>
                <a:ea typeface="+mn-ea"/>
                <a:cs typeface="+mn-cs"/>
              </a:rPr>
              <a:t>Under the following conditions:</a:t>
            </a:r>
          </a:p>
          <a:p>
            <a:pPr rtl="0"/>
            <a:r>
              <a:rPr lang="en-US" sz="1200" b="1" i="0" kern="1200" dirty="0" smtClean="0">
                <a:solidFill>
                  <a:schemeClr val="tx1"/>
                </a:solidFill>
                <a:latin typeface="+mn-lt"/>
                <a:ea typeface="+mn-ea"/>
                <a:cs typeface="+mn-cs"/>
              </a:rPr>
              <a:t>Attribution</a:t>
            </a:r>
            <a:r>
              <a:rPr lang="en-US" sz="1200" b="0" i="0" kern="1200" dirty="0" smtClean="0">
                <a:solidFill>
                  <a:schemeClr val="tx1"/>
                </a:solidFill>
                <a:latin typeface="+mn-lt"/>
                <a:ea typeface="+mn-ea"/>
                <a:cs typeface="+mn-cs"/>
              </a:rPr>
              <a:t> — You must attribute the work in the manner specified by the author or licensor (but not in any way that suggests that they endorse you or your use of the work).</a:t>
            </a:r>
          </a:p>
          <a:p>
            <a:pPr rtl="0"/>
            <a:r>
              <a:rPr lang="en-US" sz="1200" b="1" i="0" kern="1200" dirty="0" smtClean="0">
                <a:solidFill>
                  <a:schemeClr val="tx1"/>
                </a:solidFill>
                <a:latin typeface="+mn-lt"/>
                <a:ea typeface="+mn-ea"/>
                <a:cs typeface="+mn-cs"/>
              </a:rPr>
              <a:t>Share Alike</a:t>
            </a:r>
            <a:r>
              <a:rPr lang="en-US" sz="1200" b="0" i="0" kern="1200" dirty="0" smtClean="0">
                <a:solidFill>
                  <a:schemeClr val="tx1"/>
                </a:solidFill>
                <a:latin typeface="+mn-lt"/>
                <a:ea typeface="+mn-ea"/>
                <a:cs typeface="+mn-cs"/>
              </a:rPr>
              <a:t> — If you alter, transform, or build upon this work, you may distribute the resulting work only under the same or similar license to this one.</a:t>
            </a:r>
          </a:p>
          <a:p>
            <a:pPr rtl="0"/>
            <a:endParaRPr lang="en-US" sz="1200" b="0" i="0" kern="1200" dirty="0" smtClean="0">
              <a:solidFill>
                <a:schemeClr val="tx1"/>
              </a:solidFill>
              <a:latin typeface="+mn-lt"/>
              <a:ea typeface="+mn-ea"/>
              <a:cs typeface="+mn-cs"/>
            </a:endParaRPr>
          </a:p>
          <a:p>
            <a:pPr rtl="0"/>
            <a:endParaRPr lang="en-GB" sz="1200" b="0" i="0" kern="1200" dirty="0" smtClean="0">
              <a:solidFill>
                <a:schemeClr val="tx1"/>
              </a:solidFill>
              <a:latin typeface="+mn-lt"/>
              <a:ea typeface="+mn-ea"/>
              <a:cs typeface="+mn-cs"/>
            </a:endParaRPr>
          </a:p>
          <a:p>
            <a:pPr rtl="0"/>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6734" y="3537595"/>
            <a:ext cx="6458218" cy="5700389"/>
          </a:xfrm>
        </p:spPr>
        <p:txBody>
          <a:bodyPr>
            <a:normAutofit/>
          </a:bodyPr>
          <a:lstStyle/>
          <a:p>
            <a:pPr marL="268288" indent="-268288">
              <a:buFont typeface="Arial" pitchFamily="34" charset="0"/>
              <a:buChar char="•"/>
              <a:defRPr/>
            </a:pPr>
            <a:r>
              <a:rPr lang="en-US" sz="1400" dirty="0" smtClean="0"/>
              <a:t>To come back to this diagram, we’re talking about the neural crest cells we see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a:t>
            </a:r>
            <a:r>
              <a:rPr lang="en-US" dirty="0" smtClean="0">
                <a:hlinkClick r:id="rId3"/>
              </a:rPr>
              <a:t>://en.wikipedia.org/wiki/File:Neural_Crest.png</a:t>
            </a: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This work has been released into the </a:t>
            </a:r>
            <a:r>
              <a:rPr lang="en-US" sz="1200" b="1" i="0" u="none" strike="noStrike" kern="1200" dirty="0" smtClean="0">
                <a:solidFill>
                  <a:schemeClr val="tx1"/>
                </a:solidFill>
                <a:latin typeface="+mn-lt"/>
                <a:ea typeface="+mn-ea"/>
                <a:cs typeface="+mn-cs"/>
                <a:hlinkClick r:id="rId4" tooltip="w:en:public domain"/>
              </a:rPr>
              <a:t>public domain</a:t>
            </a:r>
            <a:r>
              <a:rPr lang="en-US" sz="1200" b="0" i="0" kern="1200" dirty="0" smtClean="0">
                <a:solidFill>
                  <a:schemeClr val="tx1"/>
                </a:solidFill>
                <a:latin typeface="+mn-lt"/>
                <a:ea typeface="+mn-ea"/>
                <a:cs typeface="+mn-cs"/>
              </a:rPr>
              <a:t> by its author, </a:t>
            </a:r>
            <a:r>
              <a:rPr lang="en-US" sz="1200" b="1" i="0" u="none" strike="noStrike" kern="1200" dirty="0" err="1" smtClean="0">
                <a:solidFill>
                  <a:schemeClr val="tx1"/>
                </a:solidFill>
                <a:latin typeface="+mn-lt"/>
                <a:ea typeface="+mn-ea"/>
                <a:cs typeface="+mn-cs"/>
                <a:hlinkClick r:id="rId5" tooltip="wikipedia:en:User:Abitua"/>
              </a:rPr>
              <a:t>Abitua</a:t>
            </a:r>
            <a:r>
              <a:rPr lang="en-US" sz="1200" b="1" i="0" kern="1200" dirty="0" smtClean="0">
                <a:solidFill>
                  <a:schemeClr val="tx1"/>
                </a:solidFill>
                <a:latin typeface="+mn-lt"/>
                <a:ea typeface="+mn-ea"/>
                <a:cs typeface="+mn-cs"/>
              </a:rPr>
              <a:t> at the </a:t>
            </a:r>
            <a:r>
              <a:rPr lang="en-US" sz="1200" b="1" i="0" u="none" strike="noStrike" kern="1200" dirty="0" smtClean="0">
                <a:solidFill>
                  <a:schemeClr val="tx1"/>
                </a:solidFill>
                <a:latin typeface="+mn-lt"/>
                <a:ea typeface="+mn-ea"/>
                <a:cs typeface="+mn-cs"/>
                <a:hlinkClick r:id="rId6" tooltip="wikipedia:en:"/>
              </a:rPr>
              <a:t>English Wikipedia</a:t>
            </a:r>
            <a:r>
              <a:rPr lang="en-US" sz="1200" b="1" i="0" kern="1200" dirty="0" smtClean="0">
                <a:solidFill>
                  <a:schemeClr val="tx1"/>
                </a:solidFill>
                <a:latin typeface="+mn-lt"/>
                <a:ea typeface="+mn-ea"/>
                <a:cs typeface="+mn-cs"/>
              </a:rPr>
              <a:t> project</a:t>
            </a:r>
            <a:r>
              <a:rPr lang="en-US" sz="1200" b="0" i="0" kern="1200" dirty="0" smtClean="0">
                <a:solidFill>
                  <a:schemeClr val="tx1"/>
                </a:solidFill>
                <a:latin typeface="+mn-lt"/>
                <a:ea typeface="+mn-ea"/>
                <a:cs typeface="+mn-cs"/>
              </a:rPr>
              <a:t>. This applies worldwide.</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In case this is not legally possible:</a:t>
            </a:r>
            <a:br>
              <a:rPr lang="en-US" sz="1200" b="0" i="0" kern="1200" dirty="0" smtClean="0">
                <a:solidFill>
                  <a:schemeClr val="tx1"/>
                </a:solidFill>
                <a:latin typeface="+mn-lt"/>
                <a:ea typeface="+mn-ea"/>
                <a:cs typeface="+mn-cs"/>
              </a:rPr>
            </a:br>
            <a:r>
              <a:rPr lang="en-US" sz="1200" b="0" i="0" u="none" strike="noStrike" kern="1200" dirty="0" err="1" smtClean="0">
                <a:solidFill>
                  <a:schemeClr val="tx1"/>
                </a:solidFill>
                <a:latin typeface="+mn-lt"/>
                <a:ea typeface="+mn-ea"/>
                <a:cs typeface="+mn-cs"/>
                <a:hlinkClick r:id="rId5" tooltip="wikipedia:en:User:Abitua"/>
              </a:rPr>
              <a:t>Abitua</a:t>
            </a:r>
            <a:r>
              <a:rPr lang="en-US" sz="1200" b="0" i="0" kern="1200" dirty="0" smtClean="0">
                <a:solidFill>
                  <a:schemeClr val="tx1"/>
                </a:solidFill>
                <a:latin typeface="+mn-lt"/>
                <a:ea typeface="+mn-ea"/>
                <a:cs typeface="+mn-cs"/>
              </a:rPr>
              <a:t> grants anyone the right to use this work </a:t>
            </a:r>
            <a:r>
              <a:rPr lang="en-US" sz="1200" b="1" i="0" kern="1200" dirty="0" smtClean="0">
                <a:solidFill>
                  <a:schemeClr val="tx1"/>
                </a:solidFill>
                <a:latin typeface="+mn-lt"/>
                <a:ea typeface="+mn-ea"/>
                <a:cs typeface="+mn-cs"/>
              </a:rPr>
              <a:t>for any purpose</a:t>
            </a:r>
            <a:r>
              <a:rPr lang="en-US" sz="1200" b="0" i="0" kern="1200" dirty="0" smtClean="0">
                <a:solidFill>
                  <a:schemeClr val="tx1"/>
                </a:solidFill>
                <a:latin typeface="+mn-lt"/>
                <a:ea typeface="+mn-ea"/>
                <a:cs typeface="+mn-cs"/>
              </a:rPr>
              <a:t>, without any conditions, unless such conditions are required by law</a:t>
            </a:r>
            <a:r>
              <a:rPr lang="en-US" sz="1200" b="0" i="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68288" lvl="0" indent="-268288">
              <a:buFont typeface="Arial" pitchFamily="34" charset="0"/>
              <a:buChar char="•"/>
            </a:pPr>
            <a:r>
              <a:rPr lang="en-GB" sz="1800" kern="1200" dirty="0" smtClean="0">
                <a:solidFill>
                  <a:schemeClr val="tx1"/>
                </a:solidFill>
                <a:latin typeface="+mn-lt"/>
                <a:ea typeface="+mn-ea"/>
                <a:cs typeface="+mn-cs"/>
              </a:rPr>
              <a:t>One cell </a:t>
            </a:r>
            <a:r>
              <a:rPr lang="en-GB" sz="1800" kern="1200" dirty="0" smtClean="0">
                <a:solidFill>
                  <a:schemeClr val="tx1"/>
                </a:solidFill>
                <a:latin typeface="+mn-lt"/>
                <a:ea typeface="+mn-ea"/>
                <a:cs typeface="+mn-cs"/>
                <a:sym typeface="Wingdings 3"/>
              </a:rPr>
              <a:t></a:t>
            </a:r>
            <a:r>
              <a:rPr lang="en-GB" sz="1800" kern="1200" dirty="0" smtClean="0">
                <a:solidFill>
                  <a:schemeClr val="tx1"/>
                </a:solidFill>
                <a:latin typeface="+mn-lt"/>
                <a:ea typeface="+mn-ea"/>
                <a:cs typeface="+mn-cs"/>
              </a:rPr>
              <a:t> many cells (and of many different types </a:t>
            </a:r>
            <a:r>
              <a:rPr lang="en-GB" sz="1800" kern="1200" dirty="0" err="1" smtClean="0">
                <a:solidFill>
                  <a:schemeClr val="tx1"/>
                </a:solidFill>
                <a:latin typeface="+mn-lt"/>
                <a:ea typeface="+mn-ea"/>
                <a:cs typeface="+mn-cs"/>
              </a:rPr>
              <a:t>e.g</a:t>
            </a:r>
            <a:r>
              <a:rPr lang="en-GB" sz="1800" kern="1200" dirty="0" smtClean="0">
                <a:solidFill>
                  <a:schemeClr val="tx1"/>
                </a:solidFill>
                <a:latin typeface="+mn-lt"/>
                <a:ea typeface="+mn-ea"/>
                <a:cs typeface="+mn-cs"/>
              </a:rPr>
              <a:t> nerve, muscle, liver, bone, blood)</a:t>
            </a:r>
            <a:endParaRPr lang="en-US" sz="1800" kern="1200" dirty="0" smtClean="0">
              <a:solidFill>
                <a:schemeClr val="tx1"/>
              </a:solidFill>
              <a:latin typeface="+mn-lt"/>
              <a:ea typeface="+mn-ea"/>
              <a:cs typeface="+mn-cs"/>
            </a:endParaRPr>
          </a:p>
          <a:p>
            <a:pPr marL="268288" lvl="0" indent="-268288">
              <a:buFont typeface="Arial" pitchFamily="34" charset="0"/>
              <a:buChar char="•"/>
            </a:pPr>
            <a:r>
              <a:rPr lang="en-GB" sz="1800" kern="1200" dirty="0" smtClean="0">
                <a:solidFill>
                  <a:schemeClr val="tx1"/>
                </a:solidFill>
                <a:latin typeface="+mn-lt"/>
                <a:ea typeface="+mn-ea"/>
                <a:cs typeface="+mn-cs"/>
              </a:rPr>
              <a:t>Between 50-70 trillion cells in the adult human body </a:t>
            </a:r>
            <a:r>
              <a:rPr lang="en-US" sz="1800" kern="1200" dirty="0" smtClean="0">
                <a:solidFill>
                  <a:schemeClr val="tx1"/>
                </a:solidFill>
                <a:latin typeface="+mn-lt"/>
                <a:ea typeface="+mn-ea"/>
                <a:cs typeface="+mn-cs"/>
              </a:rPr>
              <a:t>and around 200 cell types</a:t>
            </a:r>
          </a:p>
          <a:p>
            <a:endParaRPr lang="en-US" sz="18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N0013848</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hlinkClick r:id="rId3"/>
              </a:rPr>
              <a:t>Wellcome</a:t>
            </a:r>
            <a:r>
              <a:rPr lang="en-US" sz="1200" b="0" i="0" u="none" strike="noStrike" kern="1200" dirty="0" smtClean="0">
                <a:solidFill>
                  <a:schemeClr val="tx1"/>
                </a:solidFill>
                <a:latin typeface="+mn-lt"/>
                <a:ea typeface="+mn-ea"/>
                <a:cs typeface="+mn-cs"/>
                <a:hlinkClick r:id="rId3"/>
              </a:rPr>
              <a:t> Images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Wellcome</a:t>
            </a:r>
            <a:r>
              <a:rPr lang="en-US" sz="1200" b="0" i="0" kern="1200" dirty="0" smtClean="0">
                <a:solidFill>
                  <a:schemeClr val="tx1"/>
                </a:solidFill>
                <a:latin typeface="+mn-lt"/>
                <a:ea typeface="+mn-ea"/>
                <a:cs typeface="+mn-cs"/>
              </a:rPr>
              <a:t> Images. Fertilization. Zygote, human. Fertilization</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err="1" smtClean="0">
                <a:solidFill>
                  <a:schemeClr val="tx1"/>
                </a:solidFill>
                <a:latin typeface="+mn-lt"/>
                <a:ea typeface="+mn-ea"/>
                <a:cs typeface="+mn-cs"/>
              </a:rPr>
              <a:t>Pmic</a:t>
            </a:r>
            <a:r>
              <a:rPr lang="en-US" sz="1200" b="0" i="0" kern="1200" dirty="0" smtClean="0">
                <a:solidFill>
                  <a:schemeClr val="tx1"/>
                </a:solidFill>
                <a:latin typeface="+mn-lt"/>
                <a:ea typeface="+mn-ea"/>
                <a:cs typeface="+mn-cs"/>
              </a:rPr>
              <a:t>, unicellular </a:t>
            </a:r>
            <a:r>
              <a:rPr lang="en-US" sz="1200" b="0" i="0" kern="1200" dirty="0" err="1" smtClean="0">
                <a:solidFill>
                  <a:schemeClr val="tx1"/>
                </a:solidFill>
                <a:latin typeface="+mn-lt"/>
                <a:ea typeface="+mn-ea"/>
                <a:cs typeface="+mn-cs"/>
              </a:rPr>
              <a:t>fertilised</a:t>
            </a:r>
            <a:r>
              <a:rPr lang="en-US" sz="1200" b="0" i="0" kern="1200" dirty="0" smtClean="0">
                <a:solidFill>
                  <a:schemeClr val="tx1"/>
                </a:solidFill>
                <a:latin typeface="+mn-lt"/>
                <a:ea typeface="+mn-ea"/>
                <a:cs typeface="+mn-cs"/>
              </a:rPr>
              <a:t> egg. </a:t>
            </a:r>
            <a:r>
              <a:rPr lang="en-US" sz="1200" b="0" i="0" kern="1200" dirty="0" err="1" smtClean="0">
                <a:solidFill>
                  <a:schemeClr val="tx1"/>
                </a:solidFill>
                <a:latin typeface="+mn-lt"/>
                <a:ea typeface="+mn-ea"/>
                <a:cs typeface="+mn-cs"/>
              </a:rPr>
              <a:t>CMSP</a:t>
            </a:r>
            <a:r>
              <a:rPr lang="en-US" sz="1200" b="0" i="0" kern="1200" dirty="0" smtClean="0">
                <a:solidFill>
                  <a:schemeClr val="tx1"/>
                </a:solidFill>
                <a:latin typeface="+mn-lt"/>
                <a:ea typeface="+mn-ea"/>
                <a:cs typeface="+mn-cs"/>
              </a:rPr>
              <a:t> ref: </a:t>
            </a:r>
            <a:r>
              <a:rPr lang="en-US" sz="1200" b="0" i="0" kern="1200" dirty="0" err="1" smtClean="0">
                <a:solidFill>
                  <a:schemeClr val="tx1"/>
                </a:solidFill>
                <a:latin typeface="+mn-lt"/>
                <a:ea typeface="+mn-ea"/>
                <a:cs typeface="+mn-cs"/>
              </a:rPr>
              <a:t>Z131</a:t>
            </a:r>
            <a:r>
              <a:rPr lang="en-US" sz="1200" b="0" i="0" kern="1200" dirty="0" smtClean="0">
                <a:solidFill>
                  <a:schemeClr val="tx1"/>
                </a:solidFill>
                <a:latin typeface="+mn-lt"/>
                <a:ea typeface="+mn-ea"/>
                <a:cs typeface="+mn-cs"/>
              </a:rPr>
              <a:t>-N-1 </a:t>
            </a:r>
            <a:r>
              <a:rPr lang="en-US" sz="1200" b="0" i="0" kern="1200" dirty="0" err="1" smtClean="0">
                <a:solidFill>
                  <a:schemeClr val="tx1"/>
                </a:solidFill>
                <a:latin typeface="+mn-lt"/>
                <a:ea typeface="+mn-ea"/>
                <a:cs typeface="+mn-cs"/>
              </a:rPr>
              <a:t>E9</a:t>
            </a:r>
            <a:r>
              <a:rPr lang="en-US" sz="1200" b="0" i="0" kern="1200" dirty="0" smtClean="0">
                <a:solidFill>
                  <a:schemeClr val="tx1"/>
                </a:solidFill>
                <a:latin typeface="+mn-lt"/>
                <a:ea typeface="+mn-ea"/>
                <a:cs typeface="+mn-cs"/>
              </a:rPr>
              <a:t> reproductive system. </a:t>
            </a:r>
            <a:r>
              <a:rPr lang="en-US" sz="1200" b="0" i="0" u="none" strike="noStrike" kern="1200" dirty="0" smtClean="0">
                <a:solidFill>
                  <a:schemeClr val="tx1"/>
                </a:solidFill>
                <a:latin typeface="+mn-lt"/>
                <a:ea typeface="+mn-ea"/>
                <a:cs typeface="+mn-cs"/>
                <a:hlinkClick r:id="rId4"/>
              </a:rPr>
              <a:t>Photomicrograph</a:t>
            </a:r>
            <a:r>
              <a:rPr lang="en-US" sz="1200" b="0" i="0" kern="1200" dirty="0" smtClean="0">
                <a:solidFill>
                  <a:schemeClr val="tx1"/>
                </a:solidFill>
                <a:latin typeface="+mn-lt"/>
                <a:ea typeface="+mn-ea"/>
                <a:cs typeface="+mn-cs"/>
              </a:rPr>
              <a:t> </a:t>
            </a:r>
            <a:r>
              <a:rPr lang="en-US" dirty="0" smtClean="0"/>
              <a:t/>
            </a:r>
            <a:br>
              <a:rPr lang="en-US" dirty="0" smtClean="0"/>
            </a:br>
            <a:r>
              <a:rPr lang="en-US" sz="1200" b="1" i="0" kern="1200" dirty="0" smtClean="0">
                <a:solidFill>
                  <a:schemeClr val="tx1"/>
                </a:solidFill>
                <a:latin typeface="+mn-lt"/>
                <a:ea typeface="+mn-ea"/>
                <a:cs typeface="+mn-cs"/>
              </a:rPr>
              <a:t>Collection:</a:t>
            </a:r>
            <a:r>
              <a:rPr lang="en-US" sz="1200" b="0" i="0"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hlinkClick r:id="rId5"/>
              </a:rPr>
              <a:t>Wellcome</a:t>
            </a:r>
            <a:r>
              <a:rPr lang="en-US" sz="1200" b="0" i="0" u="none" strike="noStrike" kern="1200" dirty="0" smtClean="0">
                <a:solidFill>
                  <a:schemeClr val="tx1"/>
                </a:solidFill>
                <a:latin typeface="+mn-lt"/>
                <a:ea typeface="+mn-ea"/>
                <a:cs typeface="+mn-cs"/>
                <a:hlinkClick r:id="rId5"/>
              </a:rPr>
              <a:t> Images</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Library reference no.:</a:t>
            </a:r>
            <a:r>
              <a:rPr lang="en-US" sz="1200" b="0" i="0" kern="1200" dirty="0" smtClean="0">
                <a:solidFill>
                  <a:schemeClr val="tx1"/>
                </a:solidFill>
                <a:latin typeface="+mn-lt"/>
                <a:ea typeface="+mn-ea"/>
                <a:cs typeface="+mn-cs"/>
              </a:rPr>
              <a:t> Contributor Reference </a:t>
            </a:r>
            <a:r>
              <a:rPr lang="en-US" sz="1200" b="0" i="0" kern="1200" dirty="0" err="1" smtClean="0">
                <a:solidFill>
                  <a:schemeClr val="tx1"/>
                </a:solidFill>
                <a:latin typeface="+mn-lt"/>
                <a:ea typeface="+mn-ea"/>
                <a:cs typeface="+mn-cs"/>
              </a:rPr>
              <a:t>Z131N1</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NMSB</a:t>
            </a:r>
            <a:r>
              <a:rPr lang="en-US" sz="1200" b="0" i="0" kern="1200" dirty="0" smtClean="0">
                <a:solidFill>
                  <a:schemeClr val="tx1"/>
                </a:solidFill>
                <a:latin typeface="+mn-lt"/>
                <a:ea typeface="+mn-ea"/>
                <a:cs typeface="+mn-cs"/>
              </a:rPr>
              <a:t> Frame No </a:t>
            </a:r>
            <a:r>
              <a:rPr lang="en-US" sz="1200" b="0" i="0" kern="1200" dirty="0" err="1" smtClean="0">
                <a:solidFill>
                  <a:schemeClr val="tx1"/>
                </a:solidFill>
                <a:latin typeface="+mn-lt"/>
                <a:ea typeface="+mn-ea"/>
                <a:cs typeface="+mn-cs"/>
              </a:rPr>
              <a:t>NOVIDEO</a:t>
            </a:r>
            <a:r>
              <a:rPr lang="en-US" sz="1200" b="0" i="0" kern="1200" dirty="0" smtClean="0">
                <a:solidFill>
                  <a:schemeClr val="tx1"/>
                </a:solidFill>
                <a:latin typeface="+mn-lt"/>
                <a:ea typeface="+mn-ea"/>
                <a:cs typeface="+mn-cs"/>
              </a:rPr>
              <a:t> </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Copyrighted work available under Creative Commons by-</a:t>
            </a:r>
            <a:r>
              <a:rPr lang="en-US" sz="1200" b="0" i="0" kern="1200" dirty="0" err="1" smtClean="0">
                <a:solidFill>
                  <a:schemeClr val="tx1"/>
                </a:solidFill>
                <a:latin typeface="+mn-lt"/>
                <a:ea typeface="+mn-ea"/>
                <a:cs typeface="+mn-cs"/>
              </a:rPr>
              <a:t>nc</a:t>
            </a:r>
            <a:r>
              <a:rPr lang="en-US" sz="1200" b="0" i="0" kern="1200" dirty="0" smtClean="0">
                <a:solidFill>
                  <a:schemeClr val="tx1"/>
                </a:solidFill>
                <a:latin typeface="+mn-lt"/>
                <a:ea typeface="+mn-ea"/>
                <a:cs typeface="+mn-cs"/>
              </a:rPr>
              <a:t>-</a:t>
            </a:r>
            <a:r>
              <a:rPr lang="en-US" sz="1200" b="0" i="0" kern="1200" dirty="0" err="1" smtClean="0">
                <a:solidFill>
                  <a:schemeClr val="tx1"/>
                </a:solidFill>
                <a:latin typeface="+mn-lt"/>
                <a:ea typeface="+mn-ea"/>
                <a:cs typeface="+mn-cs"/>
              </a:rPr>
              <a:t>nd</a:t>
            </a:r>
            <a:r>
              <a:rPr lang="en-US" sz="1200" b="0" i="0" kern="1200" dirty="0" smtClean="0">
                <a:solidFill>
                  <a:schemeClr val="tx1"/>
                </a:solidFill>
                <a:latin typeface="+mn-lt"/>
                <a:ea typeface="+mn-ea"/>
                <a:cs typeface="+mn-cs"/>
              </a:rPr>
              <a:t> 2.0 UK: England &amp; Wales, see</a:t>
            </a:r>
            <a:r>
              <a:rPr lang="en-US" sz="1200" b="0" i="0" u="none" strike="noStrike" kern="1200" dirty="0" smtClean="0">
                <a:solidFill>
                  <a:schemeClr val="tx1"/>
                </a:solidFill>
                <a:latin typeface="+mn-lt"/>
                <a:ea typeface="+mn-ea"/>
                <a:cs typeface="+mn-cs"/>
                <a:hlinkClick r:id="rId6" tooltip="Prices link"/>
              </a:rPr>
              <a:t>http://wellcomeimages.org/indexplus/page/Prices.html</a:t>
            </a:r>
            <a:r>
              <a:rPr lang="en-US" sz="1200" b="0" i="0" kern="1200" dirty="0" smtClean="0">
                <a:solidFill>
                  <a:schemeClr val="tx1"/>
                </a:solidFill>
                <a:latin typeface="+mn-lt"/>
                <a:ea typeface="+mn-ea"/>
                <a:cs typeface="+mn-cs"/>
              </a:rPr>
              <a:t>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625" indent="-174625">
              <a:buFont typeface="Arial" pitchFamily="34" charset="0"/>
              <a:buChar char="•"/>
            </a:pPr>
            <a:r>
              <a:rPr lang="en-GB" sz="1400" dirty="0" smtClean="0"/>
              <a:t>And here we can see the migrating </a:t>
            </a:r>
            <a:r>
              <a:rPr lang="en-GB" sz="1400" dirty="0" err="1" smtClean="0"/>
              <a:t>melanocytes</a:t>
            </a:r>
            <a:r>
              <a:rPr lang="en-GB" sz="1400" dirty="0" smtClean="0"/>
              <a:t> in a mouse embryo</a:t>
            </a:r>
          </a:p>
          <a:p>
            <a:endParaRPr lang="en-GB" dirty="0" smtClean="0"/>
          </a:p>
          <a:p>
            <a:r>
              <a:rPr lang="en-GB" dirty="0" smtClean="0"/>
              <a:t>Jennifer </a:t>
            </a:r>
            <a:r>
              <a:rPr lang="en-GB" dirty="0" smtClean="0"/>
              <a:t>Y. Lin and</a:t>
            </a:r>
            <a:r>
              <a:rPr lang="en-GB" baseline="0" dirty="0" smtClean="0"/>
              <a:t> David E. Fisher. ‘</a:t>
            </a:r>
            <a:r>
              <a:rPr lang="en-GB" baseline="0" dirty="0" err="1" smtClean="0"/>
              <a:t>Melanocyte</a:t>
            </a:r>
            <a:r>
              <a:rPr lang="en-GB" baseline="0" dirty="0" smtClean="0"/>
              <a:t> Biology and Skin Pigmentation’. </a:t>
            </a:r>
            <a:r>
              <a:rPr lang="en-GB" i="1" baseline="0" dirty="0" smtClean="0"/>
              <a:t>Nature</a:t>
            </a:r>
            <a:r>
              <a:rPr lang="en-GB" i="0" baseline="0" dirty="0" smtClean="0"/>
              <a:t> (</a:t>
            </a:r>
            <a:r>
              <a:rPr lang="en-GB" i="0" baseline="0" dirty="0" err="1" smtClean="0"/>
              <a:t>Vol</a:t>
            </a:r>
            <a:r>
              <a:rPr lang="en-GB" i="0" baseline="0" dirty="0" smtClean="0"/>
              <a:t> 445) 22 February 2007. </a:t>
            </a:r>
            <a:r>
              <a:rPr lang="en-GB" i="0" baseline="0" dirty="0" err="1" smtClean="0"/>
              <a:t>Doi</a:t>
            </a:r>
            <a:r>
              <a:rPr lang="en-GB" i="0" baseline="0" dirty="0" smtClean="0"/>
              <a:t>: 10.1038/</a:t>
            </a:r>
            <a:r>
              <a:rPr lang="en-GB" i="0" baseline="0" dirty="0" err="1" smtClean="0"/>
              <a:t>nature05660</a:t>
            </a:r>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1" i="0" kern="1200" dirty="0" smtClean="0">
                <a:solidFill>
                  <a:schemeClr val="tx1"/>
                </a:solidFill>
                <a:latin typeface="+mn-lt"/>
                <a:ea typeface="+mn-ea"/>
                <a:cs typeface="+mn-cs"/>
              </a:rPr>
              <a:t>Creative </a:t>
            </a:r>
            <a:r>
              <a:rPr lang="en-US" sz="1200" b="1" i="0" kern="1200" dirty="0" smtClean="0">
                <a:solidFill>
                  <a:schemeClr val="tx1"/>
                </a:solidFill>
                <a:latin typeface="+mn-lt"/>
                <a:ea typeface="+mn-ea"/>
                <a:cs typeface="+mn-cs"/>
              </a:rPr>
              <a:t>Commons:</a:t>
            </a:r>
          </a:p>
          <a:p>
            <a:pPr rtl="0"/>
            <a:r>
              <a:rPr lang="en-US" sz="1200" b="1" i="0" kern="1200" dirty="0" smtClean="0">
                <a:solidFill>
                  <a:schemeClr val="tx1"/>
                </a:solidFill>
                <a:latin typeface="+mn-lt"/>
                <a:ea typeface="+mn-ea"/>
                <a:cs typeface="+mn-cs"/>
              </a:rPr>
              <a:t>You are free:</a:t>
            </a:r>
          </a:p>
          <a:p>
            <a:pPr rtl="0"/>
            <a:r>
              <a:rPr lang="en-US" sz="1200" b="1" i="0" kern="1200" dirty="0" smtClean="0">
                <a:solidFill>
                  <a:schemeClr val="tx1"/>
                </a:solidFill>
                <a:latin typeface="+mn-lt"/>
                <a:ea typeface="+mn-ea"/>
                <a:cs typeface="+mn-cs"/>
              </a:rPr>
              <a:t>to Share</a:t>
            </a:r>
            <a:r>
              <a:rPr lang="en-US" sz="1200" b="0" i="0" kern="1200" dirty="0" smtClean="0">
                <a:solidFill>
                  <a:schemeClr val="tx1"/>
                </a:solidFill>
                <a:latin typeface="+mn-lt"/>
                <a:ea typeface="+mn-ea"/>
                <a:cs typeface="+mn-cs"/>
              </a:rPr>
              <a:t> — to copy, distribute and transmit the work to make commercial use of the work</a:t>
            </a:r>
          </a:p>
          <a:p>
            <a:r>
              <a:rPr lang="en-US" sz="1200" b="1" i="0" kern="1200" dirty="0" smtClean="0">
                <a:solidFill>
                  <a:schemeClr val="tx1"/>
                </a:solidFill>
                <a:latin typeface="+mn-lt"/>
                <a:ea typeface="+mn-ea"/>
                <a:cs typeface="+mn-cs"/>
              </a:rPr>
              <a:t>Under the following conditions:</a:t>
            </a:r>
          </a:p>
          <a:p>
            <a:pPr rtl="0"/>
            <a:r>
              <a:rPr lang="en-US" sz="1200" b="1" i="0" kern="1200" dirty="0" smtClean="0">
                <a:solidFill>
                  <a:schemeClr val="tx1"/>
                </a:solidFill>
                <a:latin typeface="+mn-lt"/>
                <a:ea typeface="+mn-ea"/>
                <a:cs typeface="+mn-cs"/>
              </a:rPr>
              <a:t>Attribution</a:t>
            </a:r>
            <a:r>
              <a:rPr lang="en-US" sz="1200" b="0" i="0" kern="1200" dirty="0" smtClean="0">
                <a:solidFill>
                  <a:schemeClr val="tx1"/>
                </a:solidFill>
                <a:latin typeface="+mn-lt"/>
                <a:ea typeface="+mn-ea"/>
                <a:cs typeface="+mn-cs"/>
              </a:rPr>
              <a:t> — You must attribute the work in the manner specified by the author or licensor (but not in any way that suggests that they endorse you or your use of the work).</a:t>
            </a:r>
          </a:p>
          <a:p>
            <a:pPr rtl="0"/>
            <a:r>
              <a:rPr lang="en-US" sz="1200" b="1" i="0" kern="1200" dirty="0" smtClean="0">
                <a:solidFill>
                  <a:schemeClr val="tx1"/>
                </a:solidFill>
                <a:latin typeface="+mn-lt"/>
                <a:ea typeface="+mn-ea"/>
                <a:cs typeface="+mn-cs"/>
              </a:rPr>
              <a:t>No Derivative Works</a:t>
            </a:r>
            <a:r>
              <a:rPr lang="en-US" sz="1200" b="0" i="0" kern="1200" dirty="0" smtClean="0">
                <a:solidFill>
                  <a:schemeClr val="tx1"/>
                </a:solidFill>
                <a:latin typeface="+mn-lt"/>
                <a:ea typeface="+mn-ea"/>
                <a:cs typeface="+mn-cs"/>
              </a:rPr>
              <a:t> — You may not alter, transform, or build upon this work.</a:t>
            </a:r>
          </a:p>
          <a:p>
            <a:pPr rtl="0"/>
            <a:endParaRPr lang="en-GB" sz="1200" b="0" i="0" kern="1200" dirty="0" smtClean="0">
              <a:solidFill>
                <a:schemeClr val="tx1"/>
              </a:solidFill>
              <a:latin typeface="+mn-lt"/>
              <a:ea typeface="+mn-ea"/>
              <a:cs typeface="+mn-cs"/>
            </a:endParaRPr>
          </a:p>
          <a:p>
            <a:pPr rtl="0"/>
            <a:r>
              <a:rPr lang="en-US" sz="1200" b="1" i="0" kern="1200" dirty="0" smtClean="0">
                <a:solidFill>
                  <a:schemeClr val="tx1"/>
                </a:solidFill>
                <a:latin typeface="+mn-lt"/>
                <a:ea typeface="+mn-ea"/>
                <a:cs typeface="+mn-cs"/>
              </a:rPr>
              <a:t>You are free:</a:t>
            </a:r>
          </a:p>
          <a:p>
            <a:pPr rtl="0"/>
            <a:r>
              <a:rPr lang="en-US" sz="1200" b="1" i="0" kern="1200" dirty="0" smtClean="0">
                <a:solidFill>
                  <a:schemeClr val="tx1"/>
                </a:solidFill>
                <a:latin typeface="+mn-lt"/>
                <a:ea typeface="+mn-ea"/>
                <a:cs typeface="+mn-cs"/>
              </a:rPr>
              <a:t>to Share</a:t>
            </a:r>
            <a:r>
              <a:rPr lang="en-US" sz="1200" b="0" i="0" kern="1200" dirty="0" smtClean="0">
                <a:solidFill>
                  <a:schemeClr val="tx1"/>
                </a:solidFill>
                <a:latin typeface="+mn-lt"/>
                <a:ea typeface="+mn-ea"/>
                <a:cs typeface="+mn-cs"/>
              </a:rPr>
              <a:t> — to copy, distribute and transmit the work</a:t>
            </a:r>
          </a:p>
          <a:p>
            <a:pPr rtl="0"/>
            <a:r>
              <a:rPr lang="en-US" sz="1200" b="1" i="0" kern="1200" dirty="0" smtClean="0">
                <a:solidFill>
                  <a:schemeClr val="tx1"/>
                </a:solidFill>
                <a:latin typeface="+mn-lt"/>
                <a:ea typeface="+mn-ea"/>
                <a:cs typeface="+mn-cs"/>
              </a:rPr>
              <a:t>to Remix</a:t>
            </a:r>
            <a:r>
              <a:rPr lang="en-US" sz="1200" b="0" i="0" kern="1200" dirty="0" smtClean="0">
                <a:solidFill>
                  <a:schemeClr val="tx1"/>
                </a:solidFill>
                <a:latin typeface="+mn-lt"/>
                <a:ea typeface="+mn-ea"/>
                <a:cs typeface="+mn-cs"/>
              </a:rPr>
              <a:t> — to adapt the work</a:t>
            </a:r>
          </a:p>
          <a:p>
            <a:pPr rtl="0"/>
            <a:r>
              <a:rPr lang="en-US" sz="1200" b="0" i="0" kern="1200" dirty="0" smtClean="0">
                <a:solidFill>
                  <a:schemeClr val="tx1"/>
                </a:solidFill>
                <a:latin typeface="+mn-lt"/>
                <a:ea typeface="+mn-ea"/>
                <a:cs typeface="+mn-cs"/>
              </a:rPr>
              <a:t>to make commercial use of the work</a:t>
            </a:r>
          </a:p>
          <a:p>
            <a:r>
              <a:rPr lang="en-US" sz="1200" b="1" i="0" kern="1200" dirty="0" smtClean="0">
                <a:solidFill>
                  <a:schemeClr val="tx1"/>
                </a:solidFill>
                <a:latin typeface="+mn-lt"/>
                <a:ea typeface="+mn-ea"/>
                <a:cs typeface="+mn-cs"/>
              </a:rPr>
              <a:t>Under the following conditions:</a:t>
            </a:r>
          </a:p>
          <a:p>
            <a:pPr rtl="0"/>
            <a:r>
              <a:rPr lang="en-US" sz="1200" b="1" i="0" kern="1200" dirty="0" smtClean="0">
                <a:solidFill>
                  <a:schemeClr val="tx1"/>
                </a:solidFill>
                <a:latin typeface="+mn-lt"/>
                <a:ea typeface="+mn-ea"/>
                <a:cs typeface="+mn-cs"/>
              </a:rPr>
              <a:t>Attribution</a:t>
            </a:r>
            <a:r>
              <a:rPr lang="en-US" sz="1200" b="0" i="0" kern="1200" dirty="0" smtClean="0">
                <a:solidFill>
                  <a:schemeClr val="tx1"/>
                </a:solidFill>
                <a:latin typeface="+mn-lt"/>
                <a:ea typeface="+mn-ea"/>
                <a:cs typeface="+mn-cs"/>
              </a:rPr>
              <a:t> — You must attribute the work in the manner specified by the author or licensor (but not in any way that suggests that they endorse you or your use of the work).</a:t>
            </a:r>
          </a:p>
          <a:p>
            <a:pPr rtl="0"/>
            <a:r>
              <a:rPr lang="en-US" sz="1200" b="1" i="0" kern="1200" dirty="0" smtClean="0">
                <a:solidFill>
                  <a:schemeClr val="tx1"/>
                </a:solidFill>
                <a:latin typeface="+mn-lt"/>
                <a:ea typeface="+mn-ea"/>
                <a:cs typeface="+mn-cs"/>
              </a:rPr>
              <a:t>Share Alike</a:t>
            </a:r>
            <a:r>
              <a:rPr lang="en-US" sz="1200" b="0" i="0" kern="1200" dirty="0" smtClean="0">
                <a:solidFill>
                  <a:schemeClr val="tx1"/>
                </a:solidFill>
                <a:latin typeface="+mn-lt"/>
                <a:ea typeface="+mn-ea"/>
                <a:cs typeface="+mn-cs"/>
              </a:rPr>
              <a:t> — If you alter, transform, or build upon this work, you may distribute the resulting work only under the same or similar license to this one.</a:t>
            </a:r>
          </a:p>
          <a:p>
            <a:pPr rtl="0"/>
            <a:endParaRPr lang="en-US" sz="1200" b="0" i="0" kern="1200" dirty="0" smtClean="0">
              <a:solidFill>
                <a:schemeClr val="tx1"/>
              </a:solidFill>
              <a:latin typeface="+mn-lt"/>
              <a:ea typeface="+mn-ea"/>
              <a:cs typeface="+mn-cs"/>
            </a:endParaRPr>
          </a:p>
          <a:p>
            <a:pPr rtl="0"/>
            <a:endParaRPr lang="en-GB" sz="1200" b="0" i="0" kern="1200" dirty="0" smtClean="0">
              <a:solidFill>
                <a:schemeClr val="tx1"/>
              </a:solidFill>
              <a:latin typeface="+mn-lt"/>
              <a:ea typeface="+mn-ea"/>
              <a:cs typeface="+mn-cs"/>
            </a:endParaRPr>
          </a:p>
          <a:p>
            <a:pPr rtl="0"/>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B79301-BA59-40E7-B5F9-6B65897B0276}"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http://www.bio.miami.edu/dana/dox/calico.html</a:t>
            </a:r>
            <a:endParaRPr lang="en-US" dirty="0" smtClean="0"/>
          </a:p>
          <a:p>
            <a:endParaRPr lang="en-GB" dirty="0" smtClean="0"/>
          </a:p>
          <a:p>
            <a:pPr marL="174625" indent="-174625">
              <a:buFont typeface="Arial" pitchFamily="34" charset="0"/>
              <a:buChar char="•"/>
            </a:pPr>
            <a:r>
              <a:rPr lang="en-GB" sz="1400" dirty="0" err="1" smtClean="0"/>
              <a:t>Lyonization</a:t>
            </a:r>
            <a:r>
              <a:rPr lang="en-GB" sz="1400" dirty="0" smtClean="0"/>
              <a:t> after Mary Lyon who theorised</a:t>
            </a:r>
            <a:r>
              <a:rPr lang="en-GB" sz="1400" baseline="0" dirty="0" smtClean="0"/>
              <a:t> this process in the early 1960s.</a:t>
            </a:r>
          </a:p>
          <a:p>
            <a:pPr marL="174625" indent="-174625">
              <a:buFont typeface="Arial" pitchFamily="34" charset="0"/>
              <a:buChar char="•"/>
            </a:pPr>
            <a:endParaRPr lang="en-GB" sz="1400" dirty="0" smtClean="0"/>
          </a:p>
          <a:p>
            <a:pPr marL="174625" indent="-174625">
              <a:buFont typeface="Arial" pitchFamily="34" charset="0"/>
              <a:buChar char="•"/>
            </a:pPr>
            <a:r>
              <a:rPr lang="en-GB" sz="1400" dirty="0" smtClean="0"/>
              <a:t>Female</a:t>
            </a:r>
            <a:r>
              <a:rPr lang="en-GB" sz="1400" baseline="0" dirty="0" smtClean="0"/>
              <a:t> cats (and all other mammals, and Drosophila) have two X-chromosomes, while males have only one. </a:t>
            </a:r>
            <a:endParaRPr lang="en-GB" sz="1400" baseline="0" dirty="0" smtClean="0"/>
          </a:p>
          <a:p>
            <a:pPr marL="174625" indent="-174625">
              <a:buFont typeface="Arial" pitchFamily="34" charset="0"/>
              <a:buChar char="•"/>
            </a:pPr>
            <a:r>
              <a:rPr lang="en-GB" sz="1400" baseline="0" dirty="0" smtClean="0"/>
              <a:t>However</a:t>
            </a:r>
            <a:r>
              <a:rPr lang="en-GB" sz="1400" baseline="0" dirty="0" smtClean="0"/>
              <a:t>, males and females still have the same amount of protein products of the genes on the X chromosome – this phenomenon is called dosage compensation. In mammals, this is achieved by turning off, or inactivating one of each pair of X chromosomes in the cells of the female. </a:t>
            </a:r>
            <a:endParaRPr lang="en-GB" sz="1400" baseline="0" dirty="0" smtClean="0"/>
          </a:p>
          <a:p>
            <a:pPr marL="174625" indent="-174625">
              <a:buFont typeface="Arial" pitchFamily="34" charset="0"/>
              <a:buChar char="•"/>
            </a:pPr>
            <a:r>
              <a:rPr lang="en-GB" sz="1400" baseline="0" dirty="0" smtClean="0"/>
              <a:t>Whether </a:t>
            </a:r>
            <a:r>
              <a:rPr lang="en-GB" sz="1400" baseline="0" dirty="0" smtClean="0"/>
              <a:t>this is the paternal or maternal chromosome is random. </a:t>
            </a:r>
            <a:endParaRPr lang="en-GB" sz="1400" baseline="0" dirty="0" smtClean="0"/>
          </a:p>
          <a:p>
            <a:pPr marL="174625" indent="-174625">
              <a:buFont typeface="Arial" pitchFamily="34" charset="0"/>
              <a:buChar char="•"/>
            </a:pPr>
            <a:r>
              <a:rPr lang="en-GB" sz="1400" baseline="0" dirty="0" smtClean="0"/>
              <a:t>The </a:t>
            </a:r>
            <a:r>
              <a:rPr lang="en-GB" sz="1400" baseline="0" dirty="0" smtClean="0"/>
              <a:t>inactivation of the chromosome is irreversible and happens quite early in development (about day 6 in mice). Once an X is inactivated, all the subsequent products of cell division will have the same one inactivated too. </a:t>
            </a:r>
            <a:endParaRPr lang="en-GB" sz="1400" baseline="0" dirty="0" smtClean="0"/>
          </a:p>
          <a:p>
            <a:pPr marL="174625" indent="-174625">
              <a:buFont typeface="Arial" pitchFamily="34" charset="0"/>
              <a:buChar char="•"/>
            </a:pPr>
            <a:r>
              <a:rPr lang="en-GB" sz="1400" baseline="0" dirty="0" smtClean="0"/>
              <a:t>This </a:t>
            </a:r>
            <a:r>
              <a:rPr lang="en-GB" sz="1400" baseline="0" dirty="0" smtClean="0"/>
              <a:t>means that females are a mosaic of two kinds of cells – one kind has the maternal X and the other the paternal X. </a:t>
            </a:r>
            <a:endParaRPr lang="en-GB" sz="1400" baseline="0" dirty="0" smtClean="0"/>
          </a:p>
          <a:p>
            <a:pPr marL="174625" indent="-174625">
              <a:buFont typeface="Arial" pitchFamily="34" charset="0"/>
              <a:buChar char="•"/>
            </a:pPr>
            <a:r>
              <a:rPr lang="en-GB" sz="1400" baseline="0" dirty="0" smtClean="0"/>
              <a:t>Tortoiseshell </a:t>
            </a:r>
            <a:r>
              <a:rPr lang="en-GB" sz="1400" baseline="0" dirty="0" smtClean="0"/>
              <a:t>cats give us an excellent demonstration of this because the locus involved in red/black coat colour is carried on the X. One allele is red (ginger) the other is </a:t>
            </a:r>
            <a:r>
              <a:rPr lang="en-GB" sz="1400" baseline="0" dirty="0" smtClean="0"/>
              <a:t>black</a:t>
            </a:r>
          </a:p>
          <a:p>
            <a:pPr marL="174625" indent="-174625">
              <a:buFont typeface="Arial" pitchFamily="34" charset="0"/>
              <a:buChar char="•"/>
            </a:pPr>
            <a:r>
              <a:rPr lang="en-GB" sz="1400" dirty="0" smtClean="0"/>
              <a:t>Talk through instances on this diagram</a:t>
            </a:r>
            <a:endParaRPr lang="en-GB" sz="1400" baseline="0" dirty="0" smtClean="0"/>
          </a:p>
          <a:p>
            <a:pPr marL="174625" indent="-174625">
              <a:buFont typeface="Arial" pitchFamily="34" charset="0"/>
              <a:buChar char="•"/>
            </a:pPr>
            <a:endParaRPr lang="en-GB" sz="1400" dirty="0" smtClean="0"/>
          </a:p>
          <a:p>
            <a:pPr marL="174625" indent="-174625">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68288" indent="-268288">
              <a:buFont typeface="Arial" pitchFamily="34" charset="0"/>
              <a:buChar char="•"/>
            </a:pPr>
            <a:r>
              <a:rPr lang="en-GB" sz="1400" dirty="0" smtClean="0"/>
              <a:t>The result is random distribution of the two colours</a:t>
            </a:r>
            <a:endParaRPr lang="en-GB" sz="1400" dirty="0"/>
          </a:p>
        </p:txBody>
      </p:sp>
      <p:sp>
        <p:nvSpPr>
          <p:cNvPr id="4" name="Slide Number Placeholder 3"/>
          <p:cNvSpPr>
            <a:spLocks noGrp="1"/>
          </p:cNvSpPr>
          <p:nvPr>
            <p:ph type="sldNum" sz="quarter" idx="10"/>
          </p:nvPr>
        </p:nvSpPr>
        <p:spPr/>
        <p:txBody>
          <a:bodyPr/>
          <a:lstStyle/>
          <a:p>
            <a:fld id="{A4B79301-BA59-40E7-B5F9-6B65897B0276}"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3538" indent="-363538">
              <a:buFont typeface="Arial" pitchFamily="34" charset="0"/>
              <a:buChar char="•"/>
            </a:pPr>
            <a:r>
              <a:rPr lang="en-US" sz="1400" kern="1200" dirty="0" smtClean="0">
                <a:solidFill>
                  <a:schemeClr val="tx1"/>
                </a:solidFill>
                <a:latin typeface="+mn-lt"/>
                <a:ea typeface="+mn-ea"/>
                <a:cs typeface="+mn-cs"/>
              </a:rPr>
              <a:t>And if we take both of these sources of chance variation into account, we can explain why CC the cloned kitten is physically quite dissimilar to the cat from which she was cloned</a:t>
            </a: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http://www.mun.ca/biology/scarr/Cloned_Cat.html</a:t>
            </a:r>
            <a:r>
              <a:rPr lang="en-US" sz="1200" kern="1200" dirty="0" smtClean="0">
                <a:solidFill>
                  <a:schemeClr val="tx1"/>
                </a:solidFill>
                <a:latin typeface="+mn-lt"/>
                <a:ea typeface="+mn-ea"/>
                <a:cs typeface="+mn-cs"/>
              </a:rPr>
              <a:t> COPYRIGHT ISSUES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Cell biology: A cat cloned by nuclear transplantation</a:t>
            </a:r>
            <a:r>
              <a:rPr lang="en-US" sz="1200" b="1"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Taeyoung</a:t>
            </a:r>
            <a:r>
              <a:rPr lang="en-US" sz="1200" kern="1200" dirty="0" smtClean="0">
                <a:solidFill>
                  <a:schemeClr val="tx1"/>
                </a:solidFill>
                <a:latin typeface="+mn-lt"/>
                <a:ea typeface="+mn-ea"/>
                <a:cs typeface="+mn-cs"/>
              </a:rPr>
              <a:t> Shin, Duane Kraemer, Jane Pryor, Ling Liu, James </a:t>
            </a:r>
            <a:r>
              <a:rPr lang="en-US" sz="1200" kern="1200" dirty="0" err="1" smtClean="0">
                <a:solidFill>
                  <a:schemeClr val="tx1"/>
                </a:solidFill>
                <a:latin typeface="+mn-lt"/>
                <a:ea typeface="+mn-ea"/>
                <a:cs typeface="+mn-cs"/>
              </a:rPr>
              <a:t>Rugila</a:t>
            </a:r>
            <a:r>
              <a:rPr lang="en-US" sz="1200" kern="1200" dirty="0" smtClean="0">
                <a:solidFill>
                  <a:schemeClr val="tx1"/>
                </a:solidFill>
                <a:latin typeface="+mn-lt"/>
                <a:ea typeface="+mn-ea"/>
                <a:cs typeface="+mn-cs"/>
              </a:rPr>
              <a:t>, Lisa Howe, Sandra Buck, Keith Murphy, Leslie Lyons and Mark </a:t>
            </a:r>
            <a:r>
              <a:rPr lang="en-US" sz="1200" kern="1200" dirty="0" err="1" smtClean="0">
                <a:solidFill>
                  <a:schemeClr val="tx1"/>
                </a:solidFill>
                <a:latin typeface="+mn-lt"/>
                <a:ea typeface="+mn-ea"/>
                <a:cs typeface="+mn-cs"/>
              </a:rPr>
              <a:t>Westhusin</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Nature </a:t>
            </a:r>
            <a:r>
              <a:rPr lang="en-US" sz="1200" b="1" kern="1200" dirty="0" smtClean="0">
                <a:solidFill>
                  <a:schemeClr val="tx1"/>
                </a:solidFill>
                <a:latin typeface="+mn-lt"/>
                <a:ea typeface="+mn-ea"/>
                <a:cs typeface="+mn-cs"/>
              </a:rPr>
              <a:t>415</a:t>
            </a:r>
            <a:r>
              <a:rPr lang="en-US" sz="1200" kern="1200" dirty="0" smtClean="0">
                <a:solidFill>
                  <a:schemeClr val="tx1"/>
                </a:solidFill>
                <a:latin typeface="+mn-lt"/>
                <a:ea typeface="+mn-ea"/>
                <a:cs typeface="+mn-cs"/>
              </a:rPr>
              <a:t>, 859(21 February 2002) </a:t>
            </a:r>
            <a:r>
              <a:rPr lang="en-US" sz="1200" kern="1200" dirty="0" err="1" smtClean="0">
                <a:solidFill>
                  <a:schemeClr val="tx1"/>
                </a:solidFill>
                <a:latin typeface="+mn-lt"/>
                <a:ea typeface="+mn-ea"/>
                <a:cs typeface="+mn-cs"/>
              </a:rPr>
              <a:t>doi:10.1038</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nature723</a:t>
            </a:r>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40FEA9-8903-4A24-9D07-6107663B1DC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625" indent="-174625">
              <a:buFont typeface="Arial" pitchFamily="34" charset="0"/>
              <a:buChar char="•"/>
            </a:pPr>
            <a:r>
              <a:rPr lang="en-GB" sz="1400" dirty="0" smtClean="0"/>
              <a:t>Cell specification, developmental signalling and cell migration can al be affected by chance fluctuation in levels of signalling chemicals, by a minor environmental change that affects the chemical properties of a signalling </a:t>
            </a:r>
            <a:r>
              <a:rPr lang="en-GB" sz="1400" dirty="0" smtClean="0"/>
              <a:t>molecule </a:t>
            </a:r>
            <a:r>
              <a:rPr lang="en-GB" sz="1400" dirty="0" smtClean="0"/>
              <a:t>etc.</a:t>
            </a:r>
            <a:endParaRPr lang="en-GB" sz="14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hlinkClick r:id="rId3"/>
              </a:rPr>
              <a:t>Just a quick glance at this process in one of the most important model organisms in developmental genetics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http://www.swarthmore.edu/NatSci/sgilber1/DB_lab/Fish/fish_stage.html</a:t>
            </a:r>
            <a:r>
              <a:rPr lang="en-US" dirty="0" smtClean="0"/>
              <a:t> COPYRIGHT ISSUES</a:t>
            </a:r>
          </a:p>
          <a:p>
            <a:endParaRPr lang="en-GB" sz="1200" b="1"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4 cell = </a:t>
            </a:r>
            <a:r>
              <a:rPr lang="en-GB" sz="1200" b="0" i="0" kern="1200" dirty="0" err="1" smtClean="0">
                <a:solidFill>
                  <a:schemeClr val="tx1"/>
                </a:solidFill>
                <a:latin typeface="+mn-lt"/>
                <a:ea typeface="+mn-ea"/>
                <a:cs typeface="+mn-cs"/>
              </a:rPr>
              <a:t>1h</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Oblong stage = </a:t>
            </a:r>
            <a:r>
              <a:rPr lang="en-GB" sz="1200" b="0" i="0" kern="1200" dirty="0" err="1" smtClean="0">
                <a:solidFill>
                  <a:schemeClr val="tx1"/>
                </a:solidFill>
                <a:latin typeface="+mn-lt"/>
                <a:ea typeface="+mn-ea"/>
                <a:cs typeface="+mn-cs"/>
              </a:rPr>
              <a:t>3h</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40m</a:t>
            </a:r>
            <a:endParaRPr lang="en-GB" sz="1200" b="0"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err="1" smtClean="0">
                <a:solidFill>
                  <a:schemeClr val="tx1"/>
                </a:solidFill>
                <a:latin typeface="+mn-lt"/>
                <a:ea typeface="+mn-ea"/>
                <a:cs typeface="+mn-cs"/>
              </a:rPr>
              <a:t>Epiboly</a:t>
            </a:r>
            <a:r>
              <a:rPr lang="en-US" sz="1200" b="1" i="0" kern="1200" dirty="0" smtClean="0">
                <a:solidFill>
                  <a:schemeClr val="tx1"/>
                </a:solidFill>
                <a:latin typeface="+mn-lt"/>
                <a:ea typeface="+mn-ea"/>
                <a:cs typeface="+mn-cs"/>
              </a:rPr>
              <a:t> (</a:t>
            </a:r>
            <a:r>
              <a:rPr lang="en-US" dirty="0" smtClean="0">
                <a:hlinkClick r:id="rId4"/>
              </a:rPr>
              <a:t>http://worms.zoology.wisc.edu/frogs/gast/gast_momor.html</a:t>
            </a:r>
            <a:r>
              <a:rPr lang="en-US" dirty="0" smtClean="0"/>
              <a:t>)</a:t>
            </a:r>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During </a:t>
            </a:r>
            <a:r>
              <a:rPr lang="en-US" sz="1200" b="0" i="0" kern="1200" dirty="0" err="1" smtClean="0">
                <a:solidFill>
                  <a:schemeClr val="tx1"/>
                </a:solidFill>
                <a:latin typeface="+mn-lt"/>
                <a:ea typeface="+mn-ea"/>
                <a:cs typeface="+mn-cs"/>
              </a:rPr>
              <a:t>epiboly</a:t>
            </a:r>
            <a:r>
              <a:rPr lang="en-US" sz="1200" b="0" i="0" kern="1200" dirty="0" smtClean="0">
                <a:solidFill>
                  <a:schemeClr val="tx1"/>
                </a:solidFill>
                <a:latin typeface="+mn-lt"/>
                <a:ea typeface="+mn-ea"/>
                <a:cs typeface="+mn-cs"/>
              </a:rPr>
              <a:t>, a sheet of cells spreads by thinning. i.e., the sheet thins, while its overall surface area increases in the other two directions. </a:t>
            </a:r>
            <a:r>
              <a:rPr lang="en-US" sz="1200" b="0" i="0" kern="1200" dirty="0" err="1" smtClean="0">
                <a:solidFill>
                  <a:schemeClr val="tx1"/>
                </a:solidFill>
                <a:latin typeface="+mn-lt"/>
                <a:ea typeface="+mn-ea"/>
                <a:cs typeface="+mn-cs"/>
              </a:rPr>
              <a:t>Epiboly</a:t>
            </a:r>
            <a:r>
              <a:rPr lang="en-US" sz="1200" b="0" i="0" kern="1200" dirty="0" smtClean="0">
                <a:solidFill>
                  <a:schemeClr val="tx1"/>
                </a:solidFill>
                <a:latin typeface="+mn-lt"/>
                <a:ea typeface="+mn-ea"/>
                <a:cs typeface="+mn-cs"/>
              </a:rPr>
              <a:t> can involve a monolayer (i.e. a sheet of cells one cell layer thick), in which case the individual cells must undergo a change in shape. In other cases, however, a sheet that has several cell layer can thin by changes in position of its cells. In this case, </a:t>
            </a:r>
            <a:r>
              <a:rPr lang="en-US" sz="1200" b="0" i="0" kern="1200" dirty="0" err="1" smtClean="0">
                <a:solidFill>
                  <a:schemeClr val="tx1"/>
                </a:solidFill>
                <a:latin typeface="+mn-lt"/>
                <a:ea typeface="+mn-ea"/>
                <a:cs typeface="+mn-cs"/>
              </a:rPr>
              <a:t>epiboly</a:t>
            </a:r>
            <a:r>
              <a:rPr lang="en-US" sz="1200" b="0" i="0" kern="1200" dirty="0" smtClean="0">
                <a:solidFill>
                  <a:schemeClr val="tx1"/>
                </a:solidFill>
                <a:latin typeface="+mn-lt"/>
                <a:ea typeface="+mn-ea"/>
                <a:cs typeface="+mn-cs"/>
              </a:rPr>
              <a:t> occurs via intercalation, one of the other movements described on this page.</a:t>
            </a:r>
          </a:p>
          <a:p>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800" kern="1200" dirty="0" smtClean="0">
                <a:solidFill>
                  <a:schemeClr val="tx1"/>
                </a:solidFill>
                <a:latin typeface="+mn-lt"/>
                <a:ea typeface="+mn-ea"/>
                <a:cs typeface="+mn-cs"/>
              </a:rPr>
              <a:t>Starting point in development – fertilization = 1 diploid cell: zygotic genome, </a:t>
            </a:r>
            <a:r>
              <a:rPr lang="en-GB" sz="1800" b="1" kern="1200" dirty="0" smtClean="0">
                <a:solidFill>
                  <a:schemeClr val="tx1"/>
                </a:solidFill>
                <a:latin typeface="+mn-lt"/>
                <a:ea typeface="+mn-ea"/>
                <a:cs typeface="+mn-cs"/>
              </a:rPr>
              <a:t>maternal cytoplasm</a:t>
            </a:r>
            <a:endParaRPr lang="en-US" sz="1800" b="1"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Formation of a zygote by fertilization</a:t>
            </a:r>
            <a:r>
              <a:rPr lang="en-US" sz="1200" b="0" i="0" kern="1200" dirty="0" smtClean="0">
                <a:solidFill>
                  <a:schemeClr val="tx1"/>
                </a:solidFill>
                <a:latin typeface="+mn-lt"/>
                <a:ea typeface="+mn-ea"/>
                <a:cs typeface="+mn-cs"/>
              </a:rPr>
              <a:t> </a:t>
            </a:r>
            <a:r>
              <a:rPr lang="en-US" dirty="0" smtClean="0"/>
              <a:t/>
            </a:r>
            <a:br>
              <a:rPr lang="en-US" dirty="0" smtClean="0"/>
            </a:br>
            <a:r>
              <a:rPr lang="en-US" sz="1200" b="0" i="0" kern="1200" dirty="0" smtClean="0">
                <a:solidFill>
                  <a:schemeClr val="tx1"/>
                </a:solidFill>
                <a:latin typeface="+mn-lt"/>
                <a:ea typeface="+mn-ea"/>
                <a:cs typeface="+mn-cs"/>
              </a:rPr>
              <a:t>Credit: National Institutes of Health</a:t>
            </a:r>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363538">
              <a:buFont typeface="Arial" pitchFamily="34" charset="0"/>
              <a:buChar char="•"/>
            </a:pPr>
            <a:r>
              <a:rPr lang="en-GB" sz="1800" kern="1200" dirty="0" smtClean="0">
                <a:solidFill>
                  <a:schemeClr val="tx1"/>
                </a:solidFill>
                <a:latin typeface="+mn-lt"/>
                <a:ea typeface="+mn-ea"/>
                <a:cs typeface="+mn-cs"/>
              </a:rPr>
              <a:t>All the cells of an organism contain the same set of genes (pack of cards, represented</a:t>
            </a:r>
            <a:r>
              <a:rPr lang="en-GB" sz="1800" kern="1200" baseline="0" dirty="0" smtClean="0">
                <a:solidFill>
                  <a:schemeClr val="tx1"/>
                </a:solidFill>
                <a:latin typeface="+mn-lt"/>
                <a:ea typeface="+mn-ea"/>
                <a:cs typeface="+mn-cs"/>
              </a:rPr>
              <a:t> by the black dot</a:t>
            </a:r>
            <a:r>
              <a:rPr lang="en-GB" sz="1800" kern="1200" dirty="0" smtClean="0">
                <a:solidFill>
                  <a:schemeClr val="tx1"/>
                </a:solidFill>
                <a:latin typeface="+mn-lt"/>
                <a:ea typeface="+mn-ea"/>
                <a:cs typeface="+mn-cs"/>
              </a:rPr>
              <a:t>)</a:t>
            </a:r>
          </a:p>
          <a:p>
            <a:pPr lvl="1" indent="-363538">
              <a:buFont typeface="Arial" pitchFamily="34" charset="0"/>
              <a:buChar char="•"/>
            </a:pPr>
            <a:r>
              <a:rPr lang="en-GB" sz="1800" kern="1200" dirty="0" smtClean="0">
                <a:solidFill>
                  <a:schemeClr val="tx1"/>
                </a:solidFill>
                <a:latin typeface="+mn-lt"/>
                <a:ea typeface="+mn-ea"/>
                <a:cs typeface="+mn-cs"/>
              </a:rPr>
              <a:t>Each cell expresses</a:t>
            </a:r>
            <a:r>
              <a:rPr lang="en-GB" sz="1800" kern="1200" baseline="0" dirty="0" smtClean="0">
                <a:solidFill>
                  <a:schemeClr val="tx1"/>
                </a:solidFill>
                <a:latin typeface="+mn-lt"/>
                <a:ea typeface="+mn-ea"/>
                <a:cs typeface="+mn-cs"/>
              </a:rPr>
              <a:t> a sub-set of the genes (plays a different hand, represented by the different colours)</a:t>
            </a:r>
            <a:endParaRPr lang="en-US" sz="1800" kern="1200" dirty="0" smtClean="0">
              <a:solidFill>
                <a:schemeClr val="tx1"/>
              </a:solidFill>
              <a:latin typeface="+mn-lt"/>
              <a:ea typeface="+mn-ea"/>
              <a:cs typeface="+mn-cs"/>
            </a:endParaRPr>
          </a:p>
          <a:p>
            <a:pPr lvl="1" indent="-363538">
              <a:buFont typeface="Arial" pitchFamily="34" charset="0"/>
              <a:buChar char="•"/>
            </a:pPr>
            <a:r>
              <a:rPr lang="en-GB" sz="1800" kern="1200" dirty="0" smtClean="0">
                <a:solidFill>
                  <a:schemeClr val="tx1"/>
                </a:solidFill>
                <a:latin typeface="+mn-lt"/>
                <a:ea typeface="+mn-ea"/>
                <a:cs typeface="+mn-cs"/>
              </a:rPr>
              <a:t>Differentiated cell types express different sets of these </a:t>
            </a:r>
            <a:r>
              <a:rPr lang="en-GB" sz="1800" kern="1200" dirty="0" smtClean="0">
                <a:solidFill>
                  <a:schemeClr val="tx1"/>
                </a:solidFill>
                <a:latin typeface="+mn-lt"/>
                <a:ea typeface="+mn-ea"/>
                <a:cs typeface="+mn-cs"/>
              </a:rPr>
              <a:t>genes</a:t>
            </a:r>
            <a:endParaRPr lang="en-US" sz="1800" kern="1200" dirty="0" smtClean="0">
              <a:solidFill>
                <a:schemeClr val="tx1"/>
              </a:solidFill>
              <a:latin typeface="+mn-lt"/>
              <a:ea typeface="+mn-ea"/>
              <a:cs typeface="+mn-cs"/>
            </a:endParaRPr>
          </a:p>
          <a:p>
            <a:pPr lvl="1" indent="-363538">
              <a:buFont typeface="Arial" pitchFamily="34" charset="0"/>
              <a:buChar char="•"/>
            </a:pPr>
            <a:r>
              <a:rPr lang="en-GB" sz="1800" kern="1200" dirty="0" smtClean="0">
                <a:solidFill>
                  <a:schemeClr val="tx1"/>
                </a:solidFill>
                <a:latin typeface="+mn-lt"/>
                <a:ea typeface="+mn-ea"/>
                <a:cs typeface="+mn-cs"/>
              </a:rPr>
              <a:t>Some genes are ”house-keeping” genes which are expressed in most/all cells and which support basic cellular processes (a recent study has identified almost 4000 human house-keeping genes – many are involved in cell membrane structure, cell division processes, energy metabolism and so on)</a:t>
            </a:r>
            <a:endParaRPr lang="en-US" sz="1800" kern="1200" dirty="0" smtClean="0">
              <a:solidFill>
                <a:schemeClr val="tx1"/>
              </a:solidFill>
              <a:latin typeface="+mn-lt"/>
              <a:ea typeface="+mn-ea"/>
              <a:cs typeface="+mn-cs"/>
            </a:endParaRPr>
          </a:p>
          <a:p>
            <a:pPr lvl="1" indent="-363538">
              <a:buFont typeface="Arial" pitchFamily="34" charset="0"/>
              <a:buChar char="•"/>
            </a:pPr>
            <a:r>
              <a:rPr lang="en-GB" sz="1800" kern="1200" dirty="0" smtClean="0">
                <a:solidFill>
                  <a:schemeClr val="tx1"/>
                </a:solidFill>
                <a:latin typeface="+mn-lt"/>
                <a:ea typeface="+mn-ea"/>
                <a:cs typeface="+mn-cs"/>
              </a:rPr>
              <a:t>Others are specific to certain cell-types and </a:t>
            </a:r>
            <a:r>
              <a:rPr lang="en-GB" sz="1800" dirty="0" smtClean="0"/>
              <a:t>activities e.g. the ABO gene we looked at last week is only expressed in red blood cells</a:t>
            </a:r>
            <a:endParaRPr lang="en-US" sz="18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625" marR="0" lvl="1" indent="-174625"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800" kern="1200" dirty="0" smtClean="0">
                <a:solidFill>
                  <a:schemeClr val="tx1"/>
                </a:solidFill>
                <a:latin typeface="+mn-lt"/>
                <a:ea typeface="+mn-ea"/>
                <a:cs typeface="+mn-cs"/>
              </a:rPr>
              <a:t>Some genes play different roles in different cell types, locations and times e.g. sonic hedgehog</a:t>
            </a: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endParaRPr lang="en-US" b="1" dirty="0" smtClean="0"/>
          </a:p>
          <a:p>
            <a:endParaRPr lang="en-US" sz="1200" b="1" i="0" kern="1200" dirty="0" smtClean="0">
              <a:solidFill>
                <a:schemeClr val="tx1"/>
              </a:solidFill>
              <a:latin typeface="+mn-lt"/>
              <a:ea typeface="+mn-ea"/>
              <a:cs typeface="+mn-cs"/>
            </a:endParaRPr>
          </a:p>
          <a:p>
            <a:endParaRPr lang="en-US" b="1" dirty="0" smtClean="0"/>
          </a:p>
          <a:p>
            <a:endParaRPr lang="en-US" sz="1200" b="1" i="0" kern="1200" dirty="0" smtClean="0">
              <a:solidFill>
                <a:schemeClr val="tx1"/>
              </a:solidFill>
              <a:latin typeface="+mn-lt"/>
              <a:ea typeface="+mn-ea"/>
              <a:cs typeface="+mn-cs"/>
            </a:endParaRPr>
          </a:p>
          <a:p>
            <a:endParaRPr lang="en-US" b="1" dirty="0" smtClean="0"/>
          </a:p>
          <a:p>
            <a:r>
              <a:rPr lang="en-US" sz="1200" b="1" i="0" kern="1200" dirty="0" smtClean="0">
                <a:solidFill>
                  <a:schemeClr val="tx1"/>
                </a:solidFill>
                <a:latin typeface="+mn-lt"/>
                <a:ea typeface="+mn-ea"/>
                <a:cs typeface="+mn-cs"/>
              </a:rPr>
              <a:t>B0001720</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Abigail Tucker</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Wellcome</a:t>
            </a:r>
            <a:r>
              <a:rPr lang="en-US" sz="1200" b="0" i="0" kern="1200" dirty="0" smtClean="0">
                <a:solidFill>
                  <a:schemeClr val="tx1"/>
                </a:solidFill>
                <a:latin typeface="+mn-lt"/>
                <a:ea typeface="+mn-ea"/>
                <a:cs typeface="+mn-cs"/>
              </a:rPr>
              <a:t> Images. Expression of the sonic hedgehog gene </a:t>
            </a:r>
            <a:r>
              <a:rPr lang="en-US" dirty="0" smtClean="0"/>
              <a:t/>
            </a:r>
            <a:br>
              <a:rPr lang="en-US" dirty="0" smtClean="0"/>
            </a:br>
            <a:r>
              <a:rPr lang="en-US" sz="1200" b="1" i="0" kern="1200" dirty="0" smtClean="0">
                <a:solidFill>
                  <a:schemeClr val="tx1"/>
                </a:solidFill>
                <a:latin typeface="+mn-lt"/>
                <a:ea typeface="+mn-ea"/>
                <a:cs typeface="+mn-cs"/>
              </a:rPr>
              <a:t>Lateral view of a stage 15 chick embryo (50-</a:t>
            </a:r>
            <a:r>
              <a:rPr lang="en-US" sz="1200" b="1" i="0" kern="1200" dirty="0" err="1" smtClean="0">
                <a:solidFill>
                  <a:schemeClr val="tx1"/>
                </a:solidFill>
                <a:latin typeface="+mn-lt"/>
                <a:ea typeface="+mn-ea"/>
                <a:cs typeface="+mn-cs"/>
              </a:rPr>
              <a:t>55h</a:t>
            </a:r>
            <a:r>
              <a:rPr lang="en-US" sz="1200" b="1" i="0" kern="1200" dirty="0" smtClean="0">
                <a:solidFill>
                  <a:schemeClr val="tx1"/>
                </a:solidFill>
                <a:latin typeface="+mn-lt"/>
                <a:ea typeface="+mn-ea"/>
                <a:cs typeface="+mn-cs"/>
              </a:rPr>
              <a:t>) showing the regions where the sonic hedgehog gene is switched on </a:t>
            </a:r>
            <a:r>
              <a:rPr lang="en-US" sz="1200" b="0" i="0" kern="1200" dirty="0" smtClean="0">
                <a:solidFill>
                  <a:schemeClr val="tx1"/>
                </a:solidFill>
                <a:latin typeface="+mn-lt"/>
                <a:ea typeface="+mn-ea"/>
                <a:cs typeface="+mn-cs"/>
              </a:rPr>
              <a:t>(purple). The mRNA is being made in the notochord and </a:t>
            </a:r>
            <a:r>
              <a:rPr lang="en-US" sz="1200" b="0" i="0" kern="1200" dirty="0" err="1" smtClean="0">
                <a:solidFill>
                  <a:schemeClr val="tx1"/>
                </a:solidFill>
                <a:latin typeface="+mn-lt"/>
                <a:ea typeface="+mn-ea"/>
                <a:cs typeface="+mn-cs"/>
              </a:rPr>
              <a:t>floorplate</a:t>
            </a:r>
            <a:r>
              <a:rPr lang="en-US" sz="1200" b="0" i="0" kern="1200" dirty="0" smtClean="0">
                <a:solidFill>
                  <a:schemeClr val="tx1"/>
                </a:solidFill>
                <a:latin typeface="+mn-lt"/>
                <a:ea typeface="+mn-ea"/>
                <a:cs typeface="+mn-cs"/>
              </a:rPr>
              <a:t> of the brain and spinal cord, both of which run along the length of the embryo. It is also produced in the ventral part of the forebrain. </a:t>
            </a:r>
            <a:r>
              <a:rPr lang="en-US" dirty="0" smtClean="0"/>
              <a:t/>
            </a:r>
            <a:br>
              <a:rPr lang="en-US" dirty="0" smtClean="0"/>
            </a:br>
            <a:r>
              <a:rPr lang="en-US" sz="1200" b="1" i="0" kern="1200" dirty="0" smtClean="0">
                <a:solidFill>
                  <a:schemeClr val="tx1"/>
                </a:solidFill>
                <a:latin typeface="+mn-lt"/>
                <a:ea typeface="+mn-ea"/>
                <a:cs typeface="+mn-cs"/>
              </a:rPr>
              <a:t>Collection:</a:t>
            </a:r>
            <a:r>
              <a:rPr lang="en-US" sz="1200" b="0" i="0"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hlinkClick r:id="rId4"/>
              </a:rPr>
              <a:t>Wellcome</a:t>
            </a:r>
            <a:r>
              <a:rPr lang="en-US" sz="1200" b="0" i="0" u="none" strike="noStrike" kern="1200" dirty="0" smtClean="0">
                <a:solidFill>
                  <a:schemeClr val="tx1"/>
                </a:solidFill>
                <a:latin typeface="+mn-lt"/>
                <a:ea typeface="+mn-ea"/>
                <a:cs typeface="+mn-cs"/>
                <a:hlinkClick r:id="rId4"/>
              </a:rPr>
              <a:t> Images</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Library reference no.: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BSIP</a:t>
            </a:r>
            <a:r>
              <a:rPr lang="en-US" sz="1200" b="0" i="0" kern="1200" dirty="0" smtClean="0">
                <a:solidFill>
                  <a:schemeClr val="tx1"/>
                </a:solidFill>
                <a:latin typeface="+mn-lt"/>
                <a:ea typeface="+mn-ea"/>
                <a:cs typeface="+mn-cs"/>
              </a:rPr>
              <a:t> </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Copyrighted work available under Creative Commons by-</a:t>
            </a:r>
            <a:r>
              <a:rPr lang="en-US" sz="1200" b="0" i="0" kern="1200" dirty="0" err="1" smtClean="0">
                <a:solidFill>
                  <a:schemeClr val="tx1"/>
                </a:solidFill>
                <a:latin typeface="+mn-lt"/>
                <a:ea typeface="+mn-ea"/>
                <a:cs typeface="+mn-cs"/>
              </a:rPr>
              <a:t>nc</a:t>
            </a:r>
            <a:r>
              <a:rPr lang="en-US" sz="1200" b="0" i="0" kern="1200" dirty="0" smtClean="0">
                <a:solidFill>
                  <a:schemeClr val="tx1"/>
                </a:solidFill>
                <a:latin typeface="+mn-lt"/>
                <a:ea typeface="+mn-ea"/>
                <a:cs typeface="+mn-cs"/>
              </a:rPr>
              <a:t>-</a:t>
            </a:r>
            <a:r>
              <a:rPr lang="en-US" sz="1200" b="0" i="0" kern="1200" dirty="0" err="1" smtClean="0">
                <a:solidFill>
                  <a:schemeClr val="tx1"/>
                </a:solidFill>
                <a:latin typeface="+mn-lt"/>
                <a:ea typeface="+mn-ea"/>
                <a:cs typeface="+mn-cs"/>
              </a:rPr>
              <a:t>nd</a:t>
            </a:r>
            <a:r>
              <a:rPr lang="en-US" sz="1200" b="0" i="0" kern="1200" dirty="0" smtClean="0">
                <a:solidFill>
                  <a:schemeClr val="tx1"/>
                </a:solidFill>
                <a:latin typeface="+mn-lt"/>
                <a:ea typeface="+mn-ea"/>
                <a:cs typeface="+mn-cs"/>
              </a:rPr>
              <a:t> 2.0 UK: England &amp; Wales, see</a:t>
            </a:r>
            <a:r>
              <a:rPr lang="en-US" sz="1200" b="0" i="0" u="none" strike="noStrike" kern="1200" dirty="0" smtClean="0">
                <a:solidFill>
                  <a:schemeClr val="tx1"/>
                </a:solidFill>
                <a:latin typeface="+mn-lt"/>
                <a:ea typeface="+mn-ea"/>
                <a:cs typeface="+mn-cs"/>
                <a:hlinkClick r:id="rId5" tooltip="Prices link"/>
              </a:rPr>
              <a:t>http://wellcomeimages.org/indexplus/page/Prices.html</a:t>
            </a:r>
            <a:r>
              <a:rPr lang="en-US" sz="1200" b="0" i="0" kern="1200" dirty="0" smtClean="0">
                <a:solidFill>
                  <a:schemeClr val="tx1"/>
                </a:solidFill>
                <a:latin typeface="+mn-lt"/>
                <a:ea typeface="+mn-ea"/>
                <a:cs typeface="+mn-cs"/>
              </a:rPr>
              <a:t> </a:t>
            </a:r>
          </a:p>
          <a:p>
            <a:endParaRPr lang="en-US" sz="1200" b="0" i="0" kern="1200" dirty="0" smtClean="0">
              <a:solidFill>
                <a:schemeClr val="tx1"/>
              </a:solidFill>
              <a:latin typeface="+mn-lt"/>
              <a:ea typeface="+mn-ea"/>
              <a:cs typeface="+mn-cs"/>
            </a:endParaRPr>
          </a:p>
          <a:p>
            <a:r>
              <a:rPr lang="en-US" sz="1200" b="1" i="0" kern="1200" dirty="0" err="1" smtClean="0">
                <a:solidFill>
                  <a:schemeClr val="tx1"/>
                </a:solidFill>
                <a:latin typeface="+mn-lt"/>
                <a:ea typeface="+mn-ea"/>
                <a:cs typeface="+mn-cs"/>
              </a:rPr>
              <a:t>B0000073</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6"/>
              </a:rPr>
              <a:t>M. Cohn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Wellcome</a:t>
            </a:r>
            <a:r>
              <a:rPr lang="en-US" sz="1200" b="0" i="0" kern="1200" dirty="0" smtClean="0">
                <a:solidFill>
                  <a:schemeClr val="tx1"/>
                </a:solidFill>
                <a:latin typeface="+mn-lt"/>
                <a:ea typeface="+mn-ea"/>
                <a:cs typeface="+mn-cs"/>
              </a:rPr>
              <a:t> Images. Chick embryo </a:t>
            </a:r>
            <a:r>
              <a:rPr lang="en-US" sz="1200" b="0" i="0" kern="1200" dirty="0" err="1" smtClean="0">
                <a:solidFill>
                  <a:schemeClr val="tx1"/>
                </a:solidFill>
                <a:latin typeface="+mn-lt"/>
                <a:ea typeface="+mn-ea"/>
                <a:cs typeface="+mn-cs"/>
              </a:rPr>
              <a:t>hindlimbs</a:t>
            </a:r>
            <a:r>
              <a:rPr lang="en-US" sz="1200" b="0" i="0" kern="1200" dirty="0" smtClean="0">
                <a:solidFill>
                  <a:schemeClr val="tx1"/>
                </a:solidFill>
                <a:latin typeface="+mn-lt"/>
                <a:ea typeface="+mn-ea"/>
                <a:cs typeface="+mn-cs"/>
              </a:rPr>
              <a:t> </a:t>
            </a:r>
            <a:r>
              <a:rPr lang="en-US" dirty="0" smtClean="0"/>
              <a:t/>
            </a:r>
            <a:br>
              <a:rPr lang="en-US" dirty="0" smtClean="0"/>
            </a:br>
            <a:r>
              <a:rPr lang="en-US" sz="1200" b="1" i="0" kern="1200" dirty="0" smtClean="0">
                <a:solidFill>
                  <a:schemeClr val="tx1"/>
                </a:solidFill>
                <a:latin typeface="+mn-lt"/>
                <a:ea typeface="+mn-ea"/>
                <a:cs typeface="+mn-cs"/>
              </a:rPr>
              <a:t>The developing hind limb buds of a four to five day chick embryo</a:t>
            </a:r>
            <a:r>
              <a:rPr lang="en-US" sz="1200" b="0" i="0" kern="1200" dirty="0" smtClean="0">
                <a:solidFill>
                  <a:schemeClr val="tx1"/>
                </a:solidFill>
                <a:latin typeface="+mn-lt"/>
                <a:ea typeface="+mn-ea"/>
                <a:cs typeface="+mn-cs"/>
              </a:rPr>
              <a:t>. The blue staining shows expression of the sonic hedgehog gene involved in limb development. </a:t>
            </a:r>
            <a:r>
              <a:rPr lang="en-US" dirty="0" smtClean="0"/>
              <a:t/>
            </a:r>
            <a:br>
              <a:rPr lang="en-US" dirty="0" smtClean="0"/>
            </a:br>
            <a:r>
              <a:rPr lang="en-US" sz="1200" b="1" i="0" kern="1200" dirty="0" smtClean="0">
                <a:solidFill>
                  <a:schemeClr val="tx1"/>
                </a:solidFill>
                <a:latin typeface="+mn-lt"/>
                <a:ea typeface="+mn-ea"/>
                <a:cs typeface="+mn-cs"/>
              </a:rPr>
              <a:t>Collection:</a:t>
            </a:r>
            <a:r>
              <a:rPr lang="en-US" sz="1200" b="0" i="0"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hlinkClick r:id="rId4"/>
              </a:rPr>
              <a:t>Wellcome</a:t>
            </a:r>
            <a:r>
              <a:rPr lang="en-US" sz="1200" b="0" i="0" u="none" strike="noStrike" kern="1200" dirty="0" smtClean="0">
                <a:solidFill>
                  <a:schemeClr val="tx1"/>
                </a:solidFill>
                <a:latin typeface="+mn-lt"/>
                <a:ea typeface="+mn-ea"/>
                <a:cs typeface="+mn-cs"/>
                <a:hlinkClick r:id="rId4"/>
              </a:rPr>
              <a:t> Images</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Library reference no.: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BSIP</a:t>
            </a:r>
            <a:r>
              <a:rPr lang="en-US" sz="1200" b="0" i="0" kern="1200" dirty="0" smtClean="0">
                <a:solidFill>
                  <a:schemeClr val="tx1"/>
                </a:solidFill>
                <a:latin typeface="+mn-lt"/>
                <a:ea typeface="+mn-ea"/>
                <a:cs typeface="+mn-cs"/>
              </a:rPr>
              <a:t> </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Copyrighted work available under Creative Commons by-</a:t>
            </a:r>
            <a:r>
              <a:rPr lang="en-US" sz="1200" b="0" i="0" kern="1200" dirty="0" err="1" smtClean="0">
                <a:solidFill>
                  <a:schemeClr val="tx1"/>
                </a:solidFill>
                <a:latin typeface="+mn-lt"/>
                <a:ea typeface="+mn-ea"/>
                <a:cs typeface="+mn-cs"/>
              </a:rPr>
              <a:t>nc</a:t>
            </a:r>
            <a:r>
              <a:rPr lang="en-US" sz="1200" b="0" i="0" kern="1200" dirty="0" smtClean="0">
                <a:solidFill>
                  <a:schemeClr val="tx1"/>
                </a:solidFill>
                <a:latin typeface="+mn-lt"/>
                <a:ea typeface="+mn-ea"/>
                <a:cs typeface="+mn-cs"/>
              </a:rPr>
              <a:t>-</a:t>
            </a:r>
            <a:r>
              <a:rPr lang="en-US" sz="1200" b="0" i="0" kern="1200" dirty="0" err="1" smtClean="0">
                <a:solidFill>
                  <a:schemeClr val="tx1"/>
                </a:solidFill>
                <a:latin typeface="+mn-lt"/>
                <a:ea typeface="+mn-ea"/>
                <a:cs typeface="+mn-cs"/>
              </a:rPr>
              <a:t>nd</a:t>
            </a:r>
            <a:r>
              <a:rPr lang="en-US" sz="1200" b="0" i="0" kern="1200" dirty="0" smtClean="0">
                <a:solidFill>
                  <a:schemeClr val="tx1"/>
                </a:solidFill>
                <a:latin typeface="+mn-lt"/>
                <a:ea typeface="+mn-ea"/>
                <a:cs typeface="+mn-cs"/>
              </a:rPr>
              <a:t> 2.0 UK: England &amp; Wales, see</a:t>
            </a:r>
            <a:r>
              <a:rPr lang="en-US" sz="1200" b="0" i="0" u="none" strike="noStrike" kern="1200" dirty="0" smtClean="0">
                <a:solidFill>
                  <a:schemeClr val="tx1"/>
                </a:solidFill>
                <a:latin typeface="+mn-lt"/>
                <a:ea typeface="+mn-ea"/>
                <a:cs typeface="+mn-cs"/>
                <a:hlinkClick r:id="rId5" tooltip="Prices link"/>
              </a:rPr>
              <a:t>http://wellcomeimages.org/indexplus/page/Prices.html</a:t>
            </a:r>
            <a:r>
              <a:rPr lang="en-US" sz="1200" b="0" i="0" kern="1200" dirty="0" smtClean="0">
                <a:solidFill>
                  <a:schemeClr val="tx1"/>
                </a:solidFill>
                <a:latin typeface="+mn-lt"/>
                <a:ea typeface="+mn-ea"/>
                <a:cs typeface="+mn-cs"/>
              </a:rPr>
              <a:t> </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b="0" i="0" kern="1200" dirty="0" smtClean="0">
              <a:solidFill>
                <a:schemeClr val="tx1"/>
              </a:solidFill>
              <a:latin typeface="+mn-lt"/>
              <a:ea typeface="+mn-ea"/>
              <a:cs typeface="+mn-cs"/>
            </a:endParaRPr>
          </a:p>
          <a:p>
            <a:pPr marL="174625" indent="-174625">
              <a:buFont typeface="Arial" pitchFamily="34" charset="0"/>
              <a:buChar char="•"/>
            </a:pPr>
            <a:r>
              <a:rPr lang="en-GB" sz="1800" b="0" i="0" kern="1200" dirty="0" smtClean="0">
                <a:solidFill>
                  <a:schemeClr val="tx1"/>
                </a:solidFill>
                <a:latin typeface="+mn-lt"/>
                <a:ea typeface="+mn-ea"/>
                <a:cs typeface="+mn-cs"/>
              </a:rPr>
              <a:t>This concept that cells retain all their genetic information and potential</a:t>
            </a:r>
            <a:r>
              <a:rPr lang="en-GB" sz="1800" b="0" i="0" kern="1200" baseline="0" dirty="0" smtClean="0">
                <a:solidFill>
                  <a:schemeClr val="tx1"/>
                </a:solidFill>
                <a:latin typeface="+mn-lt"/>
                <a:ea typeface="+mn-ea"/>
                <a:cs typeface="+mn-cs"/>
              </a:rPr>
              <a:t> </a:t>
            </a:r>
            <a:r>
              <a:rPr lang="en-GB" sz="1800" b="0" i="0" kern="1200" dirty="0" smtClean="0">
                <a:solidFill>
                  <a:schemeClr val="tx1"/>
                </a:solidFill>
                <a:latin typeface="+mn-lt"/>
                <a:ea typeface="+mn-ea"/>
                <a:cs typeface="+mn-cs"/>
              </a:rPr>
              <a:t>was proved in the 1970s by John </a:t>
            </a:r>
            <a:r>
              <a:rPr lang="en-GB" sz="1800" b="0" i="0" kern="1200" dirty="0" smtClean="0">
                <a:solidFill>
                  <a:schemeClr val="tx1"/>
                </a:solidFill>
                <a:latin typeface="+mn-lt"/>
                <a:ea typeface="+mn-ea"/>
                <a:cs typeface="+mn-cs"/>
              </a:rPr>
              <a:t>Gurdon</a:t>
            </a:r>
            <a:endParaRPr lang="en-GB" sz="1800" b="0" i="0" kern="1200" dirty="0" smtClean="0">
              <a:solidFill>
                <a:schemeClr val="tx1"/>
              </a:solidFill>
              <a:latin typeface="+mn-lt"/>
              <a:ea typeface="+mn-ea"/>
              <a:cs typeface="+mn-cs"/>
            </a:endParaRPr>
          </a:p>
          <a:p>
            <a:pPr marL="174625" indent="-174625">
              <a:buFont typeface="Arial" pitchFamily="34" charset="0"/>
              <a:buChar char="•"/>
            </a:pPr>
            <a:endParaRPr lang="en-GB" sz="1800" b="0" i="0" kern="1200" dirty="0" smtClean="0">
              <a:solidFill>
                <a:schemeClr val="tx1"/>
              </a:solidFill>
              <a:latin typeface="+mn-lt"/>
              <a:ea typeface="+mn-ea"/>
              <a:cs typeface="+mn-cs"/>
            </a:endParaRPr>
          </a:p>
          <a:p>
            <a:pPr marL="174625" indent="-174625">
              <a:buFont typeface="Arial" pitchFamily="34" charset="0"/>
              <a:buChar char="•"/>
            </a:pPr>
            <a:r>
              <a:rPr lang="en-GB" sz="1800" b="0" i="0" kern="1200" dirty="0" smtClean="0">
                <a:solidFill>
                  <a:schemeClr val="tx1"/>
                </a:solidFill>
                <a:latin typeface="+mn-lt"/>
                <a:ea typeface="+mn-ea"/>
                <a:cs typeface="+mn-cs"/>
              </a:rPr>
              <a:t>Gurdon cloned these frogs in 1977: via nuclear transplantation of dissociated cells of a stage 18 albino tadpole into enucleated eggs of a wild-type female</a:t>
            </a:r>
          </a:p>
          <a:p>
            <a:endParaRPr lang="en-GB" sz="1200" b="0" i="0" kern="1200" dirty="0" smtClean="0">
              <a:solidFill>
                <a:schemeClr val="tx1"/>
              </a:solidFill>
              <a:latin typeface="+mn-lt"/>
              <a:ea typeface="+mn-ea"/>
              <a:cs typeface="+mn-cs"/>
            </a:endParaRPr>
          </a:p>
          <a:p>
            <a:r>
              <a:rPr lang="en-GB" dirty="0" smtClean="0">
                <a:hlinkClick r:id="rId3"/>
              </a:rPr>
              <a:t>COPYRIGHT ISSUES </a:t>
            </a:r>
            <a:r>
              <a:rPr lang="en-US" dirty="0" smtClean="0">
                <a:hlinkClick r:id="rId3"/>
              </a:rPr>
              <a:t>http://www.nature.com/nature/journal/v402/n6763/fig_tab/402743a0_F2.html</a:t>
            </a:r>
            <a:endParaRPr lang="en-US" dirty="0" smtClean="0"/>
          </a:p>
          <a:p>
            <a:endParaRPr lang="en-GB" dirty="0" smtClean="0"/>
          </a:p>
          <a:p>
            <a:r>
              <a:rPr lang="en-US" sz="1200" b="0" i="0" kern="1200" dirty="0" smtClean="0">
                <a:solidFill>
                  <a:schemeClr val="tx1"/>
                </a:solidFill>
                <a:latin typeface="+mn-lt"/>
                <a:ea typeface="+mn-ea"/>
                <a:cs typeface="+mn-cs"/>
              </a:rPr>
              <a:t>From the following article: </a:t>
            </a:r>
            <a:r>
              <a:rPr lang="en-US" sz="1200" b="1" i="0" kern="1200" dirty="0" smtClean="0">
                <a:solidFill>
                  <a:schemeClr val="tx1"/>
                </a:solidFill>
                <a:latin typeface="+mn-lt"/>
                <a:ea typeface="+mn-ea"/>
                <a:cs typeface="+mn-cs"/>
                <a:hlinkClick r:id="rId4"/>
              </a:rPr>
              <a:t>The future of cloning</a:t>
            </a:r>
            <a:r>
              <a:rPr lang="en-US" sz="1200" b="1"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J. B. Gurdon and Alan Colman </a:t>
            </a:r>
            <a:r>
              <a:rPr lang="en-US" sz="1200" b="0" i="1" kern="1200" dirty="0" smtClean="0">
                <a:solidFill>
                  <a:schemeClr val="tx1"/>
                </a:solidFill>
                <a:latin typeface="+mn-lt"/>
                <a:ea typeface="+mn-ea"/>
                <a:cs typeface="+mn-cs"/>
              </a:rPr>
              <a:t>Nature </a:t>
            </a:r>
            <a:r>
              <a:rPr lang="en-US" sz="1200" b="1" i="0" kern="1200" dirty="0" smtClean="0">
                <a:solidFill>
                  <a:schemeClr val="tx1"/>
                </a:solidFill>
                <a:latin typeface="+mn-lt"/>
                <a:ea typeface="+mn-ea"/>
                <a:cs typeface="+mn-cs"/>
              </a:rPr>
              <a:t>402</a:t>
            </a:r>
            <a:r>
              <a:rPr lang="en-US" sz="1200" b="0" i="0" kern="1200" dirty="0" smtClean="0">
                <a:solidFill>
                  <a:schemeClr val="tx1"/>
                </a:solidFill>
                <a:latin typeface="+mn-lt"/>
                <a:ea typeface="+mn-ea"/>
                <a:cs typeface="+mn-cs"/>
              </a:rPr>
              <a:t>, 743-746(16 December 1999) </a:t>
            </a:r>
            <a:r>
              <a:rPr lang="en-US" sz="1200" b="0" i="0" kern="1200" dirty="0" err="1" smtClean="0">
                <a:solidFill>
                  <a:schemeClr val="tx1"/>
                </a:solidFill>
                <a:latin typeface="+mn-lt"/>
                <a:ea typeface="+mn-ea"/>
                <a:cs typeface="+mn-cs"/>
              </a:rPr>
              <a:t>doi:10.1038</a:t>
            </a:r>
            <a:r>
              <a:rPr lang="en-US" sz="1200" b="0" i="0" kern="1200" dirty="0" smtClean="0">
                <a:solidFill>
                  <a:schemeClr val="tx1"/>
                </a:solidFill>
                <a:latin typeface="+mn-lt"/>
                <a:ea typeface="+mn-ea"/>
                <a:cs typeface="+mn-cs"/>
              </a:rPr>
              <a:t>/45429</a:t>
            </a:r>
          </a:p>
          <a:p>
            <a:endParaRPr lang="en-GB" dirty="0" smtClean="0"/>
          </a:p>
          <a:p>
            <a:r>
              <a:rPr lang="en-US" sz="1200" b="0" i="0" kern="1200" dirty="0" smtClean="0">
                <a:solidFill>
                  <a:schemeClr val="tx1"/>
                </a:solidFill>
                <a:latin typeface="+mn-lt"/>
                <a:ea typeface="+mn-ea"/>
                <a:cs typeface="+mn-cs"/>
              </a:rPr>
              <a:t>“These 19 identical male albino frogs were prepared by nuclear transplantation into unfertilized eggs of the dark green female </a:t>
            </a:r>
            <a:r>
              <a:rPr lang="en-US" sz="1200" b="0" i="0" kern="1200" dirty="0" err="1" smtClean="0">
                <a:solidFill>
                  <a:schemeClr val="tx1"/>
                </a:solidFill>
                <a:latin typeface="+mn-lt"/>
                <a:ea typeface="+mn-ea"/>
                <a:cs typeface="+mn-cs"/>
              </a:rPr>
              <a:t>frog</a:t>
            </a:r>
            <a:r>
              <a:rPr lang="en-US" sz="1200" b="0" i="0" kern="1200" baseline="30000" dirty="0" err="1" smtClean="0">
                <a:solidFill>
                  <a:schemeClr val="tx1"/>
                </a:solidFill>
                <a:latin typeface="+mn-lt"/>
                <a:ea typeface="+mn-ea"/>
                <a:cs typeface="+mn-cs"/>
                <a:hlinkClick r:id="rId4"/>
              </a:rPr>
              <a:t>33</a:t>
            </a:r>
            <a:r>
              <a:rPr lang="en-US" sz="1200" b="0" i="0" kern="1200" dirty="0" smtClean="0">
                <a:solidFill>
                  <a:schemeClr val="tx1"/>
                </a:solidFill>
                <a:latin typeface="+mn-lt"/>
                <a:ea typeface="+mn-ea"/>
                <a:cs typeface="+mn-cs"/>
              </a:rPr>
              <a:t>. (Male frogs are about half the size of females.)”</a:t>
            </a:r>
          </a:p>
          <a:p>
            <a:endParaRPr lang="en-US" dirty="0"/>
          </a:p>
        </p:txBody>
      </p:sp>
      <p:sp>
        <p:nvSpPr>
          <p:cNvPr id="4" name="Slide Number Placeholder 3"/>
          <p:cNvSpPr>
            <a:spLocks noGrp="1"/>
          </p:cNvSpPr>
          <p:nvPr>
            <p:ph type="sldNum" sz="quarter" idx="10"/>
          </p:nvPr>
        </p:nvSpPr>
        <p:spPr/>
        <p:txBody>
          <a:bodyPr/>
          <a:lstStyle/>
          <a:p>
            <a:fld id="{F7D05294-1151-4FDF-95CD-9898124D8CA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3538" marR="0" indent="-363538"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0" i="0" kern="1200" dirty="0" smtClean="0">
                <a:solidFill>
                  <a:schemeClr val="tx1"/>
                </a:solidFill>
                <a:latin typeface="+mn-lt"/>
                <a:ea typeface="+mn-ea"/>
                <a:cs typeface="+mn-cs"/>
              </a:rPr>
              <a:t>Gurdon</a:t>
            </a:r>
            <a:r>
              <a:rPr lang="en-GB" sz="1400" b="0" i="0" kern="1200" baseline="0" dirty="0" smtClean="0">
                <a:solidFill>
                  <a:schemeClr val="tx1"/>
                </a:solidFill>
                <a:latin typeface="+mn-lt"/>
                <a:ea typeface="+mn-ea"/>
                <a:cs typeface="+mn-cs"/>
              </a:rPr>
              <a:t> (Nobel Prize last year for stem cell research)</a:t>
            </a:r>
            <a:endParaRPr lang="en-GB" sz="1400" b="0" i="0" kern="1200" dirty="0" smtClean="0">
              <a:solidFill>
                <a:schemeClr val="tx1"/>
              </a:solidFill>
              <a:latin typeface="+mn-lt"/>
              <a:ea typeface="+mn-ea"/>
              <a:cs typeface="+mn-cs"/>
            </a:endParaRPr>
          </a:p>
          <a:p>
            <a:endParaRPr lang="en-GB" dirty="0" smtClean="0"/>
          </a:p>
          <a:p>
            <a:endParaRPr lang="en-GB" dirty="0" smtClean="0"/>
          </a:p>
          <a:p>
            <a:r>
              <a:rPr lang="en-GB" dirty="0" smtClean="0"/>
              <a:t/>
            </a:r>
            <a:br>
              <a:rPr lang="en-GB" dirty="0" smtClean="0"/>
            </a:br>
            <a:r>
              <a:rPr lang="en-GB" dirty="0" smtClean="0"/>
              <a:t>Permission is granted to copy, distribute and/or modify this document under the terms of the </a:t>
            </a:r>
            <a:r>
              <a:rPr lang="en-GB" sz="1200" b="1" u="none" strike="noStrike" kern="1200" dirty="0" smtClean="0">
                <a:solidFill>
                  <a:schemeClr val="tx1"/>
                </a:solidFill>
                <a:latin typeface="+mn-lt"/>
                <a:ea typeface="+mn-ea"/>
                <a:cs typeface="+mn-cs"/>
                <a:hlinkClick r:id="rId3" tooltip="w:en:GNU Free Documentation License"/>
              </a:rPr>
              <a:t>GNU Free Documentation License</a:t>
            </a:r>
            <a:r>
              <a:rPr lang="en-GB" dirty="0" smtClean="0"/>
              <a:t>, Version 1.2 or any later version published by the </a:t>
            </a:r>
            <a:r>
              <a:rPr lang="en-GB" sz="1200" u="none" strike="noStrike" kern="1200" dirty="0" smtClean="0">
                <a:solidFill>
                  <a:schemeClr val="tx1"/>
                </a:solidFill>
                <a:latin typeface="+mn-lt"/>
                <a:ea typeface="+mn-ea"/>
                <a:cs typeface="+mn-cs"/>
                <a:hlinkClick r:id="rId4" tooltip="w:en:Free Software Foundation"/>
              </a:rPr>
              <a:t>Free Software Foundation</a:t>
            </a:r>
            <a:r>
              <a:rPr lang="en-GB" dirty="0" smtClean="0"/>
              <a:t>; with no Invariant Sections, no Front-Cover Texts, and no Back-Cover Texts. A copy of the license is included in the section entitled </a:t>
            </a:r>
            <a:r>
              <a:rPr lang="en-GB" sz="1200" i="1" u="none" strike="noStrike" kern="1200" dirty="0" smtClean="0">
                <a:solidFill>
                  <a:schemeClr val="tx1"/>
                </a:solidFill>
                <a:latin typeface="+mn-lt"/>
                <a:ea typeface="+mn-ea"/>
                <a:cs typeface="+mn-cs"/>
                <a:hlinkClick r:id="rId5" tooltip="Commons:GNU Free Documentation License 1.2"/>
              </a:rPr>
              <a:t>GNU Free Documentation License</a:t>
            </a:r>
            <a:r>
              <a:rPr lang="en-GB" dirty="0" smtClean="0"/>
              <a:t>.</a:t>
            </a:r>
          </a:p>
          <a:p>
            <a:r>
              <a:rPr lang="en-GB" dirty="0" smtClean="0"/>
              <a:t/>
            </a:r>
            <a:br>
              <a:rPr lang="en-GB" dirty="0" smtClean="0"/>
            </a:br>
            <a:r>
              <a:rPr lang="en-GB" dirty="0" smtClean="0"/>
              <a:t> This file is licensed under the </a:t>
            </a:r>
            <a:r>
              <a:rPr lang="en-GB" sz="1200" u="none" strike="noStrike" kern="1200" dirty="0" smtClean="0">
                <a:solidFill>
                  <a:schemeClr val="tx1"/>
                </a:solidFill>
                <a:latin typeface="+mn-lt"/>
                <a:ea typeface="+mn-ea"/>
                <a:cs typeface="+mn-cs"/>
                <a:hlinkClick r:id="rId6" tooltip="w:en:Creative Commons"/>
              </a:rPr>
              <a:t>Creative Commons</a:t>
            </a:r>
            <a:r>
              <a:rPr lang="en-GB" dirty="0" smtClean="0"/>
              <a:t> </a:t>
            </a:r>
            <a:r>
              <a:rPr lang="en-GB" sz="1200" u="none" strike="noStrike" kern="1200" dirty="0" smtClean="0">
                <a:solidFill>
                  <a:schemeClr val="tx1"/>
                </a:solidFill>
                <a:latin typeface="+mn-lt"/>
                <a:ea typeface="+mn-ea"/>
                <a:cs typeface="+mn-cs"/>
                <a:hlinkClick r:id="rId7"/>
              </a:rPr>
              <a:t>Attribution-Share Alike 3.0 </a:t>
            </a:r>
            <a:r>
              <a:rPr lang="en-GB" sz="1200" u="none" strike="noStrike" kern="1200" dirty="0" err="1" smtClean="0">
                <a:solidFill>
                  <a:schemeClr val="tx1"/>
                </a:solidFill>
                <a:latin typeface="+mn-lt"/>
                <a:ea typeface="+mn-ea"/>
                <a:cs typeface="+mn-cs"/>
                <a:hlinkClick r:id="rId7"/>
              </a:rPr>
              <a:t>Unported</a:t>
            </a:r>
            <a:r>
              <a:rPr lang="en-GB" dirty="0" err="1" smtClean="0"/>
              <a:t>license.You</a:t>
            </a:r>
            <a:r>
              <a:rPr lang="en-GB" dirty="0" smtClean="0"/>
              <a:t> are </a:t>
            </a:r>
            <a:r>
              <a:rPr lang="en-GB" dirty="0" err="1" smtClean="0"/>
              <a:t>free:</a:t>
            </a:r>
            <a:r>
              <a:rPr lang="en-GB" b="1" dirty="0" err="1" smtClean="0"/>
              <a:t>to</a:t>
            </a:r>
            <a:r>
              <a:rPr lang="en-GB" b="1" dirty="0" smtClean="0"/>
              <a:t> share</a:t>
            </a:r>
            <a:r>
              <a:rPr lang="en-GB" dirty="0" smtClean="0"/>
              <a:t> – to copy, distribute and transmit the work</a:t>
            </a:r>
          </a:p>
          <a:p>
            <a:r>
              <a:rPr lang="en-GB" b="1" dirty="0" smtClean="0"/>
              <a:t>to remix</a:t>
            </a:r>
            <a:r>
              <a:rPr lang="en-GB" dirty="0" smtClean="0"/>
              <a:t> – to adapt the work</a:t>
            </a:r>
          </a:p>
          <a:p>
            <a:r>
              <a:rPr lang="en-GB" dirty="0" smtClean="0"/>
              <a:t>Under the following </a:t>
            </a:r>
            <a:r>
              <a:rPr lang="en-GB" dirty="0" err="1" smtClean="0"/>
              <a:t>conditions:</a:t>
            </a:r>
            <a:r>
              <a:rPr lang="en-GB" b="1" dirty="0" err="1" smtClean="0"/>
              <a:t>attribution</a:t>
            </a:r>
            <a:r>
              <a:rPr lang="en-GB" dirty="0" smtClean="0"/>
              <a:t> – You must attribute the work in the manner specified by the author or licensor (but not in any way that suggests that they endorse you or your use of the work).</a:t>
            </a:r>
          </a:p>
          <a:p>
            <a:r>
              <a:rPr lang="en-GB" b="1" dirty="0" smtClean="0"/>
              <a:t>share alike</a:t>
            </a:r>
            <a:r>
              <a:rPr lang="en-GB" dirty="0" smtClean="0"/>
              <a:t> – If you alter, transform, or build upon this work, you may distribute the resulting work only under the same or similar license to this one.</a:t>
            </a:r>
          </a:p>
          <a:p>
            <a:r>
              <a:rPr lang="en-GB" dirty="0" smtClean="0"/>
              <a:t>This licensing tag was added to this file as part of the GFDL </a:t>
            </a:r>
            <a:r>
              <a:rPr lang="en-GB" sz="1200" u="none" strike="noStrike" kern="1200" dirty="0" smtClean="0">
                <a:solidFill>
                  <a:schemeClr val="tx1"/>
                </a:solidFill>
                <a:latin typeface="+mn-lt"/>
                <a:ea typeface="+mn-ea"/>
                <a:cs typeface="+mn-cs"/>
                <a:hlinkClick r:id="rId8" tooltip="meta:Licensing update"/>
              </a:rPr>
              <a:t>licensing update</a:t>
            </a:r>
            <a:r>
              <a:rPr lang="en-GB" dirty="0" smtClean="0"/>
              <a:t>.</a:t>
            </a:r>
            <a:endParaRPr lang="en-GB" dirty="0"/>
          </a:p>
        </p:txBody>
      </p:sp>
      <p:sp>
        <p:nvSpPr>
          <p:cNvPr id="4" name="Slide Number Placeholder 3"/>
          <p:cNvSpPr>
            <a:spLocks noGrp="1"/>
          </p:cNvSpPr>
          <p:nvPr>
            <p:ph type="sldNum" sz="quarter" idx="10"/>
          </p:nvPr>
        </p:nvSpPr>
        <p:spPr/>
        <p:txBody>
          <a:bodyPr/>
          <a:lstStyle/>
          <a:p>
            <a:fld id="{F7D05294-1151-4FDF-95CD-9898124D8CA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hlinkClick r:id="rId3"/>
            </a:endParaRPr>
          </a:p>
          <a:p>
            <a:pPr marL="93663" marR="0" lvl="1"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dirty="0" smtClean="0"/>
              <a:t>To go back to the point that genes which are not used in a particular cell are not lost or irreversibly inactivated – they retain the </a:t>
            </a:r>
            <a:r>
              <a:rPr lang="en-GB" sz="1600" i="1" dirty="0" smtClean="0"/>
              <a:t>potential</a:t>
            </a:r>
            <a:r>
              <a:rPr lang="en-GB" sz="1600" dirty="0" smtClean="0"/>
              <a:t>  for expression</a:t>
            </a:r>
          </a:p>
          <a:p>
            <a:pPr marL="93663" marR="0" lvl="1" indent="-93663"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600" dirty="0" smtClean="0"/>
          </a:p>
          <a:p>
            <a:pPr marL="93663" marR="0" lvl="1"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dirty="0" err="1" smtClean="0"/>
              <a:t>Totipotent</a:t>
            </a:r>
            <a:r>
              <a:rPr lang="en-GB" sz="1600" dirty="0" smtClean="0"/>
              <a:t> cells can develop into any embryonic structure and extra-embryonic cells (</a:t>
            </a:r>
            <a:r>
              <a:rPr lang="en-GB" sz="1600" dirty="0" err="1" smtClean="0"/>
              <a:t>chorion</a:t>
            </a:r>
            <a:r>
              <a:rPr lang="en-GB" sz="1600" dirty="0" smtClean="0"/>
              <a:t> i.e. embryonic part of the placenta)</a:t>
            </a:r>
          </a:p>
          <a:p>
            <a:pPr marL="93663" marR="0" lvl="1"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dirty="0" err="1" smtClean="0"/>
              <a:t>Pleuripotent</a:t>
            </a:r>
            <a:r>
              <a:rPr lang="en-GB" sz="1600" dirty="0" smtClean="0"/>
              <a:t> cells can become any embryonic</a:t>
            </a:r>
            <a:r>
              <a:rPr lang="en-GB" sz="1600" baseline="0" dirty="0" smtClean="0"/>
              <a:t> cell type – which is why </a:t>
            </a:r>
            <a:r>
              <a:rPr lang="en-GB" sz="1600" baseline="0" dirty="0" err="1" smtClean="0"/>
              <a:t>ICMs</a:t>
            </a:r>
            <a:r>
              <a:rPr lang="en-GB" sz="1600" baseline="0" dirty="0" smtClean="0"/>
              <a:t> are favoured for stem cell research</a:t>
            </a:r>
          </a:p>
          <a:p>
            <a:pPr marL="93663" marR="0" lvl="1"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baseline="0" dirty="0" err="1" smtClean="0"/>
              <a:t>Unipotent</a:t>
            </a:r>
            <a:r>
              <a:rPr lang="en-GB" sz="1600" baseline="0" dirty="0" smtClean="0"/>
              <a:t> cells can only replicate themselves</a:t>
            </a:r>
            <a:endParaRPr lang="en-US" sz="1600" dirty="0" smtClean="0"/>
          </a:p>
          <a:p>
            <a:endParaRPr lang="en-US" dirty="0" smtClean="0">
              <a:hlinkClick r:id="rId3"/>
            </a:endParaRPr>
          </a:p>
          <a:p>
            <a:endParaRPr lang="en-US" dirty="0" smtClean="0">
              <a:hlinkClick r:id="rId3"/>
            </a:endParaRPr>
          </a:p>
          <a:p>
            <a:r>
              <a:rPr lang="en-US" dirty="0" smtClean="0">
                <a:hlinkClick r:id="rId3"/>
              </a:rPr>
              <a:t>http://en.wikipedia.org/wiki/File:Stem_cells_diagram.png</a:t>
            </a:r>
            <a:endParaRPr lang="en-US" dirty="0" smtClean="0"/>
          </a:p>
          <a:p>
            <a:endParaRPr lang="en-US" dirty="0" smtClean="0"/>
          </a:p>
          <a:p>
            <a:r>
              <a:rPr lang="en-US" dirty="0" smtClean="0"/>
              <a:t>This file is licensed under the </a:t>
            </a:r>
            <a:r>
              <a:rPr lang="en-US" sz="1200" u="none" strike="noStrike" kern="1200" dirty="0" smtClean="0">
                <a:solidFill>
                  <a:schemeClr val="tx1"/>
                </a:solidFill>
                <a:latin typeface="+mn-lt"/>
                <a:ea typeface="+mn-ea"/>
                <a:cs typeface="+mn-cs"/>
                <a:hlinkClick r:id="rId4" tooltip="w:en:Creative Commons"/>
              </a:rPr>
              <a:t>Creative Commons</a:t>
            </a:r>
            <a:r>
              <a:rPr lang="en-US" dirty="0" smtClean="0"/>
              <a:t> </a:t>
            </a:r>
            <a:r>
              <a:rPr lang="en-US" sz="1200" u="none" strike="noStrike" kern="1200" dirty="0" smtClean="0">
                <a:solidFill>
                  <a:schemeClr val="tx1"/>
                </a:solidFill>
                <a:latin typeface="+mn-lt"/>
                <a:ea typeface="+mn-ea"/>
                <a:cs typeface="+mn-cs"/>
                <a:hlinkClick r:id="rId5"/>
              </a:rPr>
              <a:t>Attribution-Share Alike 2.5 Generic</a:t>
            </a:r>
            <a:r>
              <a:rPr lang="en-US" dirty="0" smtClean="0"/>
              <a:t> </a:t>
            </a:r>
            <a:r>
              <a:rPr lang="en-US" dirty="0" err="1" smtClean="0"/>
              <a:t>license.You</a:t>
            </a:r>
            <a:r>
              <a:rPr lang="en-US" dirty="0" smtClean="0"/>
              <a:t> are </a:t>
            </a:r>
            <a:r>
              <a:rPr lang="en-US" dirty="0" err="1" smtClean="0"/>
              <a:t>free:</a:t>
            </a:r>
            <a:r>
              <a:rPr lang="en-US" b="1" dirty="0" err="1" smtClean="0"/>
              <a:t>to</a:t>
            </a:r>
            <a:r>
              <a:rPr lang="en-US" b="1" dirty="0" smtClean="0"/>
              <a:t> share</a:t>
            </a:r>
            <a:r>
              <a:rPr lang="en-US" dirty="0" smtClean="0"/>
              <a:t> – to copy, distribute and transmit the work</a:t>
            </a:r>
          </a:p>
          <a:p>
            <a:r>
              <a:rPr lang="en-US" b="1" dirty="0" smtClean="0"/>
              <a:t>to remix</a:t>
            </a:r>
            <a:r>
              <a:rPr lang="en-US" dirty="0" smtClean="0"/>
              <a:t> – to adapt the work</a:t>
            </a:r>
          </a:p>
          <a:p>
            <a:r>
              <a:rPr lang="en-US" dirty="0" smtClean="0"/>
              <a:t>Under the following </a:t>
            </a:r>
            <a:r>
              <a:rPr lang="en-US" dirty="0" err="1" smtClean="0"/>
              <a:t>conditions:</a:t>
            </a:r>
            <a:r>
              <a:rPr lang="en-US" b="1" dirty="0" err="1" smtClean="0"/>
              <a:t>attribution</a:t>
            </a:r>
            <a:r>
              <a:rPr lang="en-US" dirty="0" smtClean="0"/>
              <a:t> – You must attribute the work in the manner specified by the author or licensor (but not in any way that suggests that they endorse you or your use of the work).</a:t>
            </a:r>
          </a:p>
          <a:p>
            <a:r>
              <a:rPr lang="en-US" b="1" dirty="0" smtClean="0"/>
              <a:t>share alike</a:t>
            </a:r>
            <a:r>
              <a:rPr lang="en-US" dirty="0" smtClean="0"/>
              <a:t> – If you alter, transform, or build upon this work, you may distribute the resulting work only under the same or similar license to this one.</a:t>
            </a:r>
          </a:p>
          <a:p>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A1BE48E-464D-4431-8EC5-33D31E8B94CC}" type="datetimeFigureOut">
              <a:rPr lang="en-US" smtClean="0"/>
              <a:pPr/>
              <a:t>10/15/2013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D4C30F3-4E5C-414C-81AE-99866C1218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1BE48E-464D-4431-8EC5-33D31E8B94CC}"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BA1BE48E-464D-4431-8EC5-33D31E8B94CC}"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657342"/>
            <a:ext cx="4269036"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2297689"/>
            <a:ext cx="4269036"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657342"/>
            <a:ext cx="4270465"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2297689"/>
            <a:ext cx="4270465"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noGrp="1" noChangeArrowheads="1"/>
          </p:cNvSpPr>
          <p:nvPr>
            <p:ph type="title"/>
          </p:nvPr>
        </p:nvSpPr>
        <p:spPr bwMode="auto">
          <a:xfrm>
            <a:off x="228601" y="168663"/>
            <a:ext cx="8188914" cy="939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endParaRPr lang="en-US" dirty="0" smtClean="0"/>
          </a:p>
        </p:txBody>
      </p:sp>
      <p:sp>
        <p:nvSpPr>
          <p:cNvPr id="10"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10/15/2013</a:t>
            </a:fld>
            <a:endParaRPr lang="en-US"/>
          </a:p>
        </p:txBody>
      </p:sp>
      <p:sp>
        <p:nvSpPr>
          <p:cNvPr id="11"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3"/>
          <p:cNvSpPr>
            <a:spLocks noGrp="1"/>
          </p:cNvSpPr>
          <p:nvPr>
            <p:ph type="sldNum" sz="quarter" idx="12"/>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 xmlns:p14="http://schemas.microsoft.com/office/powerpoint/2010/main" val="211527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BA1BE48E-464D-4431-8EC5-33D31E8B94CC}" type="datetimeFigureOut">
              <a:rPr lang="en-US" smtClean="0"/>
              <a:pPr/>
              <a:t>10/15/2013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D4C30F3-4E5C-414C-81AE-99866C1218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A1BE48E-464D-4431-8EC5-33D31E8B94CC}" type="datetimeFigureOut">
              <a:rPr lang="en-US" smtClean="0"/>
              <a:pPr/>
              <a:t>10/15/2013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D4C30F3-4E5C-414C-81AE-99866C12187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1" name="Date Placeholder 20"/>
          <p:cNvSpPr>
            <a:spLocks noGrp="1"/>
          </p:cNvSpPr>
          <p:nvPr>
            <p:ph type="dt" sz="half" idx="10"/>
          </p:nvPr>
        </p:nvSpPr>
        <p:spPr/>
        <p:txBody>
          <a:bodyPr/>
          <a:lstStyle/>
          <a:p>
            <a:fld id="{BA1BE48E-464D-4431-8EC5-33D31E8B94CC}" type="datetimeFigureOut">
              <a:rPr lang="en-US" smtClean="0"/>
              <a:pPr/>
              <a:t>10/15/2013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0"/>
          </p:nvPr>
        </p:nvSpPr>
        <p:spPr/>
        <p:txBody>
          <a:bodyPr/>
          <a:lstStyle/>
          <a:p>
            <a:fld id="{BA1BE48E-464D-4431-8EC5-33D31E8B94CC}" type="datetimeFigureOut">
              <a:rPr lang="en-US" smtClean="0"/>
              <a:pPr/>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D4C30F3-4E5C-414C-81AE-99866C12187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A1BE48E-464D-4431-8EC5-33D31E8B94CC}" type="datetimeFigureOut">
              <a:rPr lang="en-US" smtClean="0"/>
              <a:pPr/>
              <a:t>10/15/2013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A1BE48E-464D-4431-8EC5-33D31E8B94CC}" type="datetimeFigureOut">
              <a:rPr lang="en-US" smtClean="0"/>
              <a:pPr/>
              <a:t>10/15/2013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dirty="0" smtClean="0"/>
              <a:t>Click to edit Master title style</a:t>
            </a:r>
            <a:endParaRPr kumimoji="0" lang="en-US" dirty="0"/>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BA1BE48E-464D-4431-8EC5-33D31E8B94CC}" type="datetimeFigureOut">
              <a:rPr lang="en-US" smtClean="0"/>
              <a:pPr/>
              <a:t>10/15/2013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A1BE48E-464D-4431-8EC5-33D31E8B94CC}"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D4C30F3-4E5C-414C-81AE-99866C12187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A1BE48E-464D-4431-8EC5-33D31E8B94CC}" type="datetimeFigureOut">
              <a:rPr lang="en-US" smtClean="0"/>
              <a:pPr/>
              <a:t>10/15/2013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D4C30F3-4E5C-414C-81AE-99866C12187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3653"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Calibri" pitchFamily="34" charset="0"/>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Calibri" pitchFamily="34" charset="0"/>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Calibri" pitchFamily="34" charset="0"/>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Calibri" pitchFamily="34" charset="0"/>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Calibri"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ucsdhealthsciences.tumblr.com/post/33233370794/tidings-of-stem-yesterdays-announcement-tha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789040"/>
            <a:ext cx="8458200" cy="1222375"/>
          </a:xfrm>
        </p:spPr>
        <p:txBody>
          <a:bodyPr>
            <a:noAutofit/>
          </a:bodyPr>
          <a:lstStyle/>
          <a:p>
            <a:r>
              <a:rPr lang="en-GB" sz="4400" dirty="0" smtClean="0"/>
              <a:t/>
            </a:r>
            <a:br>
              <a:rPr lang="en-GB" sz="4400" dirty="0" smtClean="0"/>
            </a:br>
            <a:r>
              <a:rPr lang="en-GB" sz="4400" dirty="0" smtClean="0"/>
              <a:t>Lecture 2: basic development</a:t>
            </a:r>
            <a:br>
              <a:rPr lang="en-GB" sz="4400" dirty="0" smtClean="0"/>
            </a:br>
            <a:r>
              <a:rPr lang="en-US" sz="4400" dirty="0" smtClean="0"/>
              <a:t/>
            </a:r>
            <a:br>
              <a:rPr lang="en-US" sz="4400" dirty="0" smtClean="0"/>
            </a:br>
            <a:endParaRPr lang="en-US" sz="4400" dirty="0"/>
          </a:p>
        </p:txBody>
      </p:sp>
      <p:sp>
        <p:nvSpPr>
          <p:cNvPr id="3" name="Subtitle 2"/>
          <p:cNvSpPr>
            <a:spLocks noGrp="1"/>
          </p:cNvSpPr>
          <p:nvPr>
            <p:ph type="subTitle" idx="1"/>
          </p:nvPr>
        </p:nvSpPr>
        <p:spPr>
          <a:xfrm>
            <a:off x="467544" y="5013176"/>
            <a:ext cx="8458200" cy="1343000"/>
          </a:xfrm>
        </p:spPr>
        <p:txBody>
          <a:bodyPr>
            <a:noAutofit/>
          </a:bodyPr>
          <a:lstStyle/>
          <a:p>
            <a:r>
              <a:rPr lang="en-GB" sz="3200" b="1" dirty="0" smtClean="0"/>
              <a:t>Genetics Pedagogies Project</a:t>
            </a:r>
          </a:p>
          <a:p>
            <a:r>
              <a:rPr lang="en-GB" sz="2800" dirty="0" smtClean="0"/>
              <a:t>Annie Jamieson (A.K.Jamieson@leeds.ac.uk)</a:t>
            </a:r>
            <a:endParaRPr lang="en-US" sz="2800" dirty="0"/>
          </a:p>
        </p:txBody>
      </p:sp>
      <p:pic>
        <p:nvPicPr>
          <p:cNvPr id="4" name="Picture 2" descr="http://24.media.tumblr.com/tumblr_mbmtk8bdUK1qievavo1_1280.jpg"/>
          <p:cNvPicPr>
            <a:picLocks noChangeAspect="1" noChangeArrowheads="1"/>
          </p:cNvPicPr>
          <p:nvPr/>
        </p:nvPicPr>
        <p:blipFill>
          <a:blip r:embed="rId3" cstate="print"/>
          <a:srcRect/>
          <a:stretch>
            <a:fillRect/>
          </a:stretch>
        </p:blipFill>
        <p:spPr bwMode="auto">
          <a:xfrm>
            <a:off x="1524000" y="188640"/>
            <a:ext cx="6096000" cy="4064000"/>
          </a:xfrm>
          <a:prstGeom prst="rect">
            <a:avLst/>
          </a:prstGeom>
          <a:noFill/>
        </p:spPr>
      </p:pic>
    </p:spTree>
    <p:extLst>
      <p:ext uri="{BB962C8B-B14F-4D97-AF65-F5344CB8AC3E}">
        <p14:creationId xmlns="" xmlns:p14="http://schemas.microsoft.com/office/powerpoint/2010/main" val="1661573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2656"/>
            <a:ext cx="8686800" cy="838200"/>
          </a:xfrm>
        </p:spPr>
        <p:txBody>
          <a:bodyPr>
            <a:normAutofit/>
          </a:bodyPr>
          <a:lstStyle/>
          <a:p>
            <a:r>
              <a:rPr lang="en-GB" sz="2800" dirty="0" smtClean="0"/>
              <a:t>Cell differentiation depends on communication</a:t>
            </a:r>
            <a:endParaRPr lang="en-GB" sz="2800" dirty="0"/>
          </a:p>
        </p:txBody>
      </p:sp>
      <p:sp>
        <p:nvSpPr>
          <p:cNvPr id="4" name="Content Placeholder 3"/>
          <p:cNvSpPr>
            <a:spLocks noGrp="1"/>
          </p:cNvSpPr>
          <p:nvPr>
            <p:ph idx="1"/>
          </p:nvPr>
        </p:nvSpPr>
        <p:spPr/>
        <p:txBody>
          <a:bodyPr/>
          <a:lstStyle/>
          <a:p>
            <a:r>
              <a:rPr lang="en-GB" sz="3600" dirty="0" smtClean="0"/>
              <a:t>“The behaviour of a cell in an embryo depends on the extent to which it listens to its mother or its neighbourhood. The size and nature of the noise, the way in which it is heard, and the response are unpredictable and can only be discovered by experimentation.” </a:t>
            </a:r>
          </a:p>
          <a:p>
            <a:pPr lvl="1">
              <a:buNone/>
            </a:pPr>
            <a:r>
              <a:rPr lang="en-GB" sz="1600" dirty="0" smtClean="0"/>
              <a:t>Jonathan Bard (1997) quoted in Scott Gilbert, </a:t>
            </a:r>
            <a:r>
              <a:rPr lang="en-GB" sz="1600" i="1" dirty="0" smtClean="0"/>
              <a:t>Developmental Biology</a:t>
            </a:r>
            <a:r>
              <a:rPr lang="en-GB" sz="1600" dirty="0" smtClean="0"/>
              <a:t>, 10</a:t>
            </a:r>
            <a:r>
              <a:rPr lang="en-GB" sz="1600" baseline="30000" dirty="0" smtClean="0"/>
              <a:t>th</a:t>
            </a:r>
            <a:r>
              <a:rPr lang="en-GB" sz="1600" dirty="0" smtClean="0"/>
              <a:t> ed., 2014, p. 67.</a:t>
            </a:r>
            <a:endParaRPr lang="en-GB"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rosophila embryo polarity"/>
          <p:cNvPicPr>
            <a:picLocks noChangeAspect="1" noChangeArrowheads="1"/>
          </p:cNvPicPr>
          <p:nvPr/>
        </p:nvPicPr>
        <p:blipFill>
          <a:blip r:embed="rId3" cstate="print"/>
          <a:srcRect/>
          <a:stretch>
            <a:fillRect/>
          </a:stretch>
        </p:blipFill>
        <p:spPr bwMode="auto">
          <a:xfrm>
            <a:off x="395536" y="1196752"/>
            <a:ext cx="4171950" cy="5486400"/>
          </a:xfrm>
          <a:prstGeom prst="rect">
            <a:avLst/>
          </a:prstGeom>
          <a:noFill/>
        </p:spPr>
      </p:pic>
      <p:sp>
        <p:nvSpPr>
          <p:cNvPr id="3" name="Title 2"/>
          <p:cNvSpPr>
            <a:spLocks noGrp="1"/>
          </p:cNvSpPr>
          <p:nvPr>
            <p:ph type="title"/>
          </p:nvPr>
        </p:nvSpPr>
        <p:spPr>
          <a:xfrm>
            <a:off x="457200" y="274638"/>
            <a:ext cx="8229600" cy="778098"/>
          </a:xfrm>
        </p:spPr>
        <p:txBody>
          <a:bodyPr>
            <a:normAutofit/>
          </a:bodyPr>
          <a:lstStyle/>
          <a:p>
            <a:r>
              <a:rPr lang="en-GB" dirty="0" smtClean="0"/>
              <a:t>Maternal gene effects</a:t>
            </a:r>
            <a:endParaRPr lang="en-US" dirty="0"/>
          </a:p>
        </p:txBody>
      </p:sp>
      <p:sp>
        <p:nvSpPr>
          <p:cNvPr id="5" name="Content Placeholder 4"/>
          <p:cNvSpPr>
            <a:spLocks noGrp="1"/>
          </p:cNvSpPr>
          <p:nvPr>
            <p:ph sz="half" idx="1"/>
          </p:nvPr>
        </p:nvSpPr>
        <p:spPr>
          <a:xfrm>
            <a:off x="4644008" y="1196752"/>
            <a:ext cx="4038600" cy="5400600"/>
          </a:xfrm>
        </p:spPr>
        <p:txBody>
          <a:bodyPr>
            <a:noAutofit/>
          </a:bodyPr>
          <a:lstStyle/>
          <a:p>
            <a:r>
              <a:rPr lang="en-GB" sz="3000" b="1" dirty="0" err="1" smtClean="0">
                <a:solidFill>
                  <a:schemeClr val="tx1"/>
                </a:solidFill>
                <a:latin typeface="Calibri" pitchFamily="34" charset="0"/>
              </a:rPr>
              <a:t>Bicoid</a:t>
            </a:r>
            <a:r>
              <a:rPr lang="en-GB" sz="3000" dirty="0" smtClean="0">
                <a:solidFill>
                  <a:schemeClr val="tx1"/>
                </a:solidFill>
                <a:latin typeface="Calibri" pitchFamily="34" charset="0"/>
              </a:rPr>
              <a:t> protein directs head/thorax (anterior) development</a:t>
            </a:r>
          </a:p>
          <a:p>
            <a:pPr>
              <a:buNone/>
            </a:pPr>
            <a:endParaRPr lang="en-GB" sz="3000" dirty="0" smtClean="0">
              <a:solidFill>
                <a:schemeClr val="tx1"/>
              </a:solidFill>
              <a:latin typeface="Calibri" pitchFamily="34" charset="0"/>
            </a:endParaRPr>
          </a:p>
          <a:p>
            <a:r>
              <a:rPr lang="en-GB" sz="3000" b="1" dirty="0" smtClean="0">
                <a:solidFill>
                  <a:schemeClr val="tx1"/>
                </a:solidFill>
                <a:latin typeface="Calibri" pitchFamily="34" charset="0"/>
              </a:rPr>
              <a:t>Oskar</a:t>
            </a:r>
            <a:r>
              <a:rPr lang="en-GB" sz="3000" dirty="0" smtClean="0">
                <a:solidFill>
                  <a:schemeClr val="tx1"/>
                </a:solidFill>
                <a:latin typeface="Calibri" pitchFamily="34" charset="0"/>
              </a:rPr>
              <a:t> protein directs abdominal (posterior) development</a:t>
            </a:r>
          </a:p>
          <a:p>
            <a:pPr>
              <a:buNone/>
            </a:pPr>
            <a:endParaRPr lang="en-GB" sz="3000" dirty="0" smtClean="0">
              <a:solidFill>
                <a:schemeClr val="tx1"/>
              </a:solidFill>
              <a:latin typeface="Calibri" pitchFamily="34" charset="0"/>
            </a:endParaRPr>
          </a:p>
          <a:p>
            <a:r>
              <a:rPr lang="en-GB" sz="3000" b="1" dirty="0" err="1" smtClean="0">
                <a:solidFill>
                  <a:schemeClr val="tx1"/>
                </a:solidFill>
                <a:latin typeface="Calibri" pitchFamily="34" charset="0"/>
              </a:rPr>
              <a:t>Gurken</a:t>
            </a:r>
            <a:r>
              <a:rPr lang="en-GB" sz="3000" dirty="0" smtClean="0">
                <a:solidFill>
                  <a:schemeClr val="tx1"/>
                </a:solidFill>
                <a:latin typeface="Calibri" pitchFamily="34" charset="0"/>
              </a:rPr>
              <a:t> protein defines </a:t>
            </a:r>
            <a:r>
              <a:rPr lang="en-GB" sz="3000" dirty="0" err="1" smtClean="0">
                <a:solidFill>
                  <a:schemeClr val="tx1"/>
                </a:solidFill>
                <a:latin typeface="Calibri" pitchFamily="34" charset="0"/>
              </a:rPr>
              <a:t>dorso</a:t>
            </a:r>
            <a:r>
              <a:rPr lang="en-GB" sz="3000" dirty="0" smtClean="0">
                <a:solidFill>
                  <a:schemeClr val="tx1"/>
                </a:solidFill>
                <a:latin typeface="Calibri" pitchFamily="34" charset="0"/>
              </a:rPr>
              <a:t>-ventral axis</a:t>
            </a:r>
            <a:endParaRPr lang="en-US" sz="3000" dirty="0">
              <a:solidFill>
                <a:schemeClr val="tx1"/>
              </a:solidFill>
              <a:latin typeface="Calibri" pitchFamily="34" charset="0"/>
            </a:endParaRPr>
          </a:p>
        </p:txBody>
      </p:sp>
      <p:sp>
        <p:nvSpPr>
          <p:cNvPr id="6" name="Oval 5"/>
          <p:cNvSpPr/>
          <p:nvPr/>
        </p:nvSpPr>
        <p:spPr>
          <a:xfrm>
            <a:off x="3923928" y="1340768"/>
            <a:ext cx="576064" cy="1152128"/>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11760" y="3212976"/>
            <a:ext cx="576064" cy="1152128"/>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27784" y="4725144"/>
            <a:ext cx="576064" cy="1152128"/>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sciencemag.org/content/341/6148/893/F3.large.jpg"/>
          <p:cNvPicPr>
            <a:picLocks noChangeAspect="1" noChangeArrowheads="1"/>
          </p:cNvPicPr>
          <p:nvPr/>
        </p:nvPicPr>
        <p:blipFill>
          <a:blip r:embed="rId3" cstate="print"/>
          <a:srcRect l="10956" r="7193" b="75621"/>
          <a:stretch>
            <a:fillRect/>
          </a:stretch>
        </p:blipFill>
        <p:spPr bwMode="auto">
          <a:xfrm>
            <a:off x="182367" y="2132856"/>
            <a:ext cx="8779266" cy="2853396"/>
          </a:xfrm>
          <a:prstGeom prst="rect">
            <a:avLst/>
          </a:prstGeom>
          <a:noFill/>
        </p:spPr>
      </p:pic>
      <p:sp>
        <p:nvSpPr>
          <p:cNvPr id="3" name="Title 2"/>
          <p:cNvSpPr>
            <a:spLocks noGrp="1"/>
          </p:cNvSpPr>
          <p:nvPr>
            <p:ph type="title"/>
          </p:nvPr>
        </p:nvSpPr>
        <p:spPr>
          <a:xfrm>
            <a:off x="251520" y="188640"/>
            <a:ext cx="8686800" cy="913256"/>
          </a:xfrm>
        </p:spPr>
        <p:txBody>
          <a:bodyPr>
            <a:noAutofit/>
          </a:bodyPr>
          <a:lstStyle/>
          <a:p>
            <a:r>
              <a:rPr lang="en-GB" sz="3000" dirty="0" smtClean="0"/>
              <a:t>Zygotic gene effects: mid-blastula transition in </a:t>
            </a:r>
            <a:r>
              <a:rPr lang="en-GB" sz="3000" i="1" dirty="0" err="1" smtClean="0"/>
              <a:t>Xenopus</a:t>
            </a:r>
            <a:r>
              <a:rPr lang="en-GB" sz="3000" i="1" dirty="0" smtClean="0"/>
              <a:t> </a:t>
            </a:r>
            <a:r>
              <a:rPr lang="en-GB" sz="3000" i="1" dirty="0" err="1" smtClean="0"/>
              <a:t>laevis</a:t>
            </a:r>
            <a:endParaRPr lang="en-US" sz="3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686800" cy="841248"/>
          </a:xfrm>
        </p:spPr>
        <p:txBody>
          <a:bodyPr/>
          <a:lstStyle/>
          <a:p>
            <a:r>
              <a:rPr lang="en-GB" dirty="0" smtClean="0"/>
              <a:t>Drosophila zygotic genes</a:t>
            </a:r>
            <a:endParaRPr lang="en-US" dirty="0"/>
          </a:p>
        </p:txBody>
      </p:sp>
      <p:pic>
        <p:nvPicPr>
          <p:cNvPr id="69636" name="Picture 4" descr="The genetic regulation of segmentation: On the left, patterns of gene expression in a developing Drosophila embryo. On the right, a diagram of the regulatory interactions between the genes which produce this patterning. Arrows indicate positive regulatory interactions, a line ending in a flat line indicates negative feedback.    Sean B. Carroll, Jennifer K. Grenier, and Scott D. Weatherbee (2001) From DNA to Diversity: Molecular Genetics and the Evolution of Animal Design, Blackwell Publishing:Cambridge, MA, p. 59, fig. 3.5"/>
          <p:cNvPicPr>
            <a:picLocks noChangeAspect="1" noChangeArrowheads="1"/>
          </p:cNvPicPr>
          <p:nvPr/>
        </p:nvPicPr>
        <p:blipFill>
          <a:blip r:embed="rId3" cstate="print"/>
          <a:srcRect r="51701"/>
          <a:stretch>
            <a:fillRect/>
          </a:stretch>
        </p:blipFill>
        <p:spPr bwMode="auto">
          <a:xfrm>
            <a:off x="1403648" y="1196752"/>
            <a:ext cx="2815494" cy="5359718"/>
          </a:xfrm>
          <a:prstGeom prst="rect">
            <a:avLst/>
          </a:prstGeom>
          <a:noFill/>
        </p:spPr>
      </p:pic>
      <p:grpSp>
        <p:nvGrpSpPr>
          <p:cNvPr id="12" name="Group 11"/>
          <p:cNvGrpSpPr>
            <a:grpSpLocks noChangeAspect="1"/>
          </p:cNvGrpSpPr>
          <p:nvPr/>
        </p:nvGrpSpPr>
        <p:grpSpPr>
          <a:xfrm>
            <a:off x="4716016" y="1196752"/>
            <a:ext cx="3150091" cy="5301715"/>
            <a:chOff x="4572000" y="620688"/>
            <a:chExt cx="3705989" cy="6237312"/>
          </a:xfrm>
        </p:grpSpPr>
        <p:grpSp>
          <p:nvGrpSpPr>
            <p:cNvPr id="9" name="Group 8"/>
            <p:cNvGrpSpPr/>
            <p:nvPr/>
          </p:nvGrpSpPr>
          <p:grpSpPr>
            <a:xfrm>
              <a:off x="4572000" y="692696"/>
              <a:ext cx="3705989" cy="6165304"/>
              <a:chOff x="4572000" y="477461"/>
              <a:chExt cx="3705989" cy="6165304"/>
            </a:xfrm>
          </p:grpSpPr>
          <p:pic>
            <p:nvPicPr>
              <p:cNvPr id="69638" name="Picture 6" descr="http://dev.biologists.org/content/129/19/4399/F5.large.jpg"/>
              <p:cNvPicPr>
                <a:picLocks noChangeAspect="1" noChangeArrowheads="1"/>
              </p:cNvPicPr>
              <p:nvPr/>
            </p:nvPicPr>
            <p:blipFill>
              <a:blip r:embed="rId4" cstate="print"/>
              <a:srcRect r="53932"/>
              <a:stretch>
                <a:fillRect/>
              </a:stretch>
            </p:blipFill>
            <p:spPr bwMode="auto">
              <a:xfrm>
                <a:off x="4572000" y="1268760"/>
                <a:ext cx="3650797" cy="5374005"/>
              </a:xfrm>
              <a:prstGeom prst="rect">
                <a:avLst/>
              </a:prstGeom>
              <a:noFill/>
            </p:spPr>
          </p:pic>
          <p:pic>
            <p:nvPicPr>
              <p:cNvPr id="69640" name="Picture 8" descr="File:Bicoid gradient photo.png"/>
              <p:cNvPicPr>
                <a:picLocks noChangeAspect="1" noChangeArrowheads="1"/>
              </p:cNvPicPr>
              <p:nvPr/>
            </p:nvPicPr>
            <p:blipFill>
              <a:blip r:embed="rId5" cstate="print"/>
              <a:srcRect/>
              <a:stretch>
                <a:fillRect/>
              </a:stretch>
            </p:blipFill>
            <p:spPr bwMode="auto">
              <a:xfrm>
                <a:off x="6084168" y="477461"/>
                <a:ext cx="2193821" cy="1050292"/>
              </a:xfrm>
              <a:prstGeom prst="rect">
                <a:avLst/>
              </a:prstGeom>
              <a:noFill/>
            </p:spPr>
          </p:pic>
        </p:grpSp>
        <p:sp>
          <p:nvSpPr>
            <p:cNvPr id="10" name="Rectangle 9"/>
            <p:cNvSpPr/>
            <p:nvPr/>
          </p:nvSpPr>
          <p:spPr>
            <a:xfrm>
              <a:off x="4572000" y="620688"/>
              <a:ext cx="151216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76056" y="980728"/>
              <a:ext cx="936104" cy="369332"/>
            </a:xfrm>
            <a:prstGeom prst="rect">
              <a:avLst/>
            </a:prstGeom>
            <a:noFill/>
          </p:spPr>
          <p:txBody>
            <a:bodyPr wrap="square" rtlCol="0">
              <a:spAutoFit/>
            </a:bodyPr>
            <a:lstStyle/>
            <a:p>
              <a:pPr algn="r"/>
              <a:r>
                <a:rPr lang="en-GB" sz="1800" dirty="0" err="1" smtClean="0">
                  <a:latin typeface="Arial" pitchFamily="34" charset="0"/>
                  <a:cs typeface="Arial" pitchFamily="34" charset="0"/>
                </a:rPr>
                <a:t>bicoid</a:t>
              </a:r>
              <a:endParaRPr lang="en-US" sz="18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841248"/>
          </a:xfrm>
        </p:spPr>
        <p:txBody>
          <a:bodyPr/>
          <a:lstStyle/>
          <a:p>
            <a:r>
              <a:rPr lang="en-GB" dirty="0" smtClean="0"/>
              <a:t>Environmental effects</a:t>
            </a:r>
            <a:endParaRPr lang="en-GB" dirty="0"/>
          </a:p>
        </p:txBody>
      </p:sp>
      <p:sp>
        <p:nvSpPr>
          <p:cNvPr id="4" name="Content Placeholder 3"/>
          <p:cNvSpPr>
            <a:spLocks noGrp="1"/>
          </p:cNvSpPr>
          <p:nvPr>
            <p:ph sz="half" idx="2"/>
          </p:nvPr>
        </p:nvSpPr>
        <p:spPr>
          <a:xfrm>
            <a:off x="395536" y="4869160"/>
            <a:ext cx="8524056" cy="1743472"/>
          </a:xfrm>
        </p:spPr>
        <p:txBody>
          <a:bodyPr/>
          <a:lstStyle/>
          <a:p>
            <a:r>
              <a:rPr lang="en-GB" dirty="0" smtClean="0"/>
              <a:t>Development can be affected by environmental factors: temperature, pressure, salinity, pH levels etc.</a:t>
            </a:r>
            <a:endParaRPr lang="en-GB" dirty="0"/>
          </a:p>
        </p:txBody>
      </p:sp>
      <p:pic>
        <p:nvPicPr>
          <p:cNvPr id="2052" name="Picture 4" descr="SEA URCHIN EMBRYOS AFFECTED BY CARBON DIOXIDE"/>
          <p:cNvPicPr>
            <a:picLocks noChangeAspect="1" noChangeArrowheads="1"/>
          </p:cNvPicPr>
          <p:nvPr/>
        </p:nvPicPr>
        <p:blipFill>
          <a:blip r:embed="rId3" cstate="print"/>
          <a:srcRect/>
          <a:stretch>
            <a:fillRect/>
          </a:stretch>
        </p:blipFill>
        <p:spPr bwMode="auto">
          <a:xfrm>
            <a:off x="1691680" y="1124744"/>
            <a:ext cx="5869305" cy="3330893"/>
          </a:xfrm>
          <a:prstGeom prst="rect">
            <a:avLst/>
          </a:prstGeom>
          <a:noFill/>
        </p:spPr>
      </p:pic>
      <p:sp>
        <p:nvSpPr>
          <p:cNvPr id="7" name="TextBox 6"/>
          <p:cNvSpPr txBox="1"/>
          <p:nvPr/>
        </p:nvSpPr>
        <p:spPr>
          <a:xfrm>
            <a:off x="827584" y="4293096"/>
            <a:ext cx="7992888" cy="523220"/>
          </a:xfrm>
          <a:prstGeom prst="rect">
            <a:avLst/>
          </a:prstGeom>
          <a:noFill/>
        </p:spPr>
        <p:txBody>
          <a:bodyPr wrap="square" rtlCol="0">
            <a:spAutoFit/>
          </a:bodyPr>
          <a:lstStyle/>
          <a:p>
            <a:r>
              <a:rPr lang="en-GB" sz="1400" dirty="0" smtClean="0"/>
              <a:t>H. </a:t>
            </a:r>
            <a:r>
              <a:rPr lang="en-GB" sz="1400" dirty="0" err="1" smtClean="0"/>
              <a:t>Kurihara</a:t>
            </a:r>
            <a:r>
              <a:rPr lang="en-GB" sz="1400" dirty="0" smtClean="0"/>
              <a:t> &amp; Y. </a:t>
            </a:r>
            <a:r>
              <a:rPr lang="en-GB" sz="1400" dirty="0" err="1" smtClean="0"/>
              <a:t>Shirayama</a:t>
            </a:r>
            <a:r>
              <a:rPr lang="en-GB" sz="1400" dirty="0" smtClean="0"/>
              <a:t> (2004) ‘Effects of increased atmospheric CO2 on sea urchin early development.’ </a:t>
            </a:r>
            <a:r>
              <a:rPr lang="en-GB" sz="1400" i="1" dirty="0" smtClean="0"/>
              <a:t>Marine Ecology Progress Series</a:t>
            </a:r>
            <a:r>
              <a:rPr lang="en-GB" sz="1400" dirty="0" smtClean="0"/>
              <a:t>, 274: 161-169.</a:t>
            </a:r>
            <a:endParaRPr lang="en-GB"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686800" cy="652608"/>
          </a:xfrm>
        </p:spPr>
        <p:txBody>
          <a:bodyPr>
            <a:normAutofit fontScale="90000"/>
          </a:bodyPr>
          <a:lstStyle/>
          <a:p>
            <a:r>
              <a:rPr lang="en-GB" dirty="0" smtClean="0"/>
              <a:t>Environmental effects:  </a:t>
            </a:r>
            <a:br>
              <a:rPr lang="en-GB" dirty="0" smtClean="0"/>
            </a:br>
            <a:r>
              <a:rPr lang="en-GB" dirty="0" smtClean="0"/>
              <a:t>Neural tube closure</a:t>
            </a:r>
            <a:endParaRPr lang="en-US" dirty="0"/>
          </a:p>
        </p:txBody>
      </p:sp>
      <p:grpSp>
        <p:nvGrpSpPr>
          <p:cNvPr id="16" name="Group 15"/>
          <p:cNvGrpSpPr/>
          <p:nvPr/>
        </p:nvGrpSpPr>
        <p:grpSpPr>
          <a:xfrm>
            <a:off x="395536" y="1196752"/>
            <a:ext cx="1714500" cy="5486400"/>
            <a:chOff x="395536" y="1196752"/>
            <a:chExt cx="1714500" cy="5486400"/>
          </a:xfrm>
        </p:grpSpPr>
        <p:pic>
          <p:nvPicPr>
            <p:cNvPr id="45060" name="Picture 4" descr="Neurulation"/>
            <p:cNvPicPr>
              <a:picLocks noChangeAspect="1" noChangeArrowheads="1"/>
            </p:cNvPicPr>
            <p:nvPr/>
          </p:nvPicPr>
          <p:blipFill>
            <a:blip r:embed="rId3" cstate="print"/>
            <a:srcRect/>
            <a:stretch>
              <a:fillRect/>
            </a:stretch>
          </p:blipFill>
          <p:spPr bwMode="auto">
            <a:xfrm>
              <a:off x="395536" y="1196752"/>
              <a:ext cx="1714500" cy="5486400"/>
            </a:xfrm>
            <a:prstGeom prst="rect">
              <a:avLst/>
            </a:prstGeom>
            <a:noFill/>
          </p:spPr>
        </p:pic>
        <p:sp>
          <p:nvSpPr>
            <p:cNvPr id="7" name="TextBox 6"/>
            <p:cNvSpPr txBox="1"/>
            <p:nvPr/>
          </p:nvSpPr>
          <p:spPr>
            <a:xfrm>
              <a:off x="1691680" y="1268760"/>
              <a:ext cx="360040" cy="430887"/>
            </a:xfrm>
            <a:prstGeom prst="rect">
              <a:avLst/>
            </a:prstGeom>
            <a:noFill/>
          </p:spPr>
          <p:txBody>
            <a:bodyPr wrap="square" rtlCol="0">
              <a:spAutoFit/>
            </a:bodyPr>
            <a:lstStyle/>
            <a:p>
              <a:r>
                <a:rPr lang="en-GB" dirty="0" smtClean="0"/>
                <a:t>A</a:t>
              </a:r>
              <a:endParaRPr lang="en-US" dirty="0"/>
            </a:p>
          </p:txBody>
        </p:sp>
      </p:grpSp>
      <p:grpSp>
        <p:nvGrpSpPr>
          <p:cNvPr id="17" name="Group 16"/>
          <p:cNvGrpSpPr/>
          <p:nvPr/>
        </p:nvGrpSpPr>
        <p:grpSpPr>
          <a:xfrm>
            <a:off x="2267744" y="1196752"/>
            <a:ext cx="4191000" cy="5486400"/>
            <a:chOff x="2267744" y="1196752"/>
            <a:chExt cx="4191000" cy="5486400"/>
          </a:xfrm>
        </p:grpSpPr>
        <p:pic>
          <p:nvPicPr>
            <p:cNvPr id="45058" name="Picture 2" descr="Chick embryo"/>
            <p:cNvPicPr>
              <a:picLocks noChangeAspect="1" noChangeArrowheads="1"/>
            </p:cNvPicPr>
            <p:nvPr/>
          </p:nvPicPr>
          <p:blipFill>
            <a:blip r:embed="rId4" cstate="print"/>
            <a:srcRect/>
            <a:stretch>
              <a:fillRect/>
            </a:stretch>
          </p:blipFill>
          <p:spPr bwMode="auto">
            <a:xfrm>
              <a:off x="2267744" y="1196752"/>
              <a:ext cx="4191000" cy="5486400"/>
            </a:xfrm>
            <a:prstGeom prst="rect">
              <a:avLst/>
            </a:prstGeom>
            <a:noFill/>
          </p:spPr>
        </p:pic>
        <p:sp>
          <p:nvSpPr>
            <p:cNvPr id="8" name="TextBox 7"/>
            <p:cNvSpPr txBox="1"/>
            <p:nvPr/>
          </p:nvSpPr>
          <p:spPr>
            <a:xfrm>
              <a:off x="6012160" y="1268760"/>
              <a:ext cx="360040" cy="430887"/>
            </a:xfrm>
            <a:prstGeom prst="rect">
              <a:avLst/>
            </a:prstGeom>
            <a:noFill/>
          </p:spPr>
          <p:txBody>
            <a:bodyPr wrap="square" rtlCol="0">
              <a:spAutoFit/>
            </a:bodyPr>
            <a:lstStyle/>
            <a:p>
              <a:r>
                <a:rPr lang="en-GB" dirty="0" smtClean="0"/>
                <a:t>B</a:t>
              </a:r>
              <a:endParaRPr lang="en-US" dirty="0"/>
            </a:p>
          </p:txBody>
        </p:sp>
      </p:grpSp>
      <p:grpSp>
        <p:nvGrpSpPr>
          <p:cNvPr id="18" name="Group 17"/>
          <p:cNvGrpSpPr/>
          <p:nvPr/>
        </p:nvGrpSpPr>
        <p:grpSpPr>
          <a:xfrm>
            <a:off x="6660232" y="1196752"/>
            <a:ext cx="2527048" cy="5472608"/>
            <a:chOff x="6660232" y="1196752"/>
            <a:chExt cx="2527048" cy="5472608"/>
          </a:xfrm>
        </p:grpSpPr>
        <p:grpSp>
          <p:nvGrpSpPr>
            <p:cNvPr id="14" name="Group 13"/>
            <p:cNvGrpSpPr/>
            <p:nvPr/>
          </p:nvGrpSpPr>
          <p:grpSpPr>
            <a:xfrm>
              <a:off x="6660232" y="1196752"/>
              <a:ext cx="2527048" cy="5472608"/>
              <a:chOff x="6660232" y="1196752"/>
              <a:chExt cx="2527048" cy="5472608"/>
            </a:xfrm>
          </p:grpSpPr>
          <p:pic>
            <p:nvPicPr>
              <p:cNvPr id="9" name="Picture 2"/>
              <p:cNvPicPr>
                <a:picLocks noChangeAspect="1" noChangeArrowheads="1"/>
              </p:cNvPicPr>
              <p:nvPr/>
            </p:nvPicPr>
            <p:blipFill>
              <a:blip r:embed="rId5" cstate="print"/>
              <a:srcRect l="53001" t="5342" r="20153" b="3059"/>
              <a:stretch>
                <a:fillRect/>
              </a:stretch>
            </p:blipFill>
            <p:spPr bwMode="auto">
              <a:xfrm>
                <a:off x="6660232" y="1196752"/>
                <a:ext cx="1601588" cy="5472608"/>
              </a:xfrm>
              <a:prstGeom prst="rect">
                <a:avLst/>
              </a:prstGeom>
              <a:noFill/>
              <a:ln w="9525">
                <a:noFill/>
                <a:miter lim="800000"/>
                <a:headEnd/>
                <a:tailEnd/>
              </a:ln>
              <a:effectLst/>
            </p:spPr>
          </p:pic>
          <p:sp>
            <p:nvSpPr>
              <p:cNvPr id="10" name="TextBox 9"/>
              <p:cNvSpPr txBox="1"/>
              <p:nvPr/>
            </p:nvSpPr>
            <p:spPr>
              <a:xfrm>
                <a:off x="8249203" y="1916832"/>
                <a:ext cx="938077" cy="276999"/>
              </a:xfrm>
              <a:prstGeom prst="rect">
                <a:avLst/>
              </a:prstGeom>
              <a:noFill/>
            </p:spPr>
            <p:txBody>
              <a:bodyPr wrap="none" rtlCol="0">
                <a:spAutoFit/>
              </a:bodyPr>
              <a:lstStyle/>
              <a:p>
                <a:r>
                  <a:rPr lang="en-GB" sz="1200" b="1" dirty="0" smtClean="0"/>
                  <a:t> Forebrain</a:t>
                </a:r>
                <a:endParaRPr lang="en-US" sz="1200" b="1" dirty="0"/>
              </a:p>
            </p:txBody>
          </p:sp>
          <p:sp>
            <p:nvSpPr>
              <p:cNvPr id="11" name="TextBox 10"/>
              <p:cNvSpPr txBox="1"/>
              <p:nvPr/>
            </p:nvSpPr>
            <p:spPr>
              <a:xfrm>
                <a:off x="8316529" y="2708920"/>
                <a:ext cx="827471" cy="276999"/>
              </a:xfrm>
              <a:prstGeom prst="rect">
                <a:avLst/>
              </a:prstGeom>
              <a:noFill/>
            </p:spPr>
            <p:txBody>
              <a:bodyPr wrap="none" rtlCol="0">
                <a:spAutoFit/>
              </a:bodyPr>
              <a:lstStyle/>
              <a:p>
                <a:r>
                  <a:rPr lang="en-GB" sz="1200" b="1" dirty="0" smtClean="0"/>
                  <a:t>Midbrain</a:t>
                </a:r>
                <a:endParaRPr lang="en-US" sz="1200" b="1" dirty="0"/>
              </a:p>
            </p:txBody>
          </p:sp>
          <p:sp>
            <p:nvSpPr>
              <p:cNvPr id="12" name="TextBox 11"/>
              <p:cNvSpPr txBox="1"/>
              <p:nvPr/>
            </p:nvSpPr>
            <p:spPr>
              <a:xfrm>
                <a:off x="8239585" y="3140968"/>
                <a:ext cx="947695" cy="276999"/>
              </a:xfrm>
              <a:prstGeom prst="rect">
                <a:avLst/>
              </a:prstGeom>
              <a:noFill/>
            </p:spPr>
            <p:txBody>
              <a:bodyPr wrap="none" rtlCol="0">
                <a:spAutoFit/>
              </a:bodyPr>
              <a:lstStyle/>
              <a:p>
                <a:r>
                  <a:rPr lang="en-GB" sz="1200" b="1" dirty="0" smtClean="0"/>
                  <a:t> Hindbrain</a:t>
                </a:r>
                <a:endParaRPr lang="en-US" sz="1200" b="1" dirty="0"/>
              </a:p>
            </p:txBody>
          </p:sp>
          <p:sp>
            <p:nvSpPr>
              <p:cNvPr id="13" name="TextBox 12"/>
              <p:cNvSpPr txBox="1"/>
              <p:nvPr/>
            </p:nvSpPr>
            <p:spPr>
              <a:xfrm>
                <a:off x="8244408" y="3573016"/>
                <a:ext cx="691215" cy="461665"/>
              </a:xfrm>
              <a:prstGeom prst="rect">
                <a:avLst/>
              </a:prstGeom>
              <a:noFill/>
            </p:spPr>
            <p:txBody>
              <a:bodyPr wrap="none" rtlCol="0">
                <a:spAutoFit/>
              </a:bodyPr>
              <a:lstStyle/>
              <a:p>
                <a:r>
                  <a:rPr lang="en-GB" sz="1200" b="1" dirty="0" smtClean="0"/>
                  <a:t>Spinal </a:t>
                </a:r>
              </a:p>
              <a:p>
                <a:r>
                  <a:rPr lang="en-GB" sz="1200" b="1" dirty="0" smtClean="0"/>
                  <a:t> cord</a:t>
                </a:r>
                <a:endParaRPr lang="en-US" sz="1200" b="1" dirty="0"/>
              </a:p>
            </p:txBody>
          </p:sp>
        </p:grpSp>
        <p:sp>
          <p:nvSpPr>
            <p:cNvPr id="15" name="TextBox 14"/>
            <p:cNvSpPr txBox="1"/>
            <p:nvPr/>
          </p:nvSpPr>
          <p:spPr>
            <a:xfrm>
              <a:off x="7884368" y="1196752"/>
              <a:ext cx="360040" cy="430887"/>
            </a:xfrm>
            <a:prstGeom prst="rect">
              <a:avLst/>
            </a:prstGeom>
            <a:noFill/>
          </p:spPr>
          <p:txBody>
            <a:bodyPr wrap="square" rtlCol="0">
              <a:spAutoFit/>
            </a:bodyPr>
            <a:lstStyle/>
            <a:p>
              <a:r>
                <a:rPr lang="en-GB" dirty="0" smtClean="0"/>
                <a:t>C</a:t>
              </a:r>
              <a:endParaRPr lang="en-US"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686800" cy="841248"/>
          </a:xfrm>
        </p:spPr>
        <p:txBody>
          <a:bodyPr/>
          <a:lstStyle/>
          <a:p>
            <a:r>
              <a:rPr lang="en-GB" dirty="0" err="1" smtClean="0"/>
              <a:t>neurulation</a:t>
            </a:r>
            <a:endParaRPr lang="en-US" dirty="0"/>
          </a:p>
        </p:txBody>
      </p:sp>
      <p:pic>
        <p:nvPicPr>
          <p:cNvPr id="40962" name="Picture 2" descr="File:Neural Crest.png"/>
          <p:cNvPicPr>
            <a:picLocks noChangeAspect="1" noChangeArrowheads="1"/>
          </p:cNvPicPr>
          <p:nvPr/>
        </p:nvPicPr>
        <p:blipFill>
          <a:blip r:embed="rId3" cstate="print"/>
          <a:srcRect/>
          <a:stretch>
            <a:fillRect/>
          </a:stretch>
        </p:blipFill>
        <p:spPr bwMode="auto">
          <a:xfrm>
            <a:off x="2462213" y="1412776"/>
            <a:ext cx="4219575" cy="50863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686800" cy="841248"/>
          </a:xfrm>
        </p:spPr>
        <p:txBody>
          <a:bodyPr/>
          <a:lstStyle/>
          <a:p>
            <a:r>
              <a:rPr lang="en-GB" dirty="0" err="1" smtClean="0"/>
              <a:t>Spina</a:t>
            </a:r>
            <a:r>
              <a:rPr lang="en-GB" dirty="0" smtClean="0"/>
              <a:t> bifida</a:t>
            </a:r>
            <a:endParaRPr lang="en-US" dirty="0"/>
          </a:p>
        </p:txBody>
      </p:sp>
      <p:pic>
        <p:nvPicPr>
          <p:cNvPr id="57346" name="Picture 2" descr="Spina bifida"/>
          <p:cNvPicPr>
            <a:picLocks noChangeAspect="1" noChangeArrowheads="1"/>
          </p:cNvPicPr>
          <p:nvPr/>
        </p:nvPicPr>
        <p:blipFill>
          <a:blip r:embed="rId3" cstate="print"/>
          <a:srcRect/>
          <a:stretch>
            <a:fillRect/>
          </a:stretch>
        </p:blipFill>
        <p:spPr bwMode="auto">
          <a:xfrm>
            <a:off x="179512" y="2276872"/>
            <a:ext cx="6096000" cy="3131820"/>
          </a:xfrm>
          <a:prstGeom prst="rect">
            <a:avLst/>
          </a:prstGeom>
          <a:noFill/>
        </p:spPr>
      </p:pic>
      <p:grpSp>
        <p:nvGrpSpPr>
          <p:cNvPr id="9" name="Group 8"/>
          <p:cNvGrpSpPr>
            <a:grpSpLocks noChangeAspect="1"/>
          </p:cNvGrpSpPr>
          <p:nvPr/>
        </p:nvGrpSpPr>
        <p:grpSpPr>
          <a:xfrm>
            <a:off x="6444208" y="2324397"/>
            <a:ext cx="2116816" cy="3044681"/>
            <a:chOff x="3995936" y="1844824"/>
            <a:chExt cx="3207296" cy="4613152"/>
          </a:xfrm>
        </p:grpSpPr>
        <p:pic>
          <p:nvPicPr>
            <p:cNvPr id="57348" name="Picture 4" descr="Spina Bifida (Open Defect) Diagram"/>
            <p:cNvPicPr>
              <a:picLocks noChangeAspect="1" noChangeArrowheads="1"/>
            </p:cNvPicPr>
            <p:nvPr/>
          </p:nvPicPr>
          <p:blipFill>
            <a:blip r:embed="rId4" cstate="print"/>
            <a:srcRect l="46038" t="5877"/>
            <a:stretch>
              <a:fillRect/>
            </a:stretch>
          </p:blipFill>
          <p:spPr bwMode="auto">
            <a:xfrm>
              <a:off x="3995936" y="1844824"/>
              <a:ext cx="3207296" cy="4613152"/>
            </a:xfrm>
            <a:prstGeom prst="rect">
              <a:avLst/>
            </a:prstGeom>
            <a:noFill/>
          </p:spPr>
        </p:pic>
        <p:sp>
          <p:nvSpPr>
            <p:cNvPr id="7" name="Rectangle 6"/>
            <p:cNvSpPr/>
            <p:nvPr/>
          </p:nvSpPr>
          <p:spPr>
            <a:xfrm>
              <a:off x="3995936" y="1844824"/>
              <a:ext cx="432048" cy="252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55975" y="1881919"/>
              <a:ext cx="864097" cy="610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http://upload.wikimedia.org/wikipedia/commons/f/fa/White_and_black_cat_pair-Hisashi-01.jpg"/>
          <p:cNvPicPr>
            <a:picLocks noChangeAspect="1" noChangeArrowheads="1"/>
          </p:cNvPicPr>
          <p:nvPr/>
        </p:nvPicPr>
        <p:blipFill>
          <a:blip r:embed="rId3" cstate="print"/>
          <a:srcRect l="14936" t="12367" r="22623"/>
          <a:stretch>
            <a:fillRect/>
          </a:stretch>
        </p:blipFill>
        <p:spPr bwMode="auto">
          <a:xfrm>
            <a:off x="5436096" y="3501008"/>
            <a:ext cx="3365812" cy="3137153"/>
          </a:xfrm>
          <a:prstGeom prst="rect">
            <a:avLst/>
          </a:prstGeom>
          <a:noFill/>
        </p:spPr>
      </p:pic>
      <p:grpSp>
        <p:nvGrpSpPr>
          <p:cNvPr id="13" name="Group 12"/>
          <p:cNvGrpSpPr>
            <a:grpSpLocks noChangeAspect="1"/>
          </p:cNvGrpSpPr>
          <p:nvPr/>
        </p:nvGrpSpPr>
        <p:grpSpPr>
          <a:xfrm>
            <a:off x="2771800" y="3140968"/>
            <a:ext cx="2338794" cy="3529554"/>
            <a:chOff x="395536" y="0"/>
            <a:chExt cx="3248325" cy="4902158"/>
          </a:xfrm>
        </p:grpSpPr>
        <p:pic>
          <p:nvPicPr>
            <p:cNvPr id="67586" name="Picture 2" descr="http://farm4.staticflickr.com/3417/3215317191_209e19288f_z.jpg"/>
            <p:cNvPicPr>
              <a:picLocks noChangeAspect="1" noChangeArrowheads="1"/>
            </p:cNvPicPr>
            <p:nvPr/>
          </p:nvPicPr>
          <p:blipFill>
            <a:blip r:embed="rId4" cstate="print"/>
            <a:srcRect/>
            <a:stretch>
              <a:fillRect/>
            </a:stretch>
          </p:blipFill>
          <p:spPr bwMode="auto">
            <a:xfrm>
              <a:off x="395536" y="0"/>
              <a:ext cx="3238500" cy="4876801"/>
            </a:xfrm>
            <a:prstGeom prst="rect">
              <a:avLst/>
            </a:prstGeom>
            <a:noFill/>
          </p:spPr>
        </p:pic>
        <p:sp>
          <p:nvSpPr>
            <p:cNvPr id="6" name="TextBox 5"/>
            <p:cNvSpPr txBox="1"/>
            <p:nvPr/>
          </p:nvSpPr>
          <p:spPr>
            <a:xfrm>
              <a:off x="395536" y="4440493"/>
              <a:ext cx="3248325" cy="461665"/>
            </a:xfrm>
            <a:prstGeom prst="rect">
              <a:avLst/>
            </a:prstGeom>
            <a:noFill/>
          </p:spPr>
          <p:txBody>
            <a:bodyPr wrap="none" rtlCol="0">
              <a:spAutoFit/>
            </a:bodyPr>
            <a:lstStyle/>
            <a:p>
              <a:r>
                <a:rPr lang="en-GB" sz="1200" dirty="0" err="1" smtClean="0"/>
                <a:t>Flikr</a:t>
              </a:r>
              <a:r>
                <a:rPr lang="en-GB" sz="1200" dirty="0" smtClean="0"/>
                <a:t>/ </a:t>
              </a:r>
              <a:r>
                <a:rPr lang="en-US" sz="1200" dirty="0" err="1" smtClean="0"/>
                <a:t>Tambako</a:t>
              </a:r>
              <a:r>
                <a:rPr lang="en-US" sz="1200" dirty="0" smtClean="0"/>
                <a:t> the Jaguar</a:t>
              </a:r>
              <a:endParaRPr lang="en-US" sz="1200" dirty="0"/>
            </a:p>
          </p:txBody>
        </p:sp>
      </p:grpSp>
      <p:grpSp>
        <p:nvGrpSpPr>
          <p:cNvPr id="10" name="Group 9"/>
          <p:cNvGrpSpPr>
            <a:grpSpLocks noChangeAspect="1"/>
          </p:cNvGrpSpPr>
          <p:nvPr/>
        </p:nvGrpSpPr>
        <p:grpSpPr>
          <a:xfrm>
            <a:off x="5940152" y="260648"/>
            <a:ext cx="2815513" cy="3089859"/>
            <a:chOff x="4788024" y="332656"/>
            <a:chExt cx="3312368" cy="3635128"/>
          </a:xfrm>
        </p:grpSpPr>
        <p:pic>
          <p:nvPicPr>
            <p:cNvPr id="67588" name="Picture 4" descr="http://farm7.staticflickr.com/6084/6150803197_bcfdd0ea57_z.jpg"/>
            <p:cNvPicPr>
              <a:picLocks noChangeAspect="1" noChangeArrowheads="1"/>
            </p:cNvPicPr>
            <p:nvPr/>
          </p:nvPicPr>
          <p:blipFill>
            <a:blip r:embed="rId5" cstate="print"/>
            <a:srcRect l="20275" t="10623" r="25388"/>
            <a:stretch>
              <a:fillRect/>
            </a:stretch>
          </p:blipFill>
          <p:spPr bwMode="auto">
            <a:xfrm>
              <a:off x="4788024" y="332656"/>
              <a:ext cx="3312368" cy="3635128"/>
            </a:xfrm>
            <a:prstGeom prst="rect">
              <a:avLst/>
            </a:prstGeom>
            <a:noFill/>
          </p:spPr>
        </p:pic>
        <p:sp>
          <p:nvSpPr>
            <p:cNvPr id="8" name="TextBox 7"/>
            <p:cNvSpPr txBox="1"/>
            <p:nvPr/>
          </p:nvSpPr>
          <p:spPr>
            <a:xfrm>
              <a:off x="4788024" y="3467122"/>
              <a:ext cx="1934023" cy="384721"/>
            </a:xfrm>
            <a:prstGeom prst="rect">
              <a:avLst/>
            </a:prstGeom>
            <a:noFill/>
          </p:spPr>
          <p:txBody>
            <a:bodyPr wrap="none" rtlCol="0">
              <a:spAutoFit/>
            </a:bodyPr>
            <a:lstStyle/>
            <a:p>
              <a:r>
                <a:rPr lang="en-GB" sz="1400" dirty="0" err="1" smtClean="0"/>
                <a:t>Flikr</a:t>
              </a:r>
              <a:r>
                <a:rPr lang="en-GB" sz="1400" dirty="0" smtClean="0"/>
                <a:t>/ </a:t>
              </a:r>
              <a:r>
                <a:rPr lang="en-US" sz="1400" dirty="0" err="1" smtClean="0"/>
                <a:t>Chodhound</a:t>
              </a:r>
              <a:endParaRPr lang="en-US" sz="1400" dirty="0"/>
            </a:p>
          </p:txBody>
        </p:sp>
      </p:grpSp>
      <p:pic>
        <p:nvPicPr>
          <p:cNvPr id="67592" name="Picture 8" descr="http://upload.wikimedia.org/wikipedia/commons/1/15/Pumiforme.JPG"/>
          <p:cNvPicPr>
            <a:picLocks noChangeAspect="1" noChangeArrowheads="1"/>
          </p:cNvPicPr>
          <p:nvPr/>
        </p:nvPicPr>
        <p:blipFill>
          <a:blip r:embed="rId6" cstate="print"/>
          <a:srcRect l="27380" t="5833" r="12254" b="9585"/>
          <a:stretch>
            <a:fillRect/>
          </a:stretch>
        </p:blipFill>
        <p:spPr bwMode="auto">
          <a:xfrm>
            <a:off x="323528" y="1340768"/>
            <a:ext cx="2915494" cy="3132342"/>
          </a:xfrm>
          <a:prstGeom prst="rect">
            <a:avLst/>
          </a:prstGeom>
          <a:noFill/>
        </p:spPr>
      </p:pic>
      <p:sp>
        <p:nvSpPr>
          <p:cNvPr id="11" name="Title 10"/>
          <p:cNvSpPr>
            <a:spLocks noGrp="1"/>
          </p:cNvSpPr>
          <p:nvPr>
            <p:ph type="title"/>
          </p:nvPr>
        </p:nvSpPr>
        <p:spPr>
          <a:xfrm>
            <a:off x="251520" y="260648"/>
            <a:ext cx="8686800" cy="841248"/>
          </a:xfrm>
        </p:spPr>
        <p:txBody>
          <a:bodyPr/>
          <a:lstStyle/>
          <a:p>
            <a:r>
              <a:rPr lang="en-GB" dirty="0" smtClean="0"/>
              <a:t>Chance in development</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686800" cy="841248"/>
          </a:xfrm>
        </p:spPr>
        <p:txBody>
          <a:bodyPr/>
          <a:lstStyle/>
          <a:p>
            <a:r>
              <a:rPr lang="en-GB" dirty="0" err="1" smtClean="0"/>
              <a:t>neurulation</a:t>
            </a:r>
            <a:endParaRPr lang="en-US" dirty="0"/>
          </a:p>
        </p:txBody>
      </p:sp>
      <p:pic>
        <p:nvPicPr>
          <p:cNvPr id="40962" name="Picture 2" descr="File:Neural Crest.png"/>
          <p:cNvPicPr>
            <a:picLocks noChangeAspect="1" noChangeArrowheads="1"/>
          </p:cNvPicPr>
          <p:nvPr/>
        </p:nvPicPr>
        <p:blipFill>
          <a:blip r:embed="rId3" cstate="print"/>
          <a:srcRect/>
          <a:stretch>
            <a:fillRect/>
          </a:stretch>
        </p:blipFill>
        <p:spPr bwMode="auto">
          <a:xfrm>
            <a:off x="2462213" y="1412776"/>
            <a:ext cx="4219575" cy="50863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686800" cy="841248"/>
          </a:xfrm>
        </p:spPr>
        <p:txBody>
          <a:bodyPr>
            <a:normAutofit fontScale="90000"/>
          </a:bodyPr>
          <a:lstStyle/>
          <a:p>
            <a:r>
              <a:rPr lang="en-GB" dirty="0" smtClean="0"/>
              <a:t>Development = one cell to many cells</a:t>
            </a:r>
            <a:endParaRPr lang="en-US" dirty="0"/>
          </a:p>
        </p:txBody>
      </p:sp>
      <p:sp>
        <p:nvSpPr>
          <p:cNvPr id="7" name="Content Placeholder 6"/>
          <p:cNvSpPr>
            <a:spLocks noGrp="1"/>
          </p:cNvSpPr>
          <p:nvPr>
            <p:ph sz="half" idx="2"/>
          </p:nvPr>
        </p:nvSpPr>
        <p:spPr>
          <a:xfrm>
            <a:off x="1835696" y="4581128"/>
            <a:ext cx="6651848" cy="1743472"/>
          </a:xfrm>
        </p:spPr>
        <p:txBody>
          <a:bodyPr/>
          <a:lstStyle/>
          <a:p>
            <a:r>
              <a:rPr lang="en-GB" dirty="0" smtClean="0"/>
              <a:t>From a single fertilized egg…</a:t>
            </a:r>
          </a:p>
          <a:p>
            <a:r>
              <a:rPr lang="en-GB" dirty="0" smtClean="0"/>
              <a:t>To 50-70,000,000,000,000 cells</a:t>
            </a:r>
          </a:p>
          <a:p>
            <a:r>
              <a:rPr lang="en-GB" dirty="0" smtClean="0"/>
              <a:t>c. 200 different cell types</a:t>
            </a:r>
            <a:endParaRPr lang="en-GB" dirty="0"/>
          </a:p>
        </p:txBody>
      </p:sp>
      <p:pic>
        <p:nvPicPr>
          <p:cNvPr id="54274" name="Picture 2" descr="Zygote, human"/>
          <p:cNvPicPr>
            <a:picLocks noChangeAspect="1" noChangeArrowheads="1"/>
          </p:cNvPicPr>
          <p:nvPr/>
        </p:nvPicPr>
        <p:blipFill>
          <a:blip r:embed="rId3" cstate="print"/>
          <a:srcRect/>
          <a:stretch>
            <a:fillRect/>
          </a:stretch>
        </p:blipFill>
        <p:spPr bwMode="auto">
          <a:xfrm>
            <a:off x="2377440" y="1268760"/>
            <a:ext cx="4389120" cy="3121762"/>
          </a:xfrm>
          <a:prstGeom prst="rect">
            <a:avLst/>
          </a:prstGeom>
          <a:noFill/>
        </p:spPr>
      </p:pic>
      <p:sp>
        <p:nvSpPr>
          <p:cNvPr id="5" name="TextBox 4"/>
          <p:cNvSpPr txBox="1"/>
          <p:nvPr/>
        </p:nvSpPr>
        <p:spPr>
          <a:xfrm>
            <a:off x="2411760" y="4149080"/>
            <a:ext cx="1728192" cy="307777"/>
          </a:xfrm>
          <a:prstGeom prst="rect">
            <a:avLst/>
          </a:prstGeom>
          <a:noFill/>
        </p:spPr>
        <p:txBody>
          <a:bodyPr wrap="square" rtlCol="0">
            <a:spAutoFit/>
          </a:bodyPr>
          <a:lstStyle/>
          <a:p>
            <a:r>
              <a:rPr lang="en-GB" sz="1400" b="1" dirty="0" smtClean="0">
                <a:solidFill>
                  <a:schemeClr val="bg1"/>
                </a:solidFill>
                <a:latin typeface="Calibri" pitchFamily="34" charset="0"/>
              </a:rPr>
              <a:t>Human zygote</a:t>
            </a:r>
            <a:endParaRPr lang="en-US" sz="14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686800" cy="841248"/>
          </a:xfrm>
        </p:spPr>
        <p:txBody>
          <a:bodyPr/>
          <a:lstStyle/>
          <a:p>
            <a:r>
              <a:rPr lang="en-GB" dirty="0" err="1" smtClean="0"/>
              <a:t>Melanocyte</a:t>
            </a:r>
            <a:r>
              <a:rPr lang="en-GB" dirty="0" smtClean="0"/>
              <a:t> migration</a:t>
            </a:r>
            <a:endParaRPr lang="en-US" dirty="0"/>
          </a:p>
        </p:txBody>
      </p:sp>
      <p:pic>
        <p:nvPicPr>
          <p:cNvPr id="71682" name="Picture 2"/>
          <p:cNvPicPr>
            <a:picLocks noChangeAspect="1" noChangeArrowheads="1"/>
          </p:cNvPicPr>
          <p:nvPr/>
        </p:nvPicPr>
        <p:blipFill>
          <a:blip r:embed="rId3" cstate="print"/>
          <a:srcRect/>
          <a:stretch>
            <a:fillRect/>
          </a:stretch>
        </p:blipFill>
        <p:spPr bwMode="auto">
          <a:xfrm>
            <a:off x="1485900" y="1214438"/>
            <a:ext cx="6172200" cy="4429125"/>
          </a:xfrm>
          <a:prstGeom prst="rect">
            <a:avLst/>
          </a:prstGeom>
          <a:noFill/>
          <a:ln w="9525">
            <a:noFill/>
            <a:miter lim="800000"/>
            <a:headEnd/>
            <a:tailEnd/>
          </a:ln>
        </p:spPr>
      </p:pic>
      <p:sp>
        <p:nvSpPr>
          <p:cNvPr id="6" name="TextBox 5"/>
          <p:cNvSpPr txBox="1"/>
          <p:nvPr/>
        </p:nvSpPr>
        <p:spPr>
          <a:xfrm>
            <a:off x="575556" y="6021289"/>
            <a:ext cx="7992888" cy="830997"/>
          </a:xfrm>
          <a:prstGeom prst="rect">
            <a:avLst/>
          </a:prstGeom>
          <a:noFill/>
        </p:spPr>
        <p:txBody>
          <a:bodyPr wrap="square" rtlCol="0">
            <a:spAutoFit/>
          </a:bodyPr>
          <a:lstStyle/>
          <a:p>
            <a:r>
              <a:rPr lang="en-GB" sz="1600" dirty="0" smtClean="0"/>
              <a:t>From: Jennifer Y. Lin and David E. Fisher. ‘</a:t>
            </a:r>
            <a:r>
              <a:rPr lang="en-GB" sz="1600" dirty="0" err="1" smtClean="0"/>
              <a:t>Melanocyte</a:t>
            </a:r>
            <a:r>
              <a:rPr lang="en-GB" sz="1600" dirty="0" smtClean="0"/>
              <a:t> Biology and Skin Pigmentation’. </a:t>
            </a:r>
            <a:r>
              <a:rPr lang="en-GB" sz="1600" i="1" dirty="0" smtClean="0"/>
              <a:t>Nature</a:t>
            </a:r>
            <a:r>
              <a:rPr lang="en-GB" sz="1600" dirty="0" smtClean="0"/>
              <a:t> (</a:t>
            </a:r>
            <a:r>
              <a:rPr lang="en-GB" sz="1600" dirty="0" err="1" smtClean="0"/>
              <a:t>Vol</a:t>
            </a:r>
            <a:r>
              <a:rPr lang="en-GB" sz="1600" dirty="0" smtClean="0"/>
              <a:t> 445) 22 February 2007. </a:t>
            </a:r>
            <a:r>
              <a:rPr lang="en-GB" sz="1600" dirty="0" err="1" smtClean="0"/>
              <a:t>Doi</a:t>
            </a:r>
            <a:r>
              <a:rPr lang="en-GB" sz="1600" dirty="0" smtClean="0"/>
              <a:t>: 10.1038/</a:t>
            </a:r>
            <a:r>
              <a:rPr lang="en-GB" sz="1600" dirty="0" err="1" smtClean="0"/>
              <a:t>nature05660</a:t>
            </a: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http://upload.wikimedia.org/wikipedia/commons/f/fa/White_and_black_cat_pair-Hisashi-01.jpg"/>
          <p:cNvPicPr>
            <a:picLocks noChangeAspect="1" noChangeArrowheads="1"/>
          </p:cNvPicPr>
          <p:nvPr/>
        </p:nvPicPr>
        <p:blipFill>
          <a:blip r:embed="rId3" cstate="print"/>
          <a:srcRect l="14936" t="12367" r="22623"/>
          <a:stretch>
            <a:fillRect/>
          </a:stretch>
        </p:blipFill>
        <p:spPr bwMode="auto">
          <a:xfrm>
            <a:off x="5436096" y="3501008"/>
            <a:ext cx="3365812" cy="3137153"/>
          </a:xfrm>
          <a:prstGeom prst="rect">
            <a:avLst/>
          </a:prstGeom>
          <a:noFill/>
        </p:spPr>
      </p:pic>
      <p:grpSp>
        <p:nvGrpSpPr>
          <p:cNvPr id="2" name="Group 12"/>
          <p:cNvGrpSpPr>
            <a:grpSpLocks noChangeAspect="1"/>
          </p:cNvGrpSpPr>
          <p:nvPr/>
        </p:nvGrpSpPr>
        <p:grpSpPr>
          <a:xfrm>
            <a:off x="2771800" y="3140968"/>
            <a:ext cx="2338794" cy="3529554"/>
            <a:chOff x="395536" y="0"/>
            <a:chExt cx="3248325" cy="4902158"/>
          </a:xfrm>
        </p:grpSpPr>
        <p:pic>
          <p:nvPicPr>
            <p:cNvPr id="67586" name="Picture 2" descr="http://farm4.staticflickr.com/3417/3215317191_209e19288f_z.jpg"/>
            <p:cNvPicPr>
              <a:picLocks noChangeAspect="1" noChangeArrowheads="1"/>
            </p:cNvPicPr>
            <p:nvPr/>
          </p:nvPicPr>
          <p:blipFill>
            <a:blip r:embed="rId4" cstate="print"/>
            <a:srcRect/>
            <a:stretch>
              <a:fillRect/>
            </a:stretch>
          </p:blipFill>
          <p:spPr bwMode="auto">
            <a:xfrm>
              <a:off x="395536" y="0"/>
              <a:ext cx="3238500" cy="4876801"/>
            </a:xfrm>
            <a:prstGeom prst="rect">
              <a:avLst/>
            </a:prstGeom>
            <a:noFill/>
          </p:spPr>
        </p:pic>
        <p:sp>
          <p:nvSpPr>
            <p:cNvPr id="6" name="TextBox 5"/>
            <p:cNvSpPr txBox="1"/>
            <p:nvPr/>
          </p:nvSpPr>
          <p:spPr>
            <a:xfrm>
              <a:off x="395536" y="4440493"/>
              <a:ext cx="3248325" cy="461665"/>
            </a:xfrm>
            <a:prstGeom prst="rect">
              <a:avLst/>
            </a:prstGeom>
            <a:noFill/>
          </p:spPr>
          <p:txBody>
            <a:bodyPr wrap="none" rtlCol="0">
              <a:spAutoFit/>
            </a:bodyPr>
            <a:lstStyle/>
            <a:p>
              <a:r>
                <a:rPr lang="en-GB" sz="1200" dirty="0" err="1" smtClean="0"/>
                <a:t>Flikr</a:t>
              </a:r>
              <a:r>
                <a:rPr lang="en-GB" sz="1200" dirty="0" smtClean="0"/>
                <a:t>/ </a:t>
              </a:r>
              <a:r>
                <a:rPr lang="en-US" sz="1200" dirty="0" err="1" smtClean="0"/>
                <a:t>Tambako</a:t>
              </a:r>
              <a:r>
                <a:rPr lang="en-US" sz="1200" dirty="0" smtClean="0"/>
                <a:t> the Jaguar</a:t>
              </a:r>
              <a:endParaRPr lang="en-US" sz="1200" dirty="0"/>
            </a:p>
          </p:txBody>
        </p:sp>
      </p:grpSp>
      <p:grpSp>
        <p:nvGrpSpPr>
          <p:cNvPr id="3" name="Group 9"/>
          <p:cNvGrpSpPr>
            <a:grpSpLocks noChangeAspect="1"/>
          </p:cNvGrpSpPr>
          <p:nvPr/>
        </p:nvGrpSpPr>
        <p:grpSpPr>
          <a:xfrm>
            <a:off x="5940152" y="260648"/>
            <a:ext cx="2815513" cy="3089859"/>
            <a:chOff x="4788024" y="332656"/>
            <a:chExt cx="3312368" cy="3635128"/>
          </a:xfrm>
        </p:grpSpPr>
        <p:pic>
          <p:nvPicPr>
            <p:cNvPr id="67588" name="Picture 4" descr="http://farm7.staticflickr.com/6084/6150803197_bcfdd0ea57_z.jpg"/>
            <p:cNvPicPr>
              <a:picLocks noChangeAspect="1" noChangeArrowheads="1"/>
            </p:cNvPicPr>
            <p:nvPr/>
          </p:nvPicPr>
          <p:blipFill>
            <a:blip r:embed="rId5" cstate="print"/>
            <a:srcRect l="20275" t="10623" r="25388"/>
            <a:stretch>
              <a:fillRect/>
            </a:stretch>
          </p:blipFill>
          <p:spPr bwMode="auto">
            <a:xfrm>
              <a:off x="4788024" y="332656"/>
              <a:ext cx="3312368" cy="3635128"/>
            </a:xfrm>
            <a:prstGeom prst="rect">
              <a:avLst/>
            </a:prstGeom>
            <a:noFill/>
          </p:spPr>
        </p:pic>
        <p:sp>
          <p:nvSpPr>
            <p:cNvPr id="8" name="TextBox 7"/>
            <p:cNvSpPr txBox="1"/>
            <p:nvPr/>
          </p:nvSpPr>
          <p:spPr>
            <a:xfrm>
              <a:off x="4788024" y="3467122"/>
              <a:ext cx="1934023" cy="384721"/>
            </a:xfrm>
            <a:prstGeom prst="rect">
              <a:avLst/>
            </a:prstGeom>
            <a:noFill/>
          </p:spPr>
          <p:txBody>
            <a:bodyPr wrap="none" rtlCol="0">
              <a:spAutoFit/>
            </a:bodyPr>
            <a:lstStyle/>
            <a:p>
              <a:r>
                <a:rPr lang="en-GB" sz="1400" dirty="0" err="1" smtClean="0"/>
                <a:t>Flikr</a:t>
              </a:r>
              <a:r>
                <a:rPr lang="en-GB" sz="1400" dirty="0" smtClean="0"/>
                <a:t>/ </a:t>
              </a:r>
              <a:r>
                <a:rPr lang="en-US" sz="1400" dirty="0" err="1" smtClean="0"/>
                <a:t>Chodhound</a:t>
              </a:r>
              <a:endParaRPr lang="en-US" sz="1400" dirty="0"/>
            </a:p>
          </p:txBody>
        </p:sp>
      </p:grpSp>
      <p:pic>
        <p:nvPicPr>
          <p:cNvPr id="67592" name="Picture 8" descr="http://upload.wikimedia.org/wikipedia/commons/1/15/Pumiforme.JPG"/>
          <p:cNvPicPr>
            <a:picLocks noChangeAspect="1" noChangeArrowheads="1"/>
          </p:cNvPicPr>
          <p:nvPr/>
        </p:nvPicPr>
        <p:blipFill>
          <a:blip r:embed="rId6" cstate="print"/>
          <a:srcRect l="27380" t="5833" r="12254" b="9585"/>
          <a:stretch>
            <a:fillRect/>
          </a:stretch>
        </p:blipFill>
        <p:spPr bwMode="auto">
          <a:xfrm>
            <a:off x="323528" y="1340768"/>
            <a:ext cx="2915494" cy="3132342"/>
          </a:xfrm>
          <a:prstGeom prst="rect">
            <a:avLst/>
          </a:prstGeom>
          <a:noFill/>
        </p:spPr>
      </p:pic>
      <p:sp>
        <p:nvSpPr>
          <p:cNvPr id="11" name="Title 10"/>
          <p:cNvSpPr>
            <a:spLocks noGrp="1"/>
          </p:cNvSpPr>
          <p:nvPr>
            <p:ph type="title"/>
          </p:nvPr>
        </p:nvSpPr>
        <p:spPr>
          <a:xfrm>
            <a:off x="251520" y="260648"/>
            <a:ext cx="8686800" cy="841248"/>
          </a:xfrm>
        </p:spPr>
        <p:txBody>
          <a:bodyPr/>
          <a:lstStyle/>
          <a:p>
            <a:r>
              <a:rPr lang="en-GB" dirty="0" smtClean="0"/>
              <a:t>Chance in development</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914400" y="1340768"/>
            <a:ext cx="7315200" cy="4957762"/>
            <a:chOff x="1098123" y="955880"/>
            <a:chExt cx="9144000" cy="6197203"/>
          </a:xfrm>
        </p:grpSpPr>
        <p:pic>
          <p:nvPicPr>
            <p:cNvPr id="14338" name="Picture 2" descr="M:\Downloads\2624765820_98c1b38143_b.jpg"/>
            <p:cNvPicPr>
              <a:picLocks noChangeAspect="1" noChangeArrowheads="1"/>
            </p:cNvPicPr>
            <p:nvPr/>
          </p:nvPicPr>
          <p:blipFill>
            <a:blip r:embed="rId3" cstate="print"/>
            <a:srcRect/>
            <a:stretch>
              <a:fillRect/>
            </a:stretch>
          </p:blipFill>
          <p:spPr bwMode="auto">
            <a:xfrm>
              <a:off x="1098123" y="955880"/>
              <a:ext cx="9144000" cy="6197203"/>
            </a:xfrm>
            <a:prstGeom prst="rect">
              <a:avLst/>
            </a:prstGeom>
            <a:noFill/>
          </p:spPr>
        </p:pic>
        <p:sp>
          <p:nvSpPr>
            <p:cNvPr id="3" name="TextBox 2"/>
            <p:cNvSpPr txBox="1"/>
            <p:nvPr/>
          </p:nvSpPr>
          <p:spPr>
            <a:xfrm>
              <a:off x="1349643" y="6536500"/>
              <a:ext cx="3024336" cy="384721"/>
            </a:xfrm>
            <a:prstGeom prst="rect">
              <a:avLst/>
            </a:prstGeom>
            <a:noFill/>
          </p:spPr>
          <p:txBody>
            <a:bodyPr wrap="square" rtlCol="0">
              <a:spAutoFit/>
            </a:bodyPr>
            <a:lstStyle/>
            <a:p>
              <a:r>
                <a:rPr lang="en-GB" sz="1400" b="1" dirty="0" smtClean="0">
                  <a:solidFill>
                    <a:schemeClr val="bg1"/>
                  </a:solidFill>
                </a:rPr>
                <a:t>Source: </a:t>
              </a:r>
              <a:r>
                <a:rPr lang="en-GB" sz="1400" b="1" dirty="0" err="1" smtClean="0">
                  <a:solidFill>
                    <a:schemeClr val="bg1"/>
                  </a:solidFill>
                </a:rPr>
                <a:t>Shaeree</a:t>
              </a:r>
              <a:r>
                <a:rPr lang="en-GB" sz="1400" b="1" dirty="0" smtClean="0">
                  <a:solidFill>
                    <a:schemeClr val="bg1"/>
                  </a:solidFill>
                </a:rPr>
                <a:t>/ </a:t>
              </a:r>
              <a:r>
                <a:rPr lang="en-GB" sz="1400" b="1" dirty="0" err="1" smtClean="0">
                  <a:solidFill>
                    <a:schemeClr val="bg1"/>
                  </a:solidFill>
                </a:rPr>
                <a:t>Flikr</a:t>
              </a:r>
              <a:endParaRPr lang="en-GB" sz="1400" b="1" dirty="0">
                <a:solidFill>
                  <a:schemeClr val="bg1"/>
                </a:solidFill>
              </a:endParaRPr>
            </a:p>
          </p:txBody>
        </p:sp>
      </p:grpSp>
      <p:sp>
        <p:nvSpPr>
          <p:cNvPr id="5" name="Title 4"/>
          <p:cNvSpPr>
            <a:spLocks noGrp="1"/>
          </p:cNvSpPr>
          <p:nvPr>
            <p:ph type="title"/>
          </p:nvPr>
        </p:nvSpPr>
        <p:spPr>
          <a:xfrm>
            <a:off x="457200" y="188640"/>
            <a:ext cx="8686800" cy="841248"/>
          </a:xfrm>
        </p:spPr>
        <p:txBody>
          <a:bodyPr>
            <a:noAutofit/>
          </a:bodyPr>
          <a:lstStyle/>
          <a:p>
            <a:r>
              <a:rPr lang="en-GB" sz="3200" dirty="0" smtClean="0"/>
              <a:t>Chance in development: X-inactivation</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686800" cy="841248"/>
          </a:xfrm>
        </p:spPr>
        <p:txBody>
          <a:bodyPr/>
          <a:lstStyle/>
          <a:p>
            <a:r>
              <a:rPr lang="en-GB" dirty="0" smtClean="0"/>
              <a:t>X inactivation (</a:t>
            </a:r>
            <a:r>
              <a:rPr lang="en-GB" dirty="0" err="1" smtClean="0"/>
              <a:t>lyonization</a:t>
            </a:r>
            <a:r>
              <a:rPr lang="en-GB" dirty="0" smtClean="0"/>
              <a:t>)</a:t>
            </a:r>
            <a:endParaRPr lang="en-US" dirty="0"/>
          </a:p>
        </p:txBody>
      </p:sp>
      <p:pic>
        <p:nvPicPr>
          <p:cNvPr id="72706" name="Picture 2" descr="http://www.bio.miami.edu/dana/pix/calico_overview.jpg"/>
          <p:cNvPicPr>
            <a:picLocks noChangeAspect="1" noChangeArrowheads="1"/>
          </p:cNvPicPr>
          <p:nvPr/>
        </p:nvPicPr>
        <p:blipFill>
          <a:blip r:embed="rId3" cstate="print"/>
          <a:srcRect/>
          <a:stretch>
            <a:fillRect/>
          </a:stretch>
        </p:blipFill>
        <p:spPr bwMode="auto">
          <a:xfrm>
            <a:off x="2103120" y="1196752"/>
            <a:ext cx="4937760" cy="532546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noChangeAspect="1"/>
          </p:cNvGrpSpPr>
          <p:nvPr/>
        </p:nvGrpSpPr>
        <p:grpSpPr>
          <a:xfrm>
            <a:off x="323528" y="404664"/>
            <a:ext cx="4206240" cy="2921028"/>
            <a:chOff x="1098123" y="955880"/>
            <a:chExt cx="9144000" cy="6350061"/>
          </a:xfrm>
        </p:grpSpPr>
        <p:pic>
          <p:nvPicPr>
            <p:cNvPr id="14338" name="Picture 2" descr="M:\Downloads\2624765820_98c1b38143_b.jpg"/>
            <p:cNvPicPr>
              <a:picLocks noChangeAspect="1" noChangeArrowheads="1"/>
            </p:cNvPicPr>
            <p:nvPr/>
          </p:nvPicPr>
          <p:blipFill>
            <a:blip r:embed="rId3" cstate="print"/>
            <a:srcRect/>
            <a:stretch>
              <a:fillRect/>
            </a:stretch>
          </p:blipFill>
          <p:spPr bwMode="auto">
            <a:xfrm>
              <a:off x="1098123" y="955880"/>
              <a:ext cx="9144000" cy="6197203"/>
            </a:xfrm>
            <a:prstGeom prst="rect">
              <a:avLst/>
            </a:prstGeom>
            <a:noFill/>
          </p:spPr>
        </p:pic>
        <p:sp>
          <p:nvSpPr>
            <p:cNvPr id="3" name="TextBox 2"/>
            <p:cNvSpPr txBox="1"/>
            <p:nvPr/>
          </p:nvSpPr>
          <p:spPr>
            <a:xfrm>
              <a:off x="1349643" y="6536498"/>
              <a:ext cx="6012160" cy="769443"/>
            </a:xfrm>
            <a:prstGeom prst="rect">
              <a:avLst/>
            </a:prstGeom>
            <a:noFill/>
          </p:spPr>
          <p:txBody>
            <a:bodyPr wrap="square" rtlCol="0">
              <a:spAutoFit/>
            </a:bodyPr>
            <a:lstStyle/>
            <a:p>
              <a:r>
                <a:rPr lang="en-GB" sz="1400" b="1" dirty="0" smtClean="0">
                  <a:solidFill>
                    <a:schemeClr val="bg1"/>
                  </a:solidFill>
                </a:rPr>
                <a:t>Source: </a:t>
              </a:r>
              <a:r>
                <a:rPr lang="en-GB" sz="1400" b="1" dirty="0" err="1" smtClean="0">
                  <a:solidFill>
                    <a:schemeClr val="bg1"/>
                  </a:solidFill>
                </a:rPr>
                <a:t>Shaeree</a:t>
              </a:r>
              <a:r>
                <a:rPr lang="en-GB" sz="1400" b="1" dirty="0" smtClean="0">
                  <a:solidFill>
                    <a:schemeClr val="bg1"/>
                  </a:solidFill>
                </a:rPr>
                <a:t>/ </a:t>
              </a:r>
              <a:r>
                <a:rPr lang="en-GB" sz="1400" b="1" dirty="0" err="1" smtClean="0">
                  <a:solidFill>
                    <a:schemeClr val="bg1"/>
                  </a:solidFill>
                </a:rPr>
                <a:t>Flikr</a:t>
              </a:r>
              <a:endParaRPr lang="en-GB" sz="1400" b="1" dirty="0">
                <a:solidFill>
                  <a:schemeClr val="bg1"/>
                </a:solidFill>
              </a:endParaRPr>
            </a:p>
          </p:txBody>
        </p:sp>
      </p:grpSp>
      <p:pic>
        <p:nvPicPr>
          <p:cNvPr id="6" name="Picture 2" descr="M:\Downloads\9115960172_6dbab3658d_b.jpg"/>
          <p:cNvPicPr>
            <a:picLocks noChangeAspect="1" noChangeArrowheads="1"/>
          </p:cNvPicPr>
          <p:nvPr/>
        </p:nvPicPr>
        <p:blipFill>
          <a:blip r:embed="rId4" cstate="print"/>
          <a:srcRect/>
          <a:stretch>
            <a:fillRect/>
          </a:stretch>
        </p:blipFill>
        <p:spPr bwMode="auto">
          <a:xfrm>
            <a:off x="4716016" y="404664"/>
            <a:ext cx="4213555" cy="2789834"/>
          </a:xfrm>
          <a:prstGeom prst="rect">
            <a:avLst/>
          </a:prstGeom>
          <a:noFill/>
        </p:spPr>
      </p:pic>
      <p:sp>
        <p:nvSpPr>
          <p:cNvPr id="7" name="TextBox 6"/>
          <p:cNvSpPr txBox="1"/>
          <p:nvPr/>
        </p:nvSpPr>
        <p:spPr>
          <a:xfrm>
            <a:off x="4788024" y="2852936"/>
            <a:ext cx="1965603" cy="307777"/>
          </a:xfrm>
          <a:prstGeom prst="rect">
            <a:avLst/>
          </a:prstGeom>
          <a:noFill/>
        </p:spPr>
        <p:txBody>
          <a:bodyPr wrap="none" rtlCol="0">
            <a:spAutoFit/>
          </a:bodyPr>
          <a:lstStyle/>
          <a:p>
            <a:r>
              <a:rPr lang="en-GB" sz="1400" b="1" dirty="0" smtClean="0">
                <a:solidFill>
                  <a:schemeClr val="bg1"/>
                </a:solidFill>
              </a:rPr>
              <a:t>Source: </a:t>
            </a:r>
            <a:r>
              <a:rPr lang="en-GB" sz="1400" b="1" dirty="0" err="1" smtClean="0">
                <a:solidFill>
                  <a:schemeClr val="bg1"/>
                </a:solidFill>
              </a:rPr>
              <a:t>Dakiny</a:t>
            </a:r>
            <a:r>
              <a:rPr lang="en-GB" sz="1400" b="1" dirty="0" smtClean="0">
                <a:solidFill>
                  <a:schemeClr val="bg1"/>
                </a:solidFill>
              </a:rPr>
              <a:t>/ </a:t>
            </a:r>
            <a:r>
              <a:rPr lang="en-GB" sz="1400" b="1" dirty="0" err="1" smtClean="0">
                <a:solidFill>
                  <a:schemeClr val="bg1"/>
                </a:solidFill>
              </a:rPr>
              <a:t>Flikr</a:t>
            </a:r>
            <a:endParaRPr lang="en-GB" sz="1400" b="1" dirty="0">
              <a:solidFill>
                <a:schemeClr val="bg1"/>
              </a:solidFill>
            </a:endParaRPr>
          </a:p>
        </p:txBody>
      </p:sp>
      <p:pic>
        <p:nvPicPr>
          <p:cNvPr id="8" name="Picture 2" descr="M:\Downloads\8422924868_5369cf8b55_b.jpg"/>
          <p:cNvPicPr>
            <a:picLocks noChangeAspect="1" noChangeArrowheads="1"/>
          </p:cNvPicPr>
          <p:nvPr/>
        </p:nvPicPr>
        <p:blipFill>
          <a:blip r:embed="rId5" cstate="print"/>
          <a:srcRect/>
          <a:stretch>
            <a:fillRect/>
          </a:stretch>
        </p:blipFill>
        <p:spPr bwMode="auto">
          <a:xfrm>
            <a:off x="2195736" y="3284984"/>
            <a:ext cx="4551680" cy="3302635"/>
          </a:xfrm>
          <a:prstGeom prst="rect">
            <a:avLst/>
          </a:prstGeom>
          <a:noFill/>
        </p:spPr>
      </p:pic>
      <p:sp>
        <p:nvSpPr>
          <p:cNvPr id="9" name="TextBox 8"/>
          <p:cNvSpPr txBox="1"/>
          <p:nvPr/>
        </p:nvSpPr>
        <p:spPr>
          <a:xfrm>
            <a:off x="2339752" y="6237312"/>
            <a:ext cx="2860078" cy="307777"/>
          </a:xfrm>
          <a:prstGeom prst="rect">
            <a:avLst/>
          </a:prstGeom>
          <a:noFill/>
        </p:spPr>
        <p:txBody>
          <a:bodyPr wrap="none" rtlCol="0">
            <a:spAutoFit/>
          </a:bodyPr>
          <a:lstStyle/>
          <a:p>
            <a:r>
              <a:rPr lang="en-GB" sz="1400" b="1" dirty="0" smtClean="0">
                <a:solidFill>
                  <a:schemeClr val="bg1"/>
                </a:solidFill>
              </a:rPr>
              <a:t>Source: Julia </a:t>
            </a:r>
            <a:r>
              <a:rPr lang="en-GB" sz="1400" b="1" dirty="0" err="1" smtClean="0">
                <a:solidFill>
                  <a:schemeClr val="bg1"/>
                </a:solidFill>
              </a:rPr>
              <a:t>Manzerova</a:t>
            </a:r>
            <a:r>
              <a:rPr lang="en-GB" sz="1400" b="1" dirty="0" smtClean="0">
                <a:solidFill>
                  <a:schemeClr val="bg1"/>
                </a:solidFill>
              </a:rPr>
              <a:t>/ </a:t>
            </a:r>
            <a:r>
              <a:rPr lang="en-GB" sz="1400" b="1" dirty="0" err="1" smtClean="0">
                <a:solidFill>
                  <a:schemeClr val="bg1"/>
                </a:solidFill>
              </a:rPr>
              <a:t>Flickr</a:t>
            </a:r>
            <a:endParaRPr lang="en-GB" sz="14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un.ca/biology/scarr/Rainbow_&amp;_cc_&amp;_Allie2.jpg"/>
          <p:cNvPicPr>
            <a:picLocks noChangeAspect="1" noChangeArrowheads="1"/>
          </p:cNvPicPr>
          <p:nvPr/>
        </p:nvPicPr>
        <p:blipFill>
          <a:blip r:embed="rId3" cstate="print"/>
          <a:srcRect/>
          <a:stretch>
            <a:fillRect/>
          </a:stretch>
        </p:blipFill>
        <p:spPr bwMode="auto">
          <a:xfrm>
            <a:off x="1691680" y="1340768"/>
            <a:ext cx="6096000" cy="5082540"/>
          </a:xfrm>
          <a:prstGeom prst="rect">
            <a:avLst/>
          </a:prstGeom>
          <a:noFill/>
        </p:spPr>
      </p:pic>
      <p:sp>
        <p:nvSpPr>
          <p:cNvPr id="3" name="Title 2"/>
          <p:cNvSpPr>
            <a:spLocks noGrp="1"/>
          </p:cNvSpPr>
          <p:nvPr>
            <p:ph type="title"/>
          </p:nvPr>
        </p:nvSpPr>
        <p:spPr>
          <a:xfrm>
            <a:off x="251520" y="188640"/>
            <a:ext cx="8686800" cy="841248"/>
          </a:xfrm>
        </p:spPr>
        <p:txBody>
          <a:bodyPr>
            <a:normAutofit fontScale="90000"/>
          </a:bodyPr>
          <a:lstStyle/>
          <a:p>
            <a:r>
              <a:rPr lang="en-GB" dirty="0" smtClean="0"/>
              <a:t>Rainbow and Copycat the cloned kitten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686800" cy="841248"/>
          </a:xfrm>
        </p:spPr>
        <p:txBody>
          <a:bodyPr/>
          <a:lstStyle/>
          <a:p>
            <a:r>
              <a:rPr lang="en-GB" dirty="0" smtClean="0"/>
              <a:t>Developmental noise</a:t>
            </a:r>
            <a:endParaRPr lang="en-GB" dirty="0"/>
          </a:p>
        </p:txBody>
      </p:sp>
      <p:pic>
        <p:nvPicPr>
          <p:cNvPr id="1027" name="Picture 3"/>
          <p:cNvPicPr>
            <a:picLocks noChangeAspect="1" noChangeArrowheads="1"/>
          </p:cNvPicPr>
          <p:nvPr/>
        </p:nvPicPr>
        <p:blipFill>
          <a:blip r:embed="rId3" cstate="print"/>
          <a:srcRect l="29024" r="8886"/>
          <a:stretch>
            <a:fillRect/>
          </a:stretch>
        </p:blipFill>
        <p:spPr bwMode="auto">
          <a:xfrm>
            <a:off x="899592" y="1268760"/>
            <a:ext cx="6927153" cy="4779645"/>
          </a:xfrm>
          <a:prstGeom prst="rect">
            <a:avLst/>
          </a:prstGeom>
          <a:noFill/>
          <a:ln w="9525">
            <a:noFill/>
            <a:miter lim="800000"/>
            <a:headEnd/>
            <a:tailEnd/>
          </a:ln>
        </p:spPr>
      </p:pic>
      <p:sp>
        <p:nvSpPr>
          <p:cNvPr id="5" name="TextBox 4"/>
          <p:cNvSpPr txBox="1"/>
          <p:nvPr/>
        </p:nvSpPr>
        <p:spPr>
          <a:xfrm>
            <a:off x="899592" y="6165304"/>
            <a:ext cx="7992888" cy="523220"/>
          </a:xfrm>
          <a:prstGeom prst="rect">
            <a:avLst/>
          </a:prstGeom>
          <a:noFill/>
        </p:spPr>
        <p:txBody>
          <a:bodyPr wrap="square" rtlCol="0">
            <a:spAutoFit/>
          </a:bodyPr>
          <a:lstStyle/>
          <a:p>
            <a:r>
              <a:rPr lang="en-GB" sz="1400" dirty="0" smtClean="0"/>
              <a:t>Richard </a:t>
            </a:r>
            <a:r>
              <a:rPr lang="en-GB" sz="1400" dirty="0" err="1" smtClean="0"/>
              <a:t>Lewontin</a:t>
            </a:r>
            <a:r>
              <a:rPr lang="en-GB" sz="1400" dirty="0" smtClean="0"/>
              <a:t>, “Genes, Environment, and Organism”, in </a:t>
            </a:r>
            <a:r>
              <a:rPr lang="en-GB" sz="1400" i="1" dirty="0" smtClean="0"/>
              <a:t>Human Diversity</a:t>
            </a:r>
            <a:r>
              <a:rPr lang="en-GB" sz="1400" dirty="0" smtClean="0"/>
              <a:t>, New York: Scientific American Library, 1982, pp.14-28</a:t>
            </a:r>
            <a:endParaRPr lang="en-GB"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228600" y="1196752"/>
            <a:ext cx="8686800" cy="5472793"/>
            <a:chOff x="0" y="548583"/>
            <a:chExt cx="9144000" cy="5760835"/>
          </a:xfrm>
        </p:grpSpPr>
        <p:pic>
          <p:nvPicPr>
            <p:cNvPr id="27650" name="Picture 2" descr="http://www.swarthmore.edu/NatSci/sgilber1/DB_lab/Fish/img_fish/zebrafish_stage.jpg"/>
            <p:cNvPicPr>
              <a:picLocks noChangeAspect="1" noChangeArrowheads="1"/>
            </p:cNvPicPr>
            <p:nvPr/>
          </p:nvPicPr>
          <p:blipFill>
            <a:blip r:embed="rId3" cstate="print"/>
            <a:srcRect b="50001"/>
            <a:stretch>
              <a:fillRect/>
            </a:stretch>
          </p:blipFill>
          <p:spPr bwMode="auto">
            <a:xfrm>
              <a:off x="0" y="548698"/>
              <a:ext cx="4389120" cy="5760605"/>
            </a:xfrm>
            <a:prstGeom prst="rect">
              <a:avLst/>
            </a:prstGeom>
            <a:noFill/>
          </p:spPr>
        </p:pic>
        <p:pic>
          <p:nvPicPr>
            <p:cNvPr id="3" name="Picture 2" descr="http://www.swarthmore.edu/NatSci/sgilber1/DB_lab/Fish/img_fish/zebrafish_stage.jpg"/>
            <p:cNvPicPr>
              <a:picLocks noChangeAspect="1" noChangeArrowheads="1"/>
            </p:cNvPicPr>
            <p:nvPr/>
          </p:nvPicPr>
          <p:blipFill>
            <a:blip r:embed="rId3" cstate="print"/>
            <a:srcRect t="49999"/>
            <a:stretch>
              <a:fillRect/>
            </a:stretch>
          </p:blipFill>
          <p:spPr bwMode="auto">
            <a:xfrm>
              <a:off x="4754880" y="548583"/>
              <a:ext cx="4389120" cy="5760835"/>
            </a:xfrm>
            <a:prstGeom prst="rect">
              <a:avLst/>
            </a:prstGeom>
            <a:noFill/>
          </p:spPr>
        </p:pic>
      </p:grpSp>
      <p:sp>
        <p:nvSpPr>
          <p:cNvPr id="5" name="Title 4"/>
          <p:cNvSpPr>
            <a:spLocks noGrp="1"/>
          </p:cNvSpPr>
          <p:nvPr>
            <p:ph type="title"/>
          </p:nvPr>
        </p:nvSpPr>
        <p:spPr>
          <a:xfrm>
            <a:off x="457200" y="260648"/>
            <a:ext cx="8686800" cy="841248"/>
          </a:xfrm>
        </p:spPr>
        <p:txBody>
          <a:bodyPr/>
          <a:lstStyle/>
          <a:p>
            <a:r>
              <a:rPr lang="en-GB" dirty="0" err="1" smtClean="0"/>
              <a:t>Zebrafish</a:t>
            </a:r>
            <a:r>
              <a:rPr lang="en-GB" dirty="0" smtClean="0"/>
              <a:t> development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32656"/>
            <a:ext cx="8686800" cy="841248"/>
          </a:xfrm>
        </p:spPr>
        <p:txBody>
          <a:bodyPr/>
          <a:lstStyle/>
          <a:p>
            <a:r>
              <a:rPr lang="en-GB" dirty="0" smtClean="0"/>
              <a:t>fertilization</a:t>
            </a:r>
            <a:endParaRPr lang="en-US" dirty="0"/>
          </a:p>
        </p:txBody>
      </p:sp>
      <p:sp>
        <p:nvSpPr>
          <p:cNvPr id="7" name="Content Placeholder 6"/>
          <p:cNvSpPr>
            <a:spLocks noGrp="1"/>
          </p:cNvSpPr>
          <p:nvPr>
            <p:ph sz="half" idx="2"/>
          </p:nvPr>
        </p:nvSpPr>
        <p:spPr/>
        <p:txBody>
          <a:bodyPr>
            <a:normAutofit lnSpcReduction="10000"/>
          </a:bodyPr>
          <a:lstStyle/>
          <a:p>
            <a:r>
              <a:rPr lang="en-GB" dirty="0" smtClean="0"/>
              <a:t>The </a:t>
            </a:r>
            <a:r>
              <a:rPr lang="en-GB" i="1" dirty="0" smtClean="0"/>
              <a:t>haploid</a:t>
            </a:r>
            <a:r>
              <a:rPr lang="en-GB" dirty="0" smtClean="0"/>
              <a:t> GAMETES or GERM CELLS fuse at fertilization to form a </a:t>
            </a:r>
            <a:r>
              <a:rPr lang="en-GB" i="1" dirty="0" smtClean="0"/>
              <a:t>diploid</a:t>
            </a:r>
            <a:r>
              <a:rPr lang="en-GB" dirty="0" smtClean="0"/>
              <a:t>, single-cell ZYGOTE</a:t>
            </a:r>
          </a:p>
          <a:p>
            <a:r>
              <a:rPr lang="en-GB" dirty="0" smtClean="0"/>
              <a:t>The </a:t>
            </a:r>
            <a:r>
              <a:rPr lang="en-GB" dirty="0" smtClean="0"/>
              <a:t>zygote </a:t>
            </a:r>
            <a:r>
              <a:rPr lang="en-GB" dirty="0" smtClean="0"/>
              <a:t>contains one copy of each chromosome inherited from the mother and one copy of each inherited from the father</a:t>
            </a:r>
          </a:p>
          <a:p>
            <a:r>
              <a:rPr lang="en-GB" dirty="0" smtClean="0"/>
              <a:t>Cell cytoplasm from mother</a:t>
            </a:r>
            <a:endParaRPr lang="en-US" dirty="0"/>
          </a:p>
        </p:txBody>
      </p:sp>
      <p:pic>
        <p:nvPicPr>
          <p:cNvPr id="52226" name="Picture 2" descr="fertilization leading to a zygote"/>
          <p:cNvPicPr>
            <a:picLocks noChangeAspect="1" noChangeArrowheads="1"/>
          </p:cNvPicPr>
          <p:nvPr/>
        </p:nvPicPr>
        <p:blipFill>
          <a:blip r:embed="rId3" cstate="print"/>
          <a:srcRect/>
          <a:stretch>
            <a:fillRect/>
          </a:stretch>
        </p:blipFill>
        <p:spPr bwMode="auto">
          <a:xfrm>
            <a:off x="251520" y="1628800"/>
            <a:ext cx="4191000" cy="4191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Genomic equivalence</a:t>
            </a:r>
            <a:br>
              <a:rPr lang="en-GB" dirty="0" smtClean="0"/>
            </a:br>
            <a:endParaRPr lang="en-US" dirty="0"/>
          </a:p>
        </p:txBody>
      </p:sp>
      <p:sp>
        <p:nvSpPr>
          <p:cNvPr id="5" name="Content Placeholder 4"/>
          <p:cNvSpPr>
            <a:spLocks noGrp="1"/>
          </p:cNvSpPr>
          <p:nvPr>
            <p:ph sz="half" idx="1"/>
          </p:nvPr>
        </p:nvSpPr>
        <p:spPr>
          <a:xfrm>
            <a:off x="304800" y="1340768"/>
            <a:ext cx="3763144" cy="5256584"/>
          </a:xfrm>
        </p:spPr>
        <p:txBody>
          <a:bodyPr>
            <a:normAutofit lnSpcReduction="10000"/>
          </a:bodyPr>
          <a:lstStyle/>
          <a:p>
            <a:pPr marL="354013" lvl="1" indent="-265113"/>
            <a:r>
              <a:rPr lang="en-GB" sz="2500" dirty="0" smtClean="0"/>
              <a:t>The genome is established in the zygote and is transmitted to every subsequent somatic cell</a:t>
            </a:r>
            <a:endParaRPr lang="en-US" sz="2500" dirty="0" smtClean="0"/>
          </a:p>
          <a:p>
            <a:pPr marL="354013" lvl="1" indent="-261938"/>
            <a:r>
              <a:rPr lang="en-GB" sz="2500" dirty="0" smtClean="0"/>
              <a:t>Each cell expresses only a small proportion of the genes it contains</a:t>
            </a:r>
          </a:p>
          <a:p>
            <a:pPr marL="354013" lvl="1" indent="-265113"/>
            <a:r>
              <a:rPr lang="en-GB" sz="2500" dirty="0" smtClean="0"/>
              <a:t>Genes which are not used in a particular cell are not lost or irreversibly inactivated – they retain the </a:t>
            </a:r>
            <a:r>
              <a:rPr lang="en-GB" sz="2500" i="1" dirty="0" smtClean="0"/>
              <a:t>potential</a:t>
            </a:r>
            <a:r>
              <a:rPr lang="en-GB" sz="2500" dirty="0" smtClean="0"/>
              <a:t> for expression</a:t>
            </a:r>
            <a:endParaRPr lang="en-US" sz="2500" dirty="0" smtClean="0"/>
          </a:p>
          <a:p>
            <a:pPr marL="354013" lvl="1" indent="-265113"/>
            <a:endParaRPr lang="en-US" sz="2800" dirty="0"/>
          </a:p>
        </p:txBody>
      </p:sp>
      <p:grpSp>
        <p:nvGrpSpPr>
          <p:cNvPr id="52" name="Group 51"/>
          <p:cNvGrpSpPr/>
          <p:nvPr/>
        </p:nvGrpSpPr>
        <p:grpSpPr>
          <a:xfrm>
            <a:off x="4283968" y="2132856"/>
            <a:ext cx="4536504" cy="3312368"/>
            <a:chOff x="1547664" y="1556792"/>
            <a:chExt cx="5544616" cy="3528392"/>
          </a:xfrm>
        </p:grpSpPr>
        <p:grpSp>
          <p:nvGrpSpPr>
            <p:cNvPr id="29" name="Group 28"/>
            <p:cNvGrpSpPr/>
            <p:nvPr/>
          </p:nvGrpSpPr>
          <p:grpSpPr>
            <a:xfrm>
              <a:off x="1691680" y="1556792"/>
              <a:ext cx="5256584" cy="3528392"/>
              <a:chOff x="4139952" y="1628800"/>
              <a:chExt cx="5256584" cy="3528392"/>
            </a:xfrm>
          </p:grpSpPr>
          <p:grpSp>
            <p:nvGrpSpPr>
              <p:cNvPr id="10" name="Group 9"/>
              <p:cNvGrpSpPr/>
              <p:nvPr/>
            </p:nvGrpSpPr>
            <p:grpSpPr>
              <a:xfrm>
                <a:off x="6012160" y="1628800"/>
                <a:ext cx="1224136" cy="864096"/>
                <a:chOff x="5436096" y="1916832"/>
                <a:chExt cx="1224136" cy="864096"/>
              </a:xfrm>
            </p:grpSpPr>
            <p:sp>
              <p:nvSpPr>
                <p:cNvPr id="8" name="Oval 7"/>
                <p:cNvSpPr/>
                <p:nvPr/>
              </p:nvSpPr>
              <p:spPr>
                <a:xfrm>
                  <a:off x="5436096" y="1916832"/>
                  <a:ext cx="1224136" cy="864096"/>
                </a:xfrm>
                <a:prstGeom prst="ellipse">
                  <a:avLst/>
                </a:prstGeom>
                <a:solidFill>
                  <a:srgbClr val="BEE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0152" y="2132856"/>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5220072" y="2852936"/>
                <a:ext cx="1224136" cy="864096"/>
                <a:chOff x="5436096" y="1916832"/>
                <a:chExt cx="1224136" cy="864096"/>
              </a:xfrm>
            </p:grpSpPr>
            <p:sp>
              <p:nvSpPr>
                <p:cNvPr id="12" name="Oval 11"/>
                <p:cNvSpPr/>
                <p:nvPr/>
              </p:nvSpPr>
              <p:spPr>
                <a:xfrm>
                  <a:off x="5436096" y="1916832"/>
                  <a:ext cx="1224136" cy="864096"/>
                </a:xfrm>
                <a:prstGeom prst="ellipse">
                  <a:avLst/>
                </a:prstGeom>
                <a:solidFill>
                  <a:srgbClr val="BEE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40152" y="2132856"/>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020272" y="2852936"/>
                <a:ext cx="1224136" cy="864096"/>
                <a:chOff x="5436096" y="1916832"/>
                <a:chExt cx="1224136" cy="864096"/>
              </a:xfrm>
            </p:grpSpPr>
            <p:sp>
              <p:nvSpPr>
                <p:cNvPr id="15" name="Oval 14"/>
                <p:cNvSpPr/>
                <p:nvPr/>
              </p:nvSpPr>
              <p:spPr>
                <a:xfrm>
                  <a:off x="5436096" y="1916832"/>
                  <a:ext cx="1224136"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40152" y="2132856"/>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508104" y="4293096"/>
                <a:ext cx="1224136" cy="864096"/>
                <a:chOff x="5436096" y="1916832"/>
                <a:chExt cx="1224136" cy="864096"/>
              </a:xfrm>
            </p:grpSpPr>
            <p:sp>
              <p:nvSpPr>
                <p:cNvPr id="18" name="Oval 17"/>
                <p:cNvSpPr/>
                <p:nvPr/>
              </p:nvSpPr>
              <p:spPr>
                <a:xfrm>
                  <a:off x="5436096" y="1916832"/>
                  <a:ext cx="1224136" cy="864096"/>
                </a:xfrm>
                <a:prstGeom prst="ellipse">
                  <a:avLst/>
                </a:prstGeom>
                <a:solidFill>
                  <a:srgbClr val="825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940152" y="2132856"/>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139952" y="4293096"/>
                <a:ext cx="1224136" cy="864096"/>
                <a:chOff x="5436096" y="1916832"/>
                <a:chExt cx="1224136" cy="864096"/>
              </a:xfrm>
            </p:grpSpPr>
            <p:sp>
              <p:nvSpPr>
                <p:cNvPr id="21" name="Oval 20"/>
                <p:cNvSpPr/>
                <p:nvPr/>
              </p:nvSpPr>
              <p:spPr>
                <a:xfrm>
                  <a:off x="5436096" y="1916832"/>
                  <a:ext cx="1224136" cy="86409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940152" y="2132856"/>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172400" y="4293096"/>
                <a:ext cx="1224136" cy="864096"/>
                <a:chOff x="5436096" y="1916832"/>
                <a:chExt cx="1224136" cy="864096"/>
              </a:xfrm>
            </p:grpSpPr>
            <p:sp>
              <p:nvSpPr>
                <p:cNvPr id="24" name="Oval 23"/>
                <p:cNvSpPr/>
                <p:nvPr/>
              </p:nvSpPr>
              <p:spPr>
                <a:xfrm>
                  <a:off x="5436096" y="1916832"/>
                  <a:ext cx="1224136"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940152" y="2132856"/>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804248" y="4293096"/>
                <a:ext cx="1224136" cy="864096"/>
                <a:chOff x="5436096" y="1916832"/>
                <a:chExt cx="1224136" cy="864096"/>
              </a:xfrm>
            </p:grpSpPr>
            <p:sp>
              <p:nvSpPr>
                <p:cNvPr id="27" name="Oval 26"/>
                <p:cNvSpPr/>
                <p:nvPr/>
              </p:nvSpPr>
              <p:spPr>
                <a:xfrm>
                  <a:off x="5436096" y="1916832"/>
                  <a:ext cx="1224136" cy="86409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40152" y="2132856"/>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1" name="Straight Arrow Connector 30"/>
            <p:cNvCxnSpPr/>
            <p:nvPr/>
          </p:nvCxnSpPr>
          <p:spPr>
            <a:xfrm>
              <a:off x="4572000" y="2420888"/>
              <a:ext cx="36004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627784" y="3717032"/>
              <a:ext cx="432048"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932040" y="3717032"/>
              <a:ext cx="144016"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563888" y="3717032"/>
              <a:ext cx="144016"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419872" y="2420888"/>
              <a:ext cx="36004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724128" y="3645024"/>
              <a:ext cx="504056"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004049" y="1700808"/>
              <a:ext cx="432048" cy="393419"/>
            </a:xfrm>
            <a:prstGeom prst="rect">
              <a:avLst/>
            </a:prstGeom>
            <a:noFill/>
          </p:spPr>
          <p:txBody>
            <a:bodyPr wrap="square" rtlCol="0">
              <a:spAutoFit/>
            </a:bodyPr>
            <a:lstStyle/>
            <a:p>
              <a:r>
                <a:rPr lang="en-GB" sz="1800" b="1" dirty="0" smtClean="0"/>
                <a:t>P</a:t>
              </a:r>
              <a:endParaRPr lang="en-US" sz="1800" b="1" dirty="0"/>
            </a:p>
          </p:txBody>
        </p:sp>
        <p:sp>
          <p:nvSpPr>
            <p:cNvPr id="44" name="TextBox 43"/>
            <p:cNvSpPr txBox="1"/>
            <p:nvPr/>
          </p:nvSpPr>
          <p:spPr>
            <a:xfrm>
              <a:off x="2123728" y="2708920"/>
              <a:ext cx="576064" cy="393419"/>
            </a:xfrm>
            <a:prstGeom prst="rect">
              <a:avLst/>
            </a:prstGeom>
            <a:noFill/>
          </p:spPr>
          <p:txBody>
            <a:bodyPr wrap="square" rtlCol="0">
              <a:spAutoFit/>
            </a:bodyPr>
            <a:lstStyle/>
            <a:p>
              <a:r>
                <a:rPr lang="en-GB" sz="1800" b="1" dirty="0" err="1" smtClean="0"/>
                <a:t>D</a:t>
              </a:r>
              <a:r>
                <a:rPr lang="en-GB" sz="1800" b="1" baseline="30000" dirty="0" err="1" smtClean="0"/>
                <a:t>1</a:t>
              </a:r>
              <a:endParaRPr lang="en-US" sz="1800" b="1" dirty="0"/>
            </a:p>
          </p:txBody>
        </p:sp>
        <p:sp>
          <p:nvSpPr>
            <p:cNvPr id="45" name="TextBox 44"/>
            <p:cNvSpPr txBox="1"/>
            <p:nvPr/>
          </p:nvSpPr>
          <p:spPr>
            <a:xfrm>
              <a:off x="5868144" y="2708920"/>
              <a:ext cx="576064" cy="393419"/>
            </a:xfrm>
            <a:prstGeom prst="rect">
              <a:avLst/>
            </a:prstGeom>
            <a:noFill/>
          </p:spPr>
          <p:txBody>
            <a:bodyPr wrap="square" rtlCol="0">
              <a:spAutoFit/>
            </a:bodyPr>
            <a:lstStyle/>
            <a:p>
              <a:r>
                <a:rPr lang="en-GB" sz="1800" b="1" dirty="0" err="1" smtClean="0"/>
                <a:t>D</a:t>
              </a:r>
              <a:r>
                <a:rPr lang="en-GB" sz="1800" b="1" baseline="30000" dirty="0" err="1" smtClean="0"/>
                <a:t>2</a:t>
              </a:r>
              <a:endParaRPr lang="en-US" sz="1800" b="1" dirty="0"/>
            </a:p>
          </p:txBody>
        </p:sp>
        <p:sp>
          <p:nvSpPr>
            <p:cNvPr id="46" name="TextBox 45"/>
            <p:cNvSpPr txBox="1"/>
            <p:nvPr/>
          </p:nvSpPr>
          <p:spPr>
            <a:xfrm>
              <a:off x="1547664" y="3789040"/>
              <a:ext cx="576064" cy="393419"/>
            </a:xfrm>
            <a:prstGeom prst="rect">
              <a:avLst/>
            </a:prstGeom>
            <a:noFill/>
          </p:spPr>
          <p:txBody>
            <a:bodyPr wrap="square" rtlCol="0">
              <a:spAutoFit/>
            </a:bodyPr>
            <a:lstStyle/>
            <a:p>
              <a:r>
                <a:rPr lang="en-GB" sz="1800" b="1" dirty="0" err="1" smtClean="0"/>
                <a:t>D</a:t>
              </a:r>
              <a:r>
                <a:rPr lang="en-GB" sz="1800" b="1" baseline="30000" dirty="0" err="1" smtClean="0"/>
                <a:t>1</a:t>
              </a:r>
              <a:endParaRPr lang="en-US" sz="1800" b="1" dirty="0"/>
            </a:p>
          </p:txBody>
        </p:sp>
        <p:sp>
          <p:nvSpPr>
            <p:cNvPr id="48" name="TextBox 47"/>
            <p:cNvSpPr txBox="1"/>
            <p:nvPr/>
          </p:nvSpPr>
          <p:spPr>
            <a:xfrm>
              <a:off x="3851920" y="3789040"/>
              <a:ext cx="576064" cy="393419"/>
            </a:xfrm>
            <a:prstGeom prst="rect">
              <a:avLst/>
            </a:prstGeom>
            <a:noFill/>
          </p:spPr>
          <p:txBody>
            <a:bodyPr wrap="square" rtlCol="0">
              <a:spAutoFit/>
            </a:bodyPr>
            <a:lstStyle/>
            <a:p>
              <a:r>
                <a:rPr lang="en-GB" sz="1800" b="1" dirty="0" err="1" smtClean="0"/>
                <a:t>D</a:t>
              </a:r>
              <a:r>
                <a:rPr lang="en-GB" sz="1800" b="1" baseline="30000" dirty="0" err="1" smtClean="0"/>
                <a:t>2</a:t>
              </a:r>
              <a:endParaRPr lang="en-US" sz="1800" b="1" dirty="0"/>
            </a:p>
          </p:txBody>
        </p:sp>
        <p:sp>
          <p:nvSpPr>
            <p:cNvPr id="49" name="TextBox 48"/>
            <p:cNvSpPr txBox="1"/>
            <p:nvPr/>
          </p:nvSpPr>
          <p:spPr>
            <a:xfrm>
              <a:off x="6516216" y="3789040"/>
              <a:ext cx="576064" cy="393419"/>
            </a:xfrm>
            <a:prstGeom prst="rect">
              <a:avLst/>
            </a:prstGeom>
            <a:noFill/>
          </p:spPr>
          <p:txBody>
            <a:bodyPr wrap="square" rtlCol="0">
              <a:spAutoFit/>
            </a:bodyPr>
            <a:lstStyle/>
            <a:p>
              <a:r>
                <a:rPr lang="en-GB" sz="1800" b="1" dirty="0" err="1" smtClean="0"/>
                <a:t>D</a:t>
              </a:r>
              <a:r>
                <a:rPr lang="en-GB" sz="1800" b="1" baseline="30000" dirty="0" err="1" smtClean="0"/>
                <a:t>2</a:t>
              </a:r>
              <a:endParaRPr lang="en-US" sz="1800" b="1" dirty="0"/>
            </a:p>
          </p:txBody>
        </p:sp>
        <p:sp>
          <p:nvSpPr>
            <p:cNvPr id="50" name="TextBox 49"/>
            <p:cNvSpPr txBox="1"/>
            <p:nvPr/>
          </p:nvSpPr>
          <p:spPr>
            <a:xfrm>
              <a:off x="5076056" y="3789040"/>
              <a:ext cx="576064" cy="393419"/>
            </a:xfrm>
            <a:prstGeom prst="rect">
              <a:avLst/>
            </a:prstGeom>
            <a:noFill/>
          </p:spPr>
          <p:txBody>
            <a:bodyPr wrap="square" rtlCol="0">
              <a:spAutoFit/>
            </a:bodyPr>
            <a:lstStyle/>
            <a:p>
              <a:r>
                <a:rPr lang="en-GB" sz="1800" b="1" dirty="0" err="1" smtClean="0"/>
                <a:t>D</a:t>
              </a:r>
              <a:r>
                <a:rPr lang="en-GB" sz="1800" b="1" baseline="30000" dirty="0" err="1" smtClean="0"/>
                <a:t>1</a:t>
              </a:r>
              <a:endParaRPr lang="en-US" sz="1800" b="1"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51520" y="260648"/>
            <a:ext cx="8686800" cy="841248"/>
          </a:xfrm>
        </p:spPr>
        <p:txBody>
          <a:bodyPr>
            <a:normAutofit fontScale="90000"/>
          </a:bodyPr>
          <a:lstStyle/>
          <a:p>
            <a:r>
              <a:rPr lang="en-GB" dirty="0" smtClean="0"/>
              <a:t>Multi-functional genes: sonic hedgehog</a:t>
            </a:r>
            <a:endParaRPr lang="en-US" dirty="0"/>
          </a:p>
        </p:txBody>
      </p:sp>
      <p:pic>
        <p:nvPicPr>
          <p:cNvPr id="14" name="Picture 4" descr="Expression of the sonic hedgehog gene"/>
          <p:cNvPicPr>
            <a:picLocks noChangeAspect="1" noChangeArrowheads="1"/>
          </p:cNvPicPr>
          <p:nvPr/>
        </p:nvPicPr>
        <p:blipFill>
          <a:blip r:embed="rId3" cstate="print"/>
          <a:srcRect/>
          <a:stretch>
            <a:fillRect/>
          </a:stretch>
        </p:blipFill>
        <p:spPr bwMode="auto">
          <a:xfrm>
            <a:off x="4427984" y="1196752"/>
            <a:ext cx="3752698" cy="2608124"/>
          </a:xfrm>
          <a:prstGeom prst="rect">
            <a:avLst/>
          </a:prstGeom>
          <a:noFill/>
        </p:spPr>
      </p:pic>
      <p:pic>
        <p:nvPicPr>
          <p:cNvPr id="15" name="Picture 6" descr="Chick embryo hindlimbs"/>
          <p:cNvPicPr>
            <a:picLocks noChangeAspect="1" noChangeArrowheads="1"/>
          </p:cNvPicPr>
          <p:nvPr/>
        </p:nvPicPr>
        <p:blipFill>
          <a:blip r:embed="rId4" cstate="print"/>
          <a:srcRect/>
          <a:stretch>
            <a:fillRect/>
          </a:stretch>
        </p:blipFill>
        <p:spPr bwMode="auto">
          <a:xfrm>
            <a:off x="4427984" y="3916134"/>
            <a:ext cx="3752698" cy="2626888"/>
          </a:xfrm>
          <a:prstGeom prst="rect">
            <a:avLst/>
          </a:prstGeom>
          <a:noFill/>
        </p:spPr>
      </p:pic>
      <p:pic>
        <p:nvPicPr>
          <p:cNvPr id="17" name="Picture 2"/>
          <p:cNvPicPr>
            <a:picLocks noChangeAspect="1" noChangeArrowheads="1"/>
          </p:cNvPicPr>
          <p:nvPr/>
        </p:nvPicPr>
        <p:blipFill>
          <a:blip r:embed="rId5" cstate="print">
            <a:lum bright="20000" contrast="30000"/>
          </a:blip>
          <a:srcRect l="17325" t="5906" r="24401" b="776"/>
          <a:stretch>
            <a:fillRect/>
          </a:stretch>
        </p:blipFill>
        <p:spPr bwMode="auto">
          <a:xfrm>
            <a:off x="1043608" y="1268760"/>
            <a:ext cx="2536402" cy="5415610"/>
          </a:xfrm>
          <a:prstGeom prst="rect">
            <a:avLst/>
          </a:prstGeom>
          <a:noFill/>
          <a:ln w="9525">
            <a:noFill/>
            <a:miter lim="800000"/>
            <a:headEnd/>
            <a:tailEnd/>
          </a:ln>
          <a:effectLst/>
        </p:spPr>
      </p:pic>
      <p:sp>
        <p:nvSpPr>
          <p:cNvPr id="18" name="Oval 17"/>
          <p:cNvSpPr/>
          <p:nvPr/>
        </p:nvSpPr>
        <p:spPr>
          <a:xfrm>
            <a:off x="1043608" y="1268760"/>
            <a:ext cx="2238009" cy="36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43608" y="4509120"/>
            <a:ext cx="2238009" cy="36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115616" y="5373216"/>
            <a:ext cx="2238009" cy="36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nature.com/nature/journal/v402/n6763/images/402743ab.eps.2.gif"/>
          <p:cNvPicPr>
            <a:picLocks noChangeAspect="1" noChangeArrowheads="1"/>
          </p:cNvPicPr>
          <p:nvPr/>
        </p:nvPicPr>
        <p:blipFill>
          <a:blip r:embed="rId3" cstate="print"/>
          <a:srcRect/>
          <a:stretch>
            <a:fillRect/>
          </a:stretch>
        </p:blipFill>
        <p:spPr bwMode="auto">
          <a:xfrm>
            <a:off x="2123728" y="1484784"/>
            <a:ext cx="4857750" cy="3691890"/>
          </a:xfrm>
          <a:prstGeom prst="rect">
            <a:avLst/>
          </a:prstGeom>
          <a:noFill/>
        </p:spPr>
      </p:pic>
      <p:sp>
        <p:nvSpPr>
          <p:cNvPr id="3" name="TextBox 2"/>
          <p:cNvSpPr txBox="1"/>
          <p:nvPr/>
        </p:nvSpPr>
        <p:spPr>
          <a:xfrm>
            <a:off x="575557" y="5517232"/>
            <a:ext cx="7992887" cy="1200329"/>
          </a:xfrm>
          <a:prstGeom prst="rect">
            <a:avLst/>
          </a:prstGeom>
          <a:noFill/>
        </p:spPr>
        <p:txBody>
          <a:bodyPr wrap="square" rtlCol="0">
            <a:spAutoFit/>
          </a:bodyPr>
          <a:lstStyle/>
          <a:p>
            <a:r>
              <a:rPr lang="en-GB" sz="1800" dirty="0" smtClean="0">
                <a:latin typeface="Calibri" pitchFamily="34" charset="0"/>
              </a:rPr>
              <a:t>Wild-type female “egg-donor” frog with albino cloned offspring. From: J. B. Gurdon and Alan Colman. ‘The future of cloning’.</a:t>
            </a:r>
            <a:r>
              <a:rPr lang="en-GB" sz="1800" b="1" dirty="0" smtClean="0">
                <a:latin typeface="Calibri" pitchFamily="34" charset="0"/>
              </a:rPr>
              <a:t> </a:t>
            </a:r>
            <a:r>
              <a:rPr lang="en-GB" sz="1800" i="1" dirty="0" smtClean="0">
                <a:latin typeface="Calibri" pitchFamily="34" charset="0"/>
              </a:rPr>
              <a:t>Nature </a:t>
            </a:r>
            <a:r>
              <a:rPr lang="en-GB" sz="1800" b="1" dirty="0" smtClean="0">
                <a:latin typeface="Calibri" pitchFamily="34" charset="0"/>
              </a:rPr>
              <a:t>402</a:t>
            </a:r>
            <a:r>
              <a:rPr lang="en-GB" sz="1800" dirty="0" smtClean="0">
                <a:latin typeface="Calibri" pitchFamily="34" charset="0"/>
              </a:rPr>
              <a:t>, 743-746(16 December 1999) </a:t>
            </a:r>
            <a:r>
              <a:rPr lang="en-GB" sz="1800" dirty="0" err="1" smtClean="0">
                <a:latin typeface="Calibri" pitchFamily="34" charset="0"/>
              </a:rPr>
              <a:t>doi:10.1038</a:t>
            </a:r>
            <a:r>
              <a:rPr lang="en-GB" sz="1800" dirty="0" smtClean="0">
                <a:latin typeface="Calibri" pitchFamily="34" charset="0"/>
              </a:rPr>
              <a:t>/45429</a:t>
            </a:r>
            <a:r>
              <a:rPr lang="en-GB" sz="1800" dirty="0" smtClean="0">
                <a:latin typeface="Calibri" pitchFamily="34" charset="0"/>
                <a:hlinkClick r:id="rId4"/>
              </a:rPr>
              <a:t> </a:t>
            </a:r>
            <a:endParaRPr lang="en-US" sz="1800" dirty="0" smtClean="0">
              <a:latin typeface="Calibri" pitchFamily="34" charset="0"/>
            </a:endParaRPr>
          </a:p>
          <a:p>
            <a:endParaRPr lang="en-US" sz="1800" dirty="0">
              <a:latin typeface="Calibri" pitchFamily="34" charset="0"/>
            </a:endParaRPr>
          </a:p>
        </p:txBody>
      </p:sp>
      <p:sp>
        <p:nvSpPr>
          <p:cNvPr id="4" name="Title 3"/>
          <p:cNvSpPr>
            <a:spLocks noGrp="1"/>
          </p:cNvSpPr>
          <p:nvPr>
            <p:ph type="title"/>
          </p:nvPr>
        </p:nvSpPr>
        <p:spPr>
          <a:xfrm>
            <a:off x="457200" y="260648"/>
            <a:ext cx="8686800" cy="841248"/>
          </a:xfrm>
        </p:spPr>
        <p:txBody>
          <a:bodyPr>
            <a:normAutofit/>
          </a:bodyPr>
          <a:lstStyle/>
          <a:p>
            <a:r>
              <a:rPr lang="en-GB" dirty="0" smtClean="0"/>
              <a:t>evidence for genomic equivalence</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Cloning diagram english.png"/>
          <p:cNvPicPr>
            <a:picLocks noChangeAspect="1" noChangeArrowheads="1"/>
          </p:cNvPicPr>
          <p:nvPr/>
        </p:nvPicPr>
        <p:blipFill>
          <a:blip r:embed="rId3" cstate="print"/>
          <a:srcRect/>
          <a:stretch>
            <a:fillRect/>
          </a:stretch>
        </p:blipFill>
        <p:spPr bwMode="auto">
          <a:xfrm>
            <a:off x="539552" y="1412776"/>
            <a:ext cx="8046737" cy="4858217"/>
          </a:xfrm>
          <a:prstGeom prst="rect">
            <a:avLst/>
          </a:prstGeom>
          <a:noFill/>
        </p:spPr>
      </p:pic>
      <p:sp>
        <p:nvSpPr>
          <p:cNvPr id="3" name="Title 2"/>
          <p:cNvSpPr>
            <a:spLocks noGrp="1"/>
          </p:cNvSpPr>
          <p:nvPr>
            <p:ph type="title"/>
          </p:nvPr>
        </p:nvSpPr>
        <p:spPr>
          <a:xfrm>
            <a:off x="457200" y="332656"/>
            <a:ext cx="8686800" cy="841248"/>
          </a:xfrm>
        </p:spPr>
        <p:txBody>
          <a:bodyPr>
            <a:normAutofit/>
          </a:bodyPr>
          <a:lstStyle/>
          <a:p>
            <a:r>
              <a:rPr lang="en-GB" sz="2800" dirty="0" smtClean="0"/>
              <a:t>Cloning as evidence for genomic equivalence</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686800" cy="841248"/>
          </a:xfrm>
        </p:spPr>
        <p:txBody>
          <a:bodyPr/>
          <a:lstStyle/>
          <a:p>
            <a:r>
              <a:rPr lang="en-GB" dirty="0" smtClean="0"/>
              <a:t>Cell potentials</a:t>
            </a:r>
            <a:endParaRPr lang="en-US" dirty="0"/>
          </a:p>
        </p:txBody>
      </p:sp>
      <p:pic>
        <p:nvPicPr>
          <p:cNvPr id="43010" name="Picture 2" descr="File:Stem cells diagram.png"/>
          <p:cNvPicPr>
            <a:picLocks noChangeAspect="1" noChangeArrowheads="1"/>
          </p:cNvPicPr>
          <p:nvPr/>
        </p:nvPicPr>
        <p:blipFill>
          <a:blip r:embed="rId3" cstate="print"/>
          <a:srcRect/>
          <a:stretch>
            <a:fillRect/>
          </a:stretch>
        </p:blipFill>
        <p:spPr bwMode="auto">
          <a:xfrm>
            <a:off x="1447800" y="1152524"/>
            <a:ext cx="6248400" cy="570547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ysClr val="windowText" lastClr="000000"/>
      </a:dk1>
      <a:lt1>
        <a:sysClr val="window" lastClr="FFFFFF"/>
      </a:lt1>
      <a:dk2>
        <a:srgbClr val="323232"/>
      </a:dk2>
      <a:lt2>
        <a:srgbClr val="E3DED1"/>
      </a:lt2>
      <a:accent1>
        <a:srgbClr val="3A6331"/>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C32702E-DA15-40A3-A820-92F7E70F2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3918</TotalTime>
  <Words>1932</Words>
  <Application>Microsoft Office PowerPoint</Application>
  <PresentationFormat>On-screen Show (4:3)</PresentationFormat>
  <Paragraphs>320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Trek</vt:lpstr>
      <vt:lpstr> Lecture 2: basic development  </vt:lpstr>
      <vt:lpstr>Development = one cell to many cells</vt:lpstr>
      <vt:lpstr>Zebrafish development</vt:lpstr>
      <vt:lpstr>fertilization</vt:lpstr>
      <vt:lpstr>Genomic equivalence </vt:lpstr>
      <vt:lpstr>Multi-functional genes: sonic hedgehog</vt:lpstr>
      <vt:lpstr>evidence for genomic equivalence</vt:lpstr>
      <vt:lpstr>Cloning as evidence for genomic equivalence</vt:lpstr>
      <vt:lpstr>Cell potentials</vt:lpstr>
      <vt:lpstr>Cell differentiation depends on communication</vt:lpstr>
      <vt:lpstr>Maternal gene effects</vt:lpstr>
      <vt:lpstr>Zygotic gene effects: mid-blastula transition in Xenopus laevis</vt:lpstr>
      <vt:lpstr>Drosophila zygotic genes</vt:lpstr>
      <vt:lpstr>Environmental effects</vt:lpstr>
      <vt:lpstr>Environmental effects:   Neural tube closure</vt:lpstr>
      <vt:lpstr>neurulation</vt:lpstr>
      <vt:lpstr>Spina bifida</vt:lpstr>
      <vt:lpstr>Chance in development</vt:lpstr>
      <vt:lpstr>neurulation</vt:lpstr>
      <vt:lpstr>Melanocyte migration</vt:lpstr>
      <vt:lpstr>Chance in development</vt:lpstr>
      <vt:lpstr>Chance in development: X-inactivation</vt:lpstr>
      <vt:lpstr>X inactivation (lyonization)</vt:lpstr>
      <vt:lpstr>Slide 24</vt:lpstr>
      <vt:lpstr>Rainbow and Copycat the cloned kitten</vt:lpstr>
      <vt:lpstr>Developmental noise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Annie</dc:creator>
  <cp:keywords/>
  <dc:description>2010 animated medical dna template from PresentationPro.com</dc:description>
  <cp:lastModifiedBy>Jamieson</cp:lastModifiedBy>
  <cp:revision>345</cp:revision>
  <dcterms:created xsi:type="dcterms:W3CDTF">2013-08-21T11:58:41Z</dcterms:created>
  <dcterms:modified xsi:type="dcterms:W3CDTF">2013-10-15T15:12:14Z</dcterms:modified>
  <cp:category>2010 medical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TC018813549991</vt:lpwstr>
  </property>
</Properties>
</file>