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2"/>
  </p:sldMasterIdLst>
  <p:notesMasterIdLst>
    <p:notesMasterId r:id="rId26"/>
  </p:notesMasterIdLst>
  <p:sldIdLst>
    <p:sldId id="256" r:id="rId3"/>
    <p:sldId id="296" r:id="rId4"/>
    <p:sldId id="297" r:id="rId5"/>
    <p:sldId id="302" r:id="rId6"/>
    <p:sldId id="319" r:id="rId7"/>
    <p:sldId id="308" r:id="rId8"/>
    <p:sldId id="303" r:id="rId9"/>
    <p:sldId id="327" r:id="rId10"/>
    <p:sldId id="324" r:id="rId11"/>
    <p:sldId id="328" r:id="rId12"/>
    <p:sldId id="307" r:id="rId13"/>
    <p:sldId id="306" r:id="rId14"/>
    <p:sldId id="336" r:id="rId15"/>
    <p:sldId id="299" r:id="rId16"/>
    <p:sldId id="320" r:id="rId17"/>
    <p:sldId id="298" r:id="rId18"/>
    <p:sldId id="323" r:id="rId19"/>
    <p:sldId id="329" r:id="rId20"/>
    <p:sldId id="304" r:id="rId21"/>
    <p:sldId id="330" r:id="rId22"/>
    <p:sldId id="335" r:id="rId23"/>
    <p:sldId id="333" r:id="rId24"/>
    <p:sldId id="334" r:id="rId25"/>
  </p:sldIdLst>
  <p:sldSz cx="9144000" cy="6858000" type="screen4x3"/>
  <p:notesSz cx="6834188" cy="9979025"/>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1754" algn="l" rtl="0" fontAlgn="base">
      <a:spcBef>
        <a:spcPct val="0"/>
      </a:spcBef>
      <a:spcAft>
        <a:spcPct val="0"/>
      </a:spcAft>
      <a:defRPr sz="2200" kern="1200">
        <a:solidFill>
          <a:schemeClr val="tx1"/>
        </a:solidFill>
        <a:latin typeface="Arial" charset="0"/>
        <a:ea typeface="+mn-ea"/>
        <a:cs typeface="+mn-cs"/>
      </a:defRPr>
    </a:lvl2pPr>
    <a:lvl3pPr marL="823509" algn="l" rtl="0" fontAlgn="base">
      <a:spcBef>
        <a:spcPct val="0"/>
      </a:spcBef>
      <a:spcAft>
        <a:spcPct val="0"/>
      </a:spcAft>
      <a:defRPr sz="2200" kern="1200">
        <a:solidFill>
          <a:schemeClr val="tx1"/>
        </a:solidFill>
        <a:latin typeface="Arial" charset="0"/>
        <a:ea typeface="+mn-ea"/>
        <a:cs typeface="+mn-cs"/>
      </a:defRPr>
    </a:lvl3pPr>
    <a:lvl4pPr marL="1235263" algn="l" rtl="0" fontAlgn="base">
      <a:spcBef>
        <a:spcPct val="0"/>
      </a:spcBef>
      <a:spcAft>
        <a:spcPct val="0"/>
      </a:spcAft>
      <a:defRPr sz="2200" kern="1200">
        <a:solidFill>
          <a:schemeClr val="tx1"/>
        </a:solidFill>
        <a:latin typeface="Arial" charset="0"/>
        <a:ea typeface="+mn-ea"/>
        <a:cs typeface="+mn-cs"/>
      </a:defRPr>
    </a:lvl4pPr>
    <a:lvl5pPr marL="1647017" algn="l" rtl="0" fontAlgn="base">
      <a:spcBef>
        <a:spcPct val="0"/>
      </a:spcBef>
      <a:spcAft>
        <a:spcPct val="0"/>
      </a:spcAft>
      <a:defRPr sz="2200" kern="1200">
        <a:solidFill>
          <a:schemeClr val="tx1"/>
        </a:solidFill>
        <a:latin typeface="Arial" charset="0"/>
        <a:ea typeface="+mn-ea"/>
        <a:cs typeface="+mn-cs"/>
      </a:defRPr>
    </a:lvl5pPr>
    <a:lvl6pPr marL="2058772" algn="l" defTabSz="823509" rtl="0" eaLnBrk="1" latinLnBrk="0" hangingPunct="1">
      <a:defRPr sz="2200" kern="1200">
        <a:solidFill>
          <a:schemeClr val="tx1"/>
        </a:solidFill>
        <a:latin typeface="Arial" charset="0"/>
        <a:ea typeface="+mn-ea"/>
        <a:cs typeface="+mn-cs"/>
      </a:defRPr>
    </a:lvl6pPr>
    <a:lvl7pPr marL="2470526" algn="l" defTabSz="823509" rtl="0" eaLnBrk="1" latinLnBrk="0" hangingPunct="1">
      <a:defRPr sz="2200" kern="1200">
        <a:solidFill>
          <a:schemeClr val="tx1"/>
        </a:solidFill>
        <a:latin typeface="Arial" charset="0"/>
        <a:ea typeface="+mn-ea"/>
        <a:cs typeface="+mn-cs"/>
      </a:defRPr>
    </a:lvl7pPr>
    <a:lvl8pPr marL="2882280" algn="l" defTabSz="823509" rtl="0" eaLnBrk="1" latinLnBrk="0" hangingPunct="1">
      <a:defRPr sz="2200" kern="1200">
        <a:solidFill>
          <a:schemeClr val="tx1"/>
        </a:solidFill>
        <a:latin typeface="Arial" charset="0"/>
        <a:ea typeface="+mn-ea"/>
        <a:cs typeface="+mn-cs"/>
      </a:defRPr>
    </a:lvl8pPr>
    <a:lvl9pPr marL="3294035" algn="l" defTabSz="823509"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89F9FF"/>
    <a:srgbClr val="FF66FF"/>
    <a:srgbClr val="8250A0"/>
    <a:srgbClr val="FFFFFF"/>
    <a:srgbClr val="08E813"/>
    <a:srgbClr val="48A85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autoAdjust="0"/>
    <p:restoredTop sz="63363" autoAdjust="0"/>
  </p:normalViewPr>
  <p:slideViewPr>
    <p:cSldViewPr showGuides="1">
      <p:cViewPr varScale="1">
        <p:scale>
          <a:sx n="62" d="100"/>
          <a:sy n="62" d="100"/>
        </p:scale>
        <p:origin x="-1224" y="-78"/>
      </p:cViewPr>
      <p:guideLst>
        <p:guide orient="horz" pos="2160"/>
        <p:guide pos="2880"/>
        <p:guide pos="14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44" y="-78"/>
      </p:cViewPr>
      <p:guideLst>
        <p:guide orient="horz" pos="3143"/>
        <p:guide pos="215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25550" y="0"/>
            <a:ext cx="4346575" cy="3260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7985" y="3339254"/>
            <a:ext cx="6458218" cy="64414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287413" y="9478342"/>
            <a:ext cx="545193" cy="498951"/>
          </a:xfrm>
          <a:prstGeom prst="rect">
            <a:avLst/>
          </a:prstGeom>
        </p:spPr>
        <p:txBody>
          <a:bodyPr vert="horz" lIns="91440" tIns="45720" rIns="91440" bIns="45720" rtlCol="0" anchor="b"/>
          <a:lstStyle>
            <a:lvl1pPr algn="r">
              <a:defRPr sz="1200"/>
            </a:lvl1pPr>
          </a:lstStyle>
          <a:p>
            <a:fld id="{D040FEA9-8903-4A24-9D07-6107663B1D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cientificamerican.com/article.cfm?id=genetic-mutation-muscle-bon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ature.com/scitable/topicpage/dna-damage-repair-mechanisms-for-maintaining-dna-34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ghr.nlm.nih.gov/condition/rett-syndrom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bcam.com/index.html?pageconfig=resource&amp;rid=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missinglink.ucsf.edu/lm/genes_and_genomes/acetylation.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ghr.nlm.nih.gov/condition/kabuki-syndrom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biomedcentral.com/1471-2164/11/614/abstract" TargetMode="External"/><Relationship Id="rId7" Type="http://schemas.openxmlformats.org/officeDocument/2006/relationships/hyperlink" Target="http://commons.wikimedia.org/wiki/Commons:OTRS/Noticeboard"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commons.wikimedia.org/wiki/Commons:REUSE" TargetMode="External"/><Relationship Id="rId5" Type="http://schemas.openxmlformats.org/officeDocument/2006/relationships/hyperlink" Target="https://ticket.wikimedia.org/otrs/index.pl?Action=AgentTicketZoom&amp;TicketNumber=2010110410013359" TargetMode="External"/><Relationship Id="rId4" Type="http://schemas.openxmlformats.org/officeDocument/2006/relationships/hyperlink" Target="http://commons.wikimedia.org/wiki/Commons:OTR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ature.com/nrg/journal/v2/n1/full/nrg0101_059a.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nature.com/nrg/journal/v2/n1/fig_tab/nrg0101_059a_F5.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en:GNU_Free_Documentation_License" TargetMode="External"/><Relationship Id="rId3" Type="http://schemas.openxmlformats.org/officeDocument/2006/relationships/hyperlink" Target="http://www.bionumbers.hms.harvard.edu/bionumber.aspx?id=104136&amp;ver=9" TargetMode="External"/><Relationship Id="rId7" Type="http://schemas.openxmlformats.org/officeDocument/2006/relationships/hyperlink" Target="http://en.wikipedia.org/wiki/en:public_domain" TargetMode="External"/><Relationship Id="rId12" Type="http://schemas.openxmlformats.org/officeDocument/2006/relationships/hyperlink" Target="http://meta.wikimedia.org/wiki/Licensing_updat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creativecommons.org/publicdomain/zero/1.0/deed.en" TargetMode="External"/><Relationship Id="rId11" Type="http://schemas.openxmlformats.org/officeDocument/2006/relationships/hyperlink" Target="http://creativecommons.org/licenses/by-sa/3.0/deed.en" TargetMode="External"/><Relationship Id="rId5" Type="http://schemas.openxmlformats.org/officeDocument/2006/relationships/hyperlink" Target="http://en.wikipedia.org/wiki/en:Creative_Commons" TargetMode="External"/><Relationship Id="rId10" Type="http://schemas.openxmlformats.org/officeDocument/2006/relationships/hyperlink" Target="http://commons.wikimedia.org/wiki/Commons:GNU_Free_Documentation_License_1.2" TargetMode="External"/><Relationship Id="rId4" Type="http://schemas.openxmlformats.org/officeDocument/2006/relationships/hyperlink" Target="http://commons.wikimedia.org/wiki/User:Madprime" TargetMode="External"/><Relationship Id="rId9" Type="http://schemas.openxmlformats.org/officeDocument/2006/relationships/hyperlink" Target="http://en.wikipedia.org/wiki/en:Free_Software_Foundation"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hyperlink" Target="http://en.wikipedia.org/wiki/Nonsense_mutations" TargetMode="External"/><Relationship Id="rId7" Type="http://schemas.openxmlformats.org/officeDocument/2006/relationships/hyperlink" Target="http://en.wikipedia.org/wiki/en:Creative_Common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commons.wikimedia.org/wiki/Commons:GNU_Free_Documentation_License_1.2" TargetMode="External"/><Relationship Id="rId11" Type="http://schemas.openxmlformats.org/officeDocument/2006/relationships/hyperlink" Target="http://creativecommons.org/licenses/by-sa/1.0/deed.en" TargetMode="External"/><Relationship Id="rId5" Type="http://schemas.openxmlformats.org/officeDocument/2006/relationships/hyperlink" Target="http://en.wikipedia.org/wiki/en:Free_Software_Foundation" TargetMode="External"/><Relationship Id="rId10" Type="http://schemas.openxmlformats.org/officeDocument/2006/relationships/hyperlink" Target="http://creativecommons.org/licenses/by-sa/2.0/deed.en" TargetMode="External"/><Relationship Id="rId4" Type="http://schemas.openxmlformats.org/officeDocument/2006/relationships/hyperlink" Target="http://en.wikipedia.org/wiki/en:GNU_Free_Documentation_License" TargetMode="External"/><Relationship Id="rId9" Type="http://schemas.openxmlformats.org/officeDocument/2006/relationships/hyperlink" Target="http://creativecommons.org/licenses/by-sa/2.5/deed.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r>
              <a:rPr lang="en-GB" sz="1600" kern="1200" dirty="0" smtClean="0">
                <a:solidFill>
                  <a:schemeClr val="tx1"/>
                </a:solidFill>
                <a:latin typeface="+mn-lt"/>
                <a:ea typeface="+mn-ea"/>
                <a:cs typeface="+mn-cs"/>
              </a:rPr>
              <a:t>Last week, we saw how DNA is replicated and processed – how the continuity we observe in inheritance is achieved. This week we have a review of how changes in any of the processes covered in lecture 3 can affect the ways in which a gene is expressed – this can be both via</a:t>
            </a:r>
            <a:r>
              <a:rPr lang="en-GB" sz="1600" kern="1200" baseline="0" dirty="0" smtClean="0">
                <a:solidFill>
                  <a:schemeClr val="tx1"/>
                </a:solidFill>
                <a:latin typeface="+mn-lt"/>
                <a:ea typeface="+mn-ea"/>
                <a:cs typeface="+mn-cs"/>
              </a:rPr>
              <a:t> changes in the DNA sequence itself, or by processes that regulate expression of genes.</a:t>
            </a:r>
            <a:endParaRPr lang="en-GB" sz="16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endParaRPr lang="en-GB" sz="1400" kern="1200" dirty="0" smtClean="0">
              <a:solidFill>
                <a:schemeClr val="tx1"/>
              </a:solidFill>
              <a:latin typeface="+mn-lt"/>
              <a:ea typeface="+mn-ea"/>
              <a:cs typeface="+mn-cs"/>
            </a:endParaRPr>
          </a:p>
          <a:p>
            <a:r>
              <a:rPr lang="en-US" sz="1400" b="0" i="0" kern="1200" dirty="0" smtClean="0">
                <a:solidFill>
                  <a:schemeClr val="tx1"/>
                </a:solidFill>
                <a:latin typeface="+mn-lt"/>
                <a:ea typeface="+mn-ea"/>
                <a:cs typeface="+mn-cs"/>
              </a:rPr>
              <a:t>(</a:t>
            </a:r>
            <a:r>
              <a:rPr lang="en-US" sz="1400" b="0" i="0" kern="1200" dirty="0" err="1" smtClean="0">
                <a:solidFill>
                  <a:schemeClr val="tx1"/>
                </a:solidFill>
                <a:latin typeface="+mn-lt"/>
                <a:ea typeface="+mn-ea"/>
                <a:cs typeface="+mn-cs"/>
              </a:rPr>
              <a:t>fibrodysplasia</a:t>
            </a:r>
            <a:r>
              <a:rPr lang="en-US" sz="1400" b="0" i="0" kern="1200" dirty="0" smtClean="0">
                <a:solidFill>
                  <a:schemeClr val="tx1"/>
                </a:solidFill>
                <a:latin typeface="+mn-lt"/>
                <a:ea typeface="+mn-ea"/>
                <a:cs typeface="+mn-cs"/>
              </a:rPr>
              <a:t> </a:t>
            </a:r>
            <a:r>
              <a:rPr lang="en-US" sz="1400" b="0" i="0" kern="1200" dirty="0" err="1" smtClean="0">
                <a:solidFill>
                  <a:schemeClr val="tx1"/>
                </a:solidFill>
                <a:latin typeface="+mn-lt"/>
                <a:ea typeface="+mn-ea"/>
                <a:cs typeface="+mn-cs"/>
              </a:rPr>
              <a:t>ossificans</a:t>
            </a:r>
            <a:r>
              <a:rPr lang="en-US" sz="1400" b="0" i="0" kern="1200" dirty="0" smtClean="0">
                <a:solidFill>
                  <a:schemeClr val="tx1"/>
                </a:solidFill>
                <a:latin typeface="+mn-lt"/>
                <a:ea typeface="+mn-ea"/>
                <a:cs typeface="+mn-cs"/>
              </a:rPr>
              <a:t> </a:t>
            </a:r>
            <a:r>
              <a:rPr lang="en-US" sz="1400" b="0" i="0" kern="1200" dirty="0" err="1" smtClean="0">
                <a:solidFill>
                  <a:schemeClr val="tx1"/>
                </a:solidFill>
                <a:latin typeface="+mn-lt"/>
                <a:ea typeface="+mn-ea"/>
                <a:cs typeface="+mn-cs"/>
              </a:rPr>
              <a:t>progressiva</a:t>
            </a:r>
            <a:r>
              <a:rPr lang="en-US" sz="1400" b="0" i="0" kern="1200" dirty="0" smtClean="0">
                <a:solidFill>
                  <a:schemeClr val="tx1"/>
                </a:solidFill>
                <a:latin typeface="+mn-lt"/>
                <a:ea typeface="+mn-ea"/>
                <a:cs typeface="+mn-cs"/>
              </a:rPr>
              <a:t> (FOP) shows the extensive bone growth that happens when soft tissue cells get the wrong message.</a:t>
            </a:r>
            <a:r>
              <a:rPr lang="en-US" sz="1400" b="0" i="0" kern="1200" baseline="0" dirty="0" smtClean="0">
                <a:solidFill>
                  <a:schemeClr val="tx1"/>
                </a:solidFill>
                <a:latin typeface="+mn-lt"/>
                <a:ea typeface="+mn-ea"/>
                <a:cs typeface="+mn-cs"/>
              </a:rPr>
              <a:t> Due to a mutation in a gene involved in the differentiation of cartilage and bone cells – so cartilage turns inappropriately to bone)</a:t>
            </a:r>
          </a:p>
          <a:p>
            <a:r>
              <a:rPr lang="en-US" sz="1400" dirty="0" smtClean="0">
                <a:hlinkClick r:id="rId3"/>
              </a:rPr>
              <a:t>http://www.scientificamerican.com/article.cfm?id=genetic-mutation-muscle-bone</a:t>
            </a:r>
            <a:r>
              <a:rPr lang="en-US" sz="1400" dirty="0" smtClean="0"/>
              <a:t> – COPYRIGHT ISSUES</a:t>
            </a:r>
            <a:endParaRPr lang="en-GB" sz="14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GB" sz="14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GB" sz="1400" kern="1200" dirty="0" smtClean="0">
              <a:solidFill>
                <a:schemeClr val="tx1"/>
              </a:solidFill>
              <a:latin typeface="+mn-lt"/>
              <a:ea typeface="+mn-ea"/>
              <a:cs typeface="+mn-cs"/>
            </a:endParaRPr>
          </a:p>
          <a:p>
            <a:pPr lvl="0"/>
            <a:endParaRPr lang="en-GB" sz="1400" kern="1200" dirty="0" smtClean="0">
              <a:solidFill>
                <a:schemeClr val="tx1"/>
              </a:solidFill>
              <a:latin typeface="+mn-lt"/>
              <a:ea typeface="+mn-ea"/>
              <a:cs typeface="+mn-cs"/>
            </a:endParaRPr>
          </a:p>
          <a:p>
            <a:pPr lvl="0"/>
            <a:endParaRPr lang="en-GB" sz="14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GB" sz="1400" kern="1200" dirty="0" smtClean="0">
              <a:solidFill>
                <a:schemeClr val="tx1"/>
              </a:solidFill>
              <a:latin typeface="+mn-lt"/>
              <a:ea typeface="+mn-ea"/>
              <a:cs typeface="+mn-cs"/>
            </a:endParaRPr>
          </a:p>
          <a:p>
            <a:pPr lvl="1">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Intercalating agents e.g. </a:t>
            </a:r>
            <a:r>
              <a:rPr lang="en-US" dirty="0" err="1" smtClean="0"/>
              <a:t>acridine</a:t>
            </a:r>
            <a:r>
              <a:rPr lang="en-US" dirty="0" smtClean="0"/>
              <a:t> </a:t>
            </a:r>
          </a:p>
          <a:p>
            <a:pPr>
              <a:buFont typeface="Arial" pitchFamily="34" charset="0"/>
              <a:buChar char="•"/>
            </a:pPr>
            <a:r>
              <a:rPr lang="en-US" dirty="0" smtClean="0"/>
              <a:t>insert themselves between bases in the strand, creating a gap that is complemented at random during DNA replication</a:t>
            </a:r>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smtClean="0"/>
              <a:t>High energy</a:t>
            </a:r>
            <a:r>
              <a:rPr lang="en-GB" sz="1600" baseline="0" dirty="0" smtClean="0"/>
              <a:t> radiation causes breaks in the DNA strand</a:t>
            </a:r>
            <a:endParaRPr lang="en-GB" sz="1600" dirty="0" smtClean="0"/>
          </a:p>
          <a:p>
            <a:pPr>
              <a:buFont typeface="Arial" pitchFamily="34" charset="0"/>
              <a:buChar char="•"/>
            </a:pPr>
            <a:endParaRPr lang="en-GB" sz="1600" dirty="0" smtClean="0"/>
          </a:p>
          <a:p>
            <a:pPr>
              <a:buFont typeface="Arial" pitchFamily="34" charset="0"/>
              <a:buChar char="•"/>
            </a:pPr>
            <a:endParaRPr lang="en-GB" sz="1600" dirty="0" smtClean="0"/>
          </a:p>
          <a:p>
            <a:pPr>
              <a:buFont typeface="Arial" pitchFamily="34" charset="0"/>
              <a:buChar char="•"/>
            </a:pPr>
            <a:r>
              <a:rPr lang="en-GB" sz="1600" dirty="0" smtClean="0"/>
              <a:t>UV exposure causes formation of thymine </a:t>
            </a:r>
            <a:r>
              <a:rPr lang="en-GB" sz="1600" dirty="0" err="1" smtClean="0"/>
              <a:t>dimers</a:t>
            </a:r>
            <a:endParaRPr lang="en-GB" sz="16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smtClean="0"/>
              <a:t>This</a:t>
            </a:r>
            <a:r>
              <a:rPr lang="en-GB" sz="1600" baseline="0" dirty="0" smtClean="0"/>
              <a:t> can happen up to 50-100 times per second in a cell exposed to UV </a:t>
            </a:r>
            <a:endParaRPr lang="en-GB" sz="1600" dirty="0" smtClean="0"/>
          </a:p>
          <a:p>
            <a:pPr>
              <a:buFont typeface="Arial" pitchFamily="34" charset="0"/>
              <a:buChar char="•"/>
            </a:pPr>
            <a:r>
              <a:rPr lang="en-GB" sz="1600" dirty="0" smtClean="0"/>
              <a:t>Normally the cell’s repair mechanisms can deal with these</a:t>
            </a:r>
          </a:p>
          <a:p>
            <a:pPr>
              <a:buFont typeface="Arial" pitchFamily="34" charset="0"/>
              <a:buChar char="•"/>
            </a:pPr>
            <a:r>
              <a:rPr lang="en-GB" sz="1600" dirty="0" smtClean="0"/>
              <a:t>However, if you are over exposed the number of </a:t>
            </a:r>
            <a:r>
              <a:rPr lang="en-GB" sz="1600" dirty="0" err="1" smtClean="0"/>
              <a:t>dimers</a:t>
            </a:r>
            <a:r>
              <a:rPr lang="en-GB" sz="1600" dirty="0" smtClean="0"/>
              <a:t> that form is too much for the repair processes to deal with and the cell is damaged and will die – this leads to the effects we see with sunburn</a:t>
            </a:r>
          </a:p>
          <a:p>
            <a:pPr>
              <a:buFont typeface="Arial" pitchFamily="34" charset="0"/>
              <a:buChar char="•"/>
            </a:pPr>
            <a:r>
              <a:rPr lang="en-GB" sz="1600" dirty="0" smtClean="0"/>
              <a:t>The thymine </a:t>
            </a:r>
            <a:r>
              <a:rPr lang="en-GB" sz="1600" dirty="0" err="1" smtClean="0"/>
              <a:t>dimers</a:t>
            </a:r>
            <a:r>
              <a:rPr lang="en-GB" sz="1600" dirty="0" smtClean="0"/>
              <a:t> can form in genes involved in cell division etc (e.g. </a:t>
            </a:r>
            <a:r>
              <a:rPr lang="en-GB" sz="1600" dirty="0" err="1" smtClean="0"/>
              <a:t>p53</a:t>
            </a:r>
            <a:r>
              <a:rPr lang="en-GB" sz="1600" dirty="0" smtClean="0"/>
              <a:t> tumour suppressor), preventing</a:t>
            </a:r>
            <a:r>
              <a:rPr lang="en-GB" sz="1600" baseline="0" dirty="0" smtClean="0"/>
              <a:t> </a:t>
            </a:r>
            <a:r>
              <a:rPr lang="en-GB" sz="1600" dirty="0" smtClean="0"/>
              <a:t> expression and this can lead to uncontrolled cell division i.e. cancer</a:t>
            </a:r>
          </a:p>
          <a:p>
            <a:pPr>
              <a:buFont typeface="Arial" pitchFamily="34" charset="0"/>
              <a:buChar char="•"/>
            </a:pPr>
            <a:r>
              <a:rPr lang="en-GB" sz="1600" dirty="0" smtClean="0"/>
              <a:t>Note that this is a statistical phenomenon – exposure doesn’t entail the development of cancer, but, the more exposure, the more thymine </a:t>
            </a:r>
            <a:r>
              <a:rPr lang="en-GB" sz="1600" dirty="0" err="1" smtClean="0"/>
              <a:t>dimers</a:t>
            </a:r>
            <a:r>
              <a:rPr lang="en-GB" sz="1600" dirty="0" smtClean="0"/>
              <a:t>, the less change they will be repaired, and the greater chance they will occur in a crucial gene</a:t>
            </a:r>
          </a:p>
          <a:p>
            <a:pPr>
              <a:buFont typeface="Arial" pitchFamily="34" charset="0"/>
              <a:buChar char="•"/>
            </a:pPr>
            <a:endParaRPr lang="en-GB" dirty="0" smtClean="0"/>
          </a:p>
          <a:p>
            <a:pPr>
              <a:buFont typeface="Arial" pitchFamily="34" charset="0"/>
              <a:buChar char="•"/>
            </a:pPr>
            <a:endParaRPr lang="en-GB" dirty="0" smtClean="0"/>
          </a:p>
          <a:p>
            <a:pPr>
              <a:buFont typeface="Arial" pitchFamily="34" charset="0"/>
              <a:buChar char="•"/>
            </a:pPr>
            <a:endParaRPr lang="en-GB"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hlinkClick r:id="rId3"/>
              </a:rPr>
              <a:t>http://www.nature.com/scitable/topicpage/dna-damage-repair-mechanisms-for-maintaining-dna-344</a:t>
            </a:r>
            <a:endParaRPr lang="en-US" sz="1200" dirty="0" smtClean="0"/>
          </a:p>
          <a:p>
            <a:pPr>
              <a:buFont typeface="Arial" pitchFamily="34" charset="0"/>
              <a:buChar char="•"/>
            </a:pPr>
            <a:endParaRPr lang="en-GB" dirty="0" smtClean="0"/>
          </a:p>
          <a:p>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err="1" smtClean="0">
                <a:solidFill>
                  <a:schemeClr val="tx1"/>
                </a:solidFill>
              </a:rPr>
              <a:t>Haplophenotypes</a:t>
            </a:r>
            <a:r>
              <a:rPr lang="en-GB" sz="1600" dirty="0" smtClean="0">
                <a:solidFill>
                  <a:schemeClr val="tx1"/>
                </a:solidFill>
              </a:rPr>
              <a:t> – the phenotype influenced by one allele</a:t>
            </a:r>
          </a:p>
          <a:p>
            <a:endParaRPr lang="en-GB" sz="1600" dirty="0" smtClean="0"/>
          </a:p>
          <a:p>
            <a:r>
              <a:rPr lang="en-GB" sz="1600" dirty="0" smtClean="0"/>
              <a:t>Where the</a:t>
            </a:r>
            <a:r>
              <a:rPr lang="en-GB" sz="1600" baseline="0" dirty="0" smtClean="0"/>
              <a:t> product of a single gene is sufficient for normal function - haplosufficiency</a:t>
            </a:r>
            <a:endParaRPr lang="en-US" sz="16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r>
              <a:rPr lang="en-GB" sz="1600" dirty="0" smtClean="0"/>
              <a:t>So – all the above change the DNA </a:t>
            </a:r>
            <a:r>
              <a:rPr lang="en-GB" sz="1600" dirty="0" smtClean="0"/>
              <a:t>sequence</a:t>
            </a:r>
          </a:p>
          <a:p>
            <a:endParaRPr lang="en-GB" sz="1600" dirty="0" smtClean="0"/>
          </a:p>
          <a:p>
            <a:r>
              <a:rPr lang="en-GB" sz="1600" dirty="0" smtClean="0"/>
              <a:t>The changes that dictate that a bee should become</a:t>
            </a:r>
            <a:r>
              <a:rPr lang="en-GB" sz="1600" baseline="0" dirty="0" smtClean="0"/>
              <a:t> a worker or a queen are epigenetic changes that appear to be in response to feeding (or not) royal jelly (not yet fully understood)</a:t>
            </a:r>
            <a:endParaRPr lang="en-GB" sz="1600" dirty="0"/>
          </a:p>
        </p:txBody>
      </p:sp>
      <p:sp>
        <p:nvSpPr>
          <p:cNvPr id="4" name="Slide Number Placeholder 3"/>
          <p:cNvSpPr>
            <a:spLocks noGrp="1"/>
          </p:cNvSpPr>
          <p:nvPr>
            <p:ph type="sldNum" sz="quarter" idx="10"/>
          </p:nvPr>
        </p:nvSpPr>
        <p:spPr/>
        <p:txBody>
          <a:bodyPr/>
          <a:lstStyle/>
          <a:p>
            <a:fld id="{A4B79301-BA59-40E7-B5F9-6B65897B0276}"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4638" indent="-274638">
              <a:buFont typeface="Arial" pitchFamily="34" charset="0"/>
              <a:buChar char="•"/>
            </a:pPr>
            <a:r>
              <a:rPr lang="en-GB" sz="1600" dirty="0" err="1" smtClean="0"/>
              <a:t>Methylation</a:t>
            </a:r>
            <a:r>
              <a:rPr lang="en-GB" sz="1600" dirty="0" smtClean="0"/>
              <a:t>: the addition of a methyl group (1 carbon and 3 hydrogen atoms) to a C base at a </a:t>
            </a:r>
            <a:r>
              <a:rPr lang="en-GB" sz="1600" dirty="0" err="1" smtClean="0"/>
              <a:t>CpG</a:t>
            </a:r>
            <a:r>
              <a:rPr lang="en-GB" sz="1600" dirty="0" smtClean="0"/>
              <a:t> motif (C followed by G)</a:t>
            </a:r>
          </a:p>
          <a:p>
            <a:pPr marL="274638" indent="-274638">
              <a:buFont typeface="Arial" pitchFamily="34" charset="0"/>
              <a:buChar char="•"/>
            </a:pPr>
            <a:r>
              <a:rPr lang="en-GB" sz="1600" dirty="0" err="1" smtClean="0"/>
              <a:t>CpGs</a:t>
            </a:r>
            <a:r>
              <a:rPr lang="en-GB" sz="1600" dirty="0" smtClean="0"/>
              <a:t> cluster at promoter regions</a:t>
            </a:r>
          </a:p>
          <a:p>
            <a:pPr marL="274638" indent="-274638">
              <a:buFont typeface="Arial" pitchFamily="34" charset="0"/>
              <a:buChar char="•"/>
            </a:pPr>
            <a:r>
              <a:rPr lang="en-GB" sz="1600" dirty="0" err="1" smtClean="0"/>
              <a:t>Methylated</a:t>
            </a:r>
            <a:r>
              <a:rPr lang="en-GB" sz="1600" dirty="0" smtClean="0"/>
              <a:t> </a:t>
            </a:r>
            <a:r>
              <a:rPr lang="en-GB" sz="1600" dirty="0" err="1" smtClean="0"/>
              <a:t>cpG</a:t>
            </a:r>
            <a:r>
              <a:rPr lang="en-GB" sz="1600" dirty="0" smtClean="0"/>
              <a:t> binds </a:t>
            </a:r>
            <a:r>
              <a:rPr lang="en-GB" sz="1600" dirty="0" err="1" smtClean="0"/>
              <a:t>MeCP2</a:t>
            </a:r>
            <a:r>
              <a:rPr lang="en-GB" sz="1600" dirty="0" smtClean="0"/>
              <a:t> which</a:t>
            </a:r>
            <a:r>
              <a:rPr lang="en-GB" sz="1600" baseline="0" dirty="0" smtClean="0"/>
              <a:t> in turn binds other proteins that shut down transcription, preventing RNA polymerase from binding</a:t>
            </a:r>
          </a:p>
          <a:p>
            <a:pPr marL="274638" indent="-274638">
              <a:buFont typeface="Arial" pitchFamily="34" charset="0"/>
              <a:buChar char="•"/>
            </a:pPr>
            <a:r>
              <a:rPr lang="en-GB" sz="1600" baseline="0" dirty="0" smtClean="0"/>
              <a:t>This process is more or less permanent</a:t>
            </a:r>
          </a:p>
          <a:p>
            <a:pPr marL="731838" lvl="1" indent="-274638">
              <a:buFont typeface="Arial" pitchFamily="34" charset="0"/>
              <a:buChar char="•"/>
            </a:pPr>
            <a:r>
              <a:rPr lang="en-GB" sz="1600" baseline="0" dirty="0" err="1" smtClean="0"/>
              <a:t>E.g.In</a:t>
            </a:r>
            <a:r>
              <a:rPr lang="en-GB" sz="1600" baseline="0" dirty="0" smtClean="0"/>
              <a:t> neurons, which cease division after differentiation</a:t>
            </a:r>
          </a:p>
          <a:p>
            <a:pPr marL="274638" indent="-274638">
              <a:buFont typeface="Arial" pitchFamily="34" charset="0"/>
              <a:buChar char="•"/>
            </a:pPr>
            <a:r>
              <a:rPr lang="en-GB" sz="1600" baseline="0" dirty="0" smtClean="0"/>
              <a:t>In skin cells, which pass on the </a:t>
            </a:r>
            <a:r>
              <a:rPr lang="en-GB" sz="1600" baseline="0" dirty="0" err="1" smtClean="0"/>
              <a:t>methylation</a:t>
            </a:r>
            <a:r>
              <a:rPr lang="en-GB" sz="1600" baseline="0" dirty="0" smtClean="0"/>
              <a:t> to their daughter cells so that skin cells only ever produce more skin cells</a:t>
            </a:r>
          </a:p>
          <a:p>
            <a:pPr marL="274638" indent="-274638"/>
            <a:endParaRPr lang="en-GB" sz="16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r>
              <a:rPr lang="en-GB" sz="1600" dirty="0" smtClean="0">
                <a:hlinkClick r:id="rId3"/>
              </a:rPr>
              <a:t>http://ghr.nlm.nih.gov/condition/rett-syndrome</a:t>
            </a:r>
            <a:endParaRPr lang="en-GB" sz="1600" dirty="0" smtClean="0"/>
          </a:p>
          <a:p>
            <a:endParaRPr lang="en-GB" sz="1600" dirty="0" smtClean="0"/>
          </a:p>
          <a:p>
            <a:r>
              <a:rPr lang="en-GB" sz="1600" dirty="0" smtClean="0"/>
              <a:t>Affects 1 in 10000 females</a:t>
            </a:r>
          </a:p>
          <a:p>
            <a:endParaRPr lang="en-GB" sz="1600" dirty="0" smtClean="0"/>
          </a:p>
          <a:p>
            <a:pPr>
              <a:buFont typeface="Arial" pitchFamily="34" charset="0"/>
              <a:buChar char="•"/>
            </a:pPr>
            <a:r>
              <a:rPr lang="en-GB" sz="1600" baseline="0" dirty="0" smtClean="0"/>
              <a:t>In </a:t>
            </a:r>
            <a:r>
              <a:rPr lang="en-GB" sz="1600" baseline="0" dirty="0" err="1" smtClean="0"/>
              <a:t>Rett</a:t>
            </a:r>
            <a:r>
              <a:rPr lang="en-GB" sz="1600" baseline="0" dirty="0" smtClean="0"/>
              <a:t> Syndrome, a mutation on the </a:t>
            </a:r>
            <a:r>
              <a:rPr lang="en-GB" sz="1600" baseline="0" dirty="0" err="1" smtClean="0"/>
              <a:t>MeCP2</a:t>
            </a:r>
            <a:r>
              <a:rPr lang="en-GB" sz="1600" baseline="0" dirty="0" smtClean="0"/>
              <a:t> gene means that cells can’t read the </a:t>
            </a:r>
            <a:r>
              <a:rPr lang="en-GB" sz="1600" baseline="0" dirty="0" err="1" smtClean="0"/>
              <a:t>methylation</a:t>
            </a:r>
            <a:r>
              <a:rPr lang="en-GB" sz="1600" baseline="0" dirty="0" smtClean="0"/>
              <a:t>, so can’t shut down transcription appropriately, resulting in over-expression of certain other genes (over 300 different mutations have been noted)</a:t>
            </a:r>
          </a:p>
          <a:p>
            <a:pPr>
              <a:buFont typeface="Arial" pitchFamily="34" charset="0"/>
              <a:buChar char="•"/>
            </a:pPr>
            <a:r>
              <a:rPr lang="en-GB" sz="1600" baseline="0" dirty="0" smtClean="0"/>
              <a:t>Why </a:t>
            </a:r>
            <a:r>
              <a:rPr lang="en-GB" sz="1600" baseline="0" dirty="0" smtClean="0"/>
              <a:t>females? </a:t>
            </a:r>
            <a:r>
              <a:rPr lang="en-GB" sz="1600" baseline="0" dirty="0" smtClean="0"/>
              <a:t>– MECP2 is on the X chromosome – so </a:t>
            </a:r>
            <a:r>
              <a:rPr lang="en-GB" sz="1600" baseline="0" dirty="0" smtClean="0"/>
              <a:t>females, having 2 X-</a:t>
            </a:r>
            <a:r>
              <a:rPr lang="en-GB" sz="1600" baseline="0" dirty="0" err="1" smtClean="0"/>
              <a:t>chomosomes</a:t>
            </a:r>
            <a:r>
              <a:rPr lang="en-GB" sz="1600" baseline="0" dirty="0" smtClean="0"/>
              <a:t>, one randomly inactivated in each cell, </a:t>
            </a:r>
            <a:r>
              <a:rPr lang="en-GB" sz="1600" baseline="0" dirty="0" smtClean="0"/>
              <a:t>might have up to 50% of cells with a working copy of the gene, whereas males have only </a:t>
            </a:r>
            <a:r>
              <a:rPr lang="en-GB" sz="1600" baseline="0" dirty="0" smtClean="0"/>
              <a:t>1 X, </a:t>
            </a:r>
            <a:r>
              <a:rPr lang="en-GB" sz="1600" baseline="0" dirty="0" smtClean="0"/>
              <a:t>so no functioning protein, therefore die during </a:t>
            </a:r>
            <a:r>
              <a:rPr lang="en-GB" sz="1600" baseline="0" dirty="0" smtClean="0"/>
              <a:t>development </a:t>
            </a:r>
            <a:r>
              <a:rPr lang="en-GB" sz="1600" baseline="0" dirty="0" smtClean="0"/>
              <a:t>or in very early infancy</a:t>
            </a:r>
          </a:p>
          <a:p>
            <a:endParaRPr lang="en-GB" sz="1600" dirty="0"/>
          </a:p>
        </p:txBody>
      </p:sp>
      <p:sp>
        <p:nvSpPr>
          <p:cNvPr id="4" name="Slide Number Placeholder 3"/>
          <p:cNvSpPr>
            <a:spLocks noGrp="1"/>
          </p:cNvSpPr>
          <p:nvPr>
            <p:ph type="sldNum" sz="quarter" idx="10"/>
          </p:nvPr>
        </p:nvSpPr>
        <p:spPr/>
        <p:txBody>
          <a:bodyPr/>
          <a:lstStyle/>
          <a:p>
            <a:fld id="{A4B79301-BA59-40E7-B5F9-6B65897B0276}"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563" indent="-182563">
              <a:buFont typeface="Arial" pitchFamily="34" charset="0"/>
              <a:buChar char="•"/>
            </a:pPr>
            <a:r>
              <a:rPr lang="en-GB" sz="1600" baseline="0" dirty="0" err="1" smtClean="0"/>
              <a:t>Histones</a:t>
            </a:r>
            <a:endParaRPr lang="en-GB" sz="1600" baseline="0" dirty="0" smtClean="0"/>
          </a:p>
          <a:p>
            <a:pPr marL="182563" indent="-182563">
              <a:buFont typeface="Arial" pitchFamily="34" charset="0"/>
              <a:buChar char="•"/>
            </a:pPr>
            <a:r>
              <a:rPr lang="en-GB" sz="1600" baseline="0" dirty="0" smtClean="0"/>
              <a:t>DNA is packaged around groups of </a:t>
            </a:r>
            <a:r>
              <a:rPr lang="en-GB" sz="1600" baseline="0" dirty="0" err="1" smtClean="0"/>
              <a:t>histone</a:t>
            </a:r>
            <a:r>
              <a:rPr lang="en-GB" sz="1600" baseline="0" dirty="0" smtClean="0"/>
              <a:t> molecules (each cell has around </a:t>
            </a:r>
            <a:r>
              <a:rPr lang="en-GB" sz="1600" baseline="0" dirty="0" err="1" smtClean="0"/>
              <a:t>2m</a:t>
            </a:r>
            <a:r>
              <a:rPr lang="en-GB" sz="1600" baseline="0" dirty="0" smtClean="0"/>
              <a:t> of DNA)</a:t>
            </a:r>
          </a:p>
          <a:p>
            <a:pPr marL="182563" indent="-182563">
              <a:buFont typeface="Arial" pitchFamily="34" charset="0"/>
              <a:buChar char="•"/>
            </a:pPr>
            <a:r>
              <a:rPr lang="en-GB" sz="1600" baseline="0" dirty="0" smtClean="0"/>
              <a:t>We’ll look at this packaging in more detail next week when we look at chromosome structure</a:t>
            </a:r>
          </a:p>
          <a:p>
            <a:pPr marL="182563" indent="-182563">
              <a:buFont typeface="Arial" pitchFamily="34" charset="0"/>
              <a:buChar char="•"/>
            </a:pPr>
            <a:r>
              <a:rPr lang="en-GB" sz="1600" baseline="0" dirty="0" smtClean="0"/>
              <a:t>15 years ago, the story about </a:t>
            </a:r>
            <a:r>
              <a:rPr lang="en-GB" sz="1600" baseline="0" dirty="0" err="1" smtClean="0"/>
              <a:t>histones</a:t>
            </a:r>
            <a:r>
              <a:rPr lang="en-GB" sz="1600" baseline="0" dirty="0" smtClean="0"/>
              <a:t> would have ended here but it brings us to the cutting edge of genetics today (see </a:t>
            </a:r>
            <a:r>
              <a:rPr lang="en-GB" sz="1600" baseline="0" dirty="0" err="1" smtClean="0"/>
              <a:t>Nessa</a:t>
            </a:r>
            <a:r>
              <a:rPr lang="en-GB" sz="1600" baseline="0" dirty="0" smtClean="0"/>
              <a:t> Carey’s book if you want to know more)</a:t>
            </a:r>
          </a:p>
          <a:p>
            <a:pPr>
              <a:buFont typeface="Arial" pitchFamily="34" charset="0"/>
              <a:buChar char="•"/>
            </a:pPr>
            <a:endParaRPr lang="en-GB" baseline="0" dirty="0" smtClean="0"/>
          </a:p>
          <a:p>
            <a:pPr>
              <a:buFont typeface="Arial" pitchFamily="34" charset="0"/>
              <a:buChar char="•"/>
            </a:pPr>
            <a:endParaRPr lang="en-GB" baseline="0" dirty="0" smtClean="0"/>
          </a:p>
          <a:p>
            <a:pPr>
              <a:buFont typeface="Arial" pitchFamily="34" charset="0"/>
              <a:buChar char="•"/>
            </a:pPr>
            <a:endParaRPr lang="en-GB" baseline="0" dirty="0" smtClean="0"/>
          </a:p>
          <a:p>
            <a:pPr>
              <a:buFont typeface="Arial" pitchFamily="34" charset="0"/>
              <a:buChar char="•"/>
            </a:pPr>
            <a:endParaRPr lang="en-GB" baseline="0" dirty="0" smtClean="0"/>
          </a:p>
          <a:p>
            <a:pPr>
              <a:buFont typeface="Arial" pitchFamily="34" charset="0"/>
              <a:buNone/>
            </a:pPr>
            <a:endParaRPr lang="en-GB" baseline="0" dirty="0" smtClean="0"/>
          </a:p>
          <a:p>
            <a:pPr>
              <a:buFont typeface="Arial" pitchFamily="34" charset="0"/>
              <a:buNone/>
            </a:pPr>
            <a:endParaRPr lang="en-GB" baseline="0" dirty="0" smtClean="0"/>
          </a:p>
          <a:p>
            <a:r>
              <a:rPr lang="en-US" dirty="0" smtClean="0">
                <a:hlinkClick r:id="rId3"/>
              </a:rPr>
              <a:t>http://www.abcam.com/index.html?pageconfig=resource&amp;rid=9</a:t>
            </a:r>
            <a:r>
              <a:rPr lang="en-US" dirty="0" smtClean="0"/>
              <a:t> COPYRIGHT ISSUES</a:t>
            </a:r>
          </a:p>
          <a:p>
            <a:endParaRPr lang="en-GB" dirty="0" smtClean="0"/>
          </a:p>
          <a:p>
            <a:endParaRPr lang="en-US" dirty="0" smtClean="0"/>
          </a:p>
          <a:p>
            <a:pPr>
              <a:buFont typeface="Arial" pitchFamily="34" charset="0"/>
              <a:buNone/>
            </a:pPr>
            <a:endParaRPr lang="en-GB" dirty="0" smtClean="0"/>
          </a:p>
          <a:p>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4638" indent="-274638">
              <a:buFont typeface="Arial" pitchFamily="34" charset="0"/>
              <a:buChar char="•"/>
            </a:pPr>
            <a:r>
              <a:rPr lang="en-GB" sz="1600" baseline="0" dirty="0" smtClean="0"/>
              <a:t>The </a:t>
            </a:r>
            <a:r>
              <a:rPr lang="en-GB" sz="1600" baseline="0" dirty="0" err="1" smtClean="0"/>
              <a:t>histones</a:t>
            </a:r>
            <a:r>
              <a:rPr lang="en-GB" sz="1600" baseline="0" dirty="0" smtClean="0"/>
              <a:t> have amino acid tails, </a:t>
            </a:r>
            <a:r>
              <a:rPr lang="en-GB" sz="1600" baseline="0" dirty="0" err="1" smtClean="0"/>
              <a:t>acetylation</a:t>
            </a:r>
            <a:r>
              <a:rPr lang="en-GB" sz="1600" baseline="0" dirty="0" smtClean="0"/>
              <a:t> of these tails increases gene expression</a:t>
            </a:r>
          </a:p>
          <a:p>
            <a:pPr marL="274638" indent="-274638">
              <a:buFont typeface="Arial" pitchFamily="34" charset="0"/>
              <a:buChar char="•"/>
            </a:pPr>
            <a:r>
              <a:rPr lang="en-GB" sz="1600" dirty="0" smtClean="0"/>
              <a:t>Acetyl group = </a:t>
            </a:r>
            <a:r>
              <a:rPr lang="en-GB" sz="1600" dirty="0" err="1" smtClean="0"/>
              <a:t>COCH3</a:t>
            </a:r>
            <a:endParaRPr lang="en-GB" sz="1600" dirty="0" smtClean="0"/>
          </a:p>
          <a:p>
            <a:pPr marL="274638" indent="-274638">
              <a:buFont typeface="Arial" pitchFamily="34" charset="0"/>
              <a:buChar char="•"/>
            </a:pPr>
            <a:r>
              <a:rPr lang="en-GB" sz="1600" dirty="0" err="1" smtClean="0"/>
              <a:t>Acetylation</a:t>
            </a:r>
            <a:r>
              <a:rPr lang="en-GB" sz="1600" dirty="0" smtClean="0"/>
              <a:t> of the amino acid tail of the </a:t>
            </a:r>
            <a:r>
              <a:rPr lang="en-GB" sz="1600" dirty="0" err="1" smtClean="0"/>
              <a:t>histones</a:t>
            </a:r>
            <a:r>
              <a:rPr lang="en-GB" sz="1600" dirty="0" smtClean="0"/>
              <a:t> reduces the affinity of the </a:t>
            </a:r>
            <a:r>
              <a:rPr lang="en-GB" sz="1600" dirty="0" err="1" smtClean="0"/>
              <a:t>histones</a:t>
            </a:r>
            <a:r>
              <a:rPr lang="en-GB" sz="1600" dirty="0" smtClean="0"/>
              <a:t> for DNA – “weakens the bond”,</a:t>
            </a:r>
            <a:r>
              <a:rPr lang="en-GB" sz="1600" baseline="0" dirty="0" smtClean="0"/>
              <a:t> loosening the structure and making the DNA more accessible for transcription.</a:t>
            </a:r>
          </a:p>
          <a:p>
            <a:pPr marL="274638" indent="-274638">
              <a:buFont typeface="Arial" pitchFamily="34" charset="0"/>
              <a:buChar char="•"/>
            </a:pPr>
            <a:r>
              <a:rPr lang="en-GB" sz="1600" baseline="0" dirty="0" smtClean="0"/>
              <a:t>This process is generally reversible – allows fine-tuning of gene expression</a:t>
            </a:r>
          </a:p>
          <a:p>
            <a:endParaRPr lang="en-GB" baseline="0" dirty="0" smtClean="0"/>
          </a:p>
          <a:p>
            <a:endParaRPr lang="en-GB" baseline="0" dirty="0" smtClean="0"/>
          </a:p>
          <a:p>
            <a:r>
              <a:rPr lang="en-US" dirty="0" smtClean="0">
                <a:hlinkClick r:id="rId3"/>
              </a:rPr>
              <a:t>http://missinglink.ucsf.edu/lm/genes_and_genomes/acetylation.html</a:t>
            </a:r>
            <a:r>
              <a:rPr lang="en-US" dirty="0" smtClean="0"/>
              <a:t> COPYRIGHT ISSUES</a:t>
            </a:r>
            <a:endParaRPr lang="en-GB" baseline="0" dirty="0" smtClean="0"/>
          </a:p>
          <a:p>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solidFill>
                  <a:schemeClr val="tx1"/>
                </a:solidFill>
              </a:rPr>
              <a:t>1 in 32,000 births (2/3 cases have an epigenetic factor)</a:t>
            </a:r>
          </a:p>
          <a:p>
            <a:r>
              <a:rPr lang="en-GB" sz="1600" dirty="0" smtClean="0">
                <a:solidFill>
                  <a:schemeClr val="tx1"/>
                </a:solidFill>
              </a:rPr>
              <a:t>50-75% </a:t>
            </a:r>
            <a:r>
              <a:rPr lang="en-GB" sz="1600" dirty="0" err="1" smtClean="0">
                <a:solidFill>
                  <a:schemeClr val="tx1"/>
                </a:solidFill>
              </a:rPr>
              <a:t>MLL2</a:t>
            </a:r>
            <a:r>
              <a:rPr lang="en-GB" sz="1600" dirty="0" smtClean="0">
                <a:solidFill>
                  <a:schemeClr val="tx1"/>
                </a:solidFill>
              </a:rPr>
              <a:t> (aka </a:t>
            </a:r>
            <a:r>
              <a:rPr lang="en-GB" sz="1600" dirty="0" err="1" smtClean="0">
                <a:solidFill>
                  <a:schemeClr val="tx1"/>
                </a:solidFill>
              </a:rPr>
              <a:t>KMT2D</a:t>
            </a:r>
            <a:r>
              <a:rPr lang="en-GB" sz="1600" dirty="0" smtClean="0">
                <a:solidFill>
                  <a:schemeClr val="tx1"/>
                </a:solidFill>
              </a:rPr>
              <a:t>) on chromosome 12</a:t>
            </a:r>
          </a:p>
          <a:p>
            <a:r>
              <a:rPr lang="en-GB" sz="1600" dirty="0" smtClean="0">
                <a:solidFill>
                  <a:schemeClr val="tx1"/>
                </a:solidFill>
              </a:rPr>
              <a:t>Range of other symptoms</a:t>
            </a:r>
          </a:p>
          <a:p>
            <a:endParaRPr lang="en-GB" dirty="0" smtClean="0">
              <a:solidFill>
                <a:schemeClr val="tx1"/>
              </a:solidFill>
            </a:endParaRPr>
          </a:p>
          <a:p>
            <a:r>
              <a:rPr lang="en-GB" dirty="0" smtClean="0">
                <a:hlinkClick r:id="rId3"/>
              </a:rPr>
              <a:t>http://ghr.nlm.nih.gov/condition/kabuki-syndrome</a:t>
            </a:r>
            <a:endParaRPr lang="en-GB" dirty="0" smtClean="0"/>
          </a:p>
          <a:p>
            <a:endParaRPr lang="en-GB" dirty="0" smtClean="0"/>
          </a:p>
          <a:p>
            <a:pPr>
              <a:buFont typeface="Arial"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D040FEA9-8903-4A24-9D07-6107663B1DC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buFont typeface="Arial" pitchFamily="34" charset="0"/>
              <a:buNone/>
            </a:pPr>
            <a:r>
              <a:rPr lang="en-GB" b="0" dirty="0" smtClean="0"/>
              <a:t>Remember our tortoiseshell cats from lecture 2 – due to X-inactivation</a:t>
            </a:r>
          </a:p>
          <a:p>
            <a:pPr rtl="0">
              <a:buFont typeface="Arial" pitchFamily="34" charset="0"/>
              <a:buChar char="•"/>
            </a:pPr>
            <a:endParaRPr lang="en-GB" b="0" dirty="0" smtClean="0"/>
          </a:p>
          <a:p>
            <a:pPr rtl="0">
              <a:buFont typeface="Arial" pitchFamily="34" charset="0"/>
              <a:buChar char="•"/>
            </a:pPr>
            <a:r>
              <a:rPr lang="en-GB" b="0" dirty="0" smtClean="0"/>
              <a:t>X </a:t>
            </a:r>
            <a:r>
              <a:rPr lang="en-GB" b="0" dirty="0" smtClean="0"/>
              <a:t>chromosome has about 1300 genes</a:t>
            </a:r>
          </a:p>
          <a:p>
            <a:pPr rtl="0">
              <a:buFont typeface="Arial" pitchFamily="34" charset="0"/>
              <a:buChar char="•"/>
            </a:pPr>
            <a:r>
              <a:rPr lang="en-GB" b="0" dirty="0" smtClean="0"/>
              <a:t>X inactivation is an epigenetic process</a:t>
            </a:r>
          </a:p>
          <a:p>
            <a:pPr rtl="0">
              <a:buFont typeface="Arial" pitchFamily="34" charset="0"/>
              <a:buChar char="•"/>
            </a:pPr>
            <a:r>
              <a:rPr lang="en-GB" b="0" dirty="0" err="1" smtClean="0"/>
              <a:t>Xist</a:t>
            </a:r>
            <a:r>
              <a:rPr lang="en-GB" b="0" dirty="0" smtClean="0"/>
              <a:t> gene is only expressed in the inactive X (a </a:t>
            </a:r>
            <a:r>
              <a:rPr lang="en-GB" b="0" dirty="0" smtClean="0"/>
              <a:t>non-coding RNA</a:t>
            </a:r>
            <a:r>
              <a:rPr lang="en-GB" b="0" dirty="0" smtClean="0"/>
              <a:t>)</a:t>
            </a:r>
          </a:p>
          <a:p>
            <a:pPr rtl="0"/>
            <a:endParaRPr lang="en-US" b="0" dirty="0" smtClean="0"/>
          </a:p>
          <a:p>
            <a:pPr rtl="0"/>
            <a:endParaRPr lang="en-US" b="0" dirty="0" smtClean="0"/>
          </a:p>
          <a:p>
            <a:pPr rtl="0"/>
            <a:endParaRPr lang="en-US" b="0" dirty="0" smtClean="0"/>
          </a:p>
          <a:p>
            <a:pPr rtl="0"/>
            <a:endParaRPr lang="en-US" b="0" dirty="0" smtClean="0"/>
          </a:p>
          <a:p>
            <a:pPr rtl="0"/>
            <a:endParaRPr lang="en-US" b="0" dirty="0" smtClean="0"/>
          </a:p>
          <a:p>
            <a:pPr rtl="0"/>
            <a:endParaRPr lang="en-US" b="0" dirty="0" smtClean="0"/>
          </a:p>
          <a:p>
            <a:pPr rtl="0"/>
            <a:endParaRPr lang="en-US" b="0" dirty="0" smtClean="0"/>
          </a:p>
          <a:p>
            <a:pPr rtl="0"/>
            <a:endParaRPr lang="en-US" b="0" dirty="0" smtClean="0"/>
          </a:p>
          <a:p>
            <a:pPr rtl="0"/>
            <a:r>
              <a:rPr lang="en-US" b="0" dirty="0" smtClean="0"/>
              <a:t>English: The figure shows </a:t>
            </a:r>
            <a:r>
              <a:rPr lang="en-US" b="0" dirty="0" err="1" smtClean="0"/>
              <a:t>confocal</a:t>
            </a:r>
            <a:r>
              <a:rPr lang="en-US" b="0" dirty="0" smtClean="0"/>
              <a:t> images from a combined RNA-DNA FISH experiment for </a:t>
            </a:r>
            <a:r>
              <a:rPr lang="en-US" b="0" dirty="0" err="1" smtClean="0"/>
              <a:t>Xist</a:t>
            </a:r>
            <a:r>
              <a:rPr lang="en-US" b="0" dirty="0" smtClean="0"/>
              <a:t> in female mouse fibroblast cells (Female-biased expression of long non-coding </a:t>
            </a:r>
            <a:r>
              <a:rPr lang="en-US" b="0" dirty="0" err="1" smtClean="0"/>
              <a:t>RNAs</a:t>
            </a:r>
            <a:r>
              <a:rPr lang="en-US" b="0" dirty="0" smtClean="0"/>
              <a:t> in domains that escape X-inactivation in mouse, B </a:t>
            </a:r>
            <a:r>
              <a:rPr lang="en-US" b="0" dirty="0" err="1" smtClean="0"/>
              <a:t>Reinius</a:t>
            </a:r>
            <a:r>
              <a:rPr lang="en-US" b="0" dirty="0" smtClean="0"/>
              <a:t> et al 2010, BMC Genomics (6), </a:t>
            </a:r>
            <a:r>
              <a:rPr lang="en-US" sz="1200" b="0" u="none" strike="noStrike" kern="1200" dirty="0" smtClean="0">
                <a:solidFill>
                  <a:schemeClr val="tx1"/>
                </a:solidFill>
                <a:latin typeface="+mn-lt"/>
                <a:ea typeface="+mn-ea"/>
                <a:cs typeface="+mn-cs"/>
                <a:hlinkClick r:id="rId3"/>
              </a:rPr>
              <a:t>http://www.biomedcentral.com/1471-2164/11/614/abstract</a:t>
            </a:r>
            <a:r>
              <a:rPr lang="en-US" b="0" dirty="0" smtClean="0"/>
              <a:t>). The figure was adapted from Figure 5 in the original publication and contrast was adjusted to make the figure clear in thumbnail format. Open access: Unrestricted use, distribution and reproduction in any medium is permitted, provided the original article is properly cited.</a:t>
            </a:r>
          </a:p>
          <a:p>
            <a:r>
              <a:rPr lang="en-US" b="0" dirty="0" err="1" smtClean="0"/>
              <a:t>Date1</a:t>
            </a:r>
            <a:r>
              <a:rPr lang="en-US" b="0" dirty="0" smtClean="0"/>
              <a:t> April </a:t>
            </a:r>
            <a:r>
              <a:rPr lang="en-US" b="0" dirty="0" err="1" smtClean="0"/>
              <a:t>2010SourceFemale</a:t>
            </a:r>
            <a:r>
              <a:rPr lang="en-US" b="0" dirty="0" smtClean="0"/>
              <a:t>-biased expression of long non-coding </a:t>
            </a:r>
            <a:r>
              <a:rPr lang="en-US" b="0" dirty="0" err="1" smtClean="0"/>
              <a:t>RNAs</a:t>
            </a:r>
            <a:r>
              <a:rPr lang="en-US" b="0" dirty="0" smtClean="0"/>
              <a:t> in domains that escape X-inactivation in mouse, B </a:t>
            </a:r>
            <a:r>
              <a:rPr lang="en-US" b="0" dirty="0" err="1" smtClean="0"/>
              <a:t>Reinius</a:t>
            </a:r>
            <a:r>
              <a:rPr lang="en-US" b="0" dirty="0" smtClean="0"/>
              <a:t> et al 2010, BMC Genomics (6), </a:t>
            </a:r>
            <a:r>
              <a:rPr lang="en-US" sz="1200" b="0" u="none" strike="noStrike" kern="1200" dirty="0" smtClean="0">
                <a:solidFill>
                  <a:schemeClr val="tx1"/>
                </a:solidFill>
                <a:latin typeface="+mn-lt"/>
                <a:ea typeface="+mn-ea"/>
                <a:cs typeface="+mn-cs"/>
                <a:hlinkClick r:id="rId3"/>
              </a:rPr>
              <a:t>http://www.biomedcentral.com/1471-2164/11/614/abstract</a:t>
            </a:r>
            <a:r>
              <a:rPr lang="en-US" b="0" dirty="0" smtClean="0"/>
              <a:t>AuthorB </a:t>
            </a:r>
            <a:r>
              <a:rPr lang="en-US" b="0" dirty="0" err="1" smtClean="0"/>
              <a:t>Reinius</a:t>
            </a:r>
            <a:r>
              <a:rPr lang="en-US" b="0" dirty="0" smtClean="0"/>
              <a:t> &amp; C Shi</a:t>
            </a:r>
          </a:p>
          <a:p>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permission to use this work has been archived in </a:t>
            </a:r>
            <a:r>
              <a:rPr lang="en-US" sz="1200" b="0" i="0" u="none" strike="noStrike" kern="1200" dirty="0" smtClean="0">
                <a:solidFill>
                  <a:schemeClr val="tx1"/>
                </a:solidFill>
                <a:latin typeface="+mn-lt"/>
                <a:ea typeface="+mn-ea"/>
                <a:cs typeface="+mn-cs"/>
                <a:hlinkClick r:id="rId4" tooltip="Commons:OTRS"/>
              </a:rPr>
              <a:t>the Wikimedia </a:t>
            </a:r>
            <a:r>
              <a:rPr lang="en-US" sz="1200" b="0" i="0" u="none" strike="noStrike" kern="1200" dirty="0" err="1" smtClean="0">
                <a:solidFill>
                  <a:schemeClr val="tx1"/>
                </a:solidFill>
                <a:latin typeface="+mn-lt"/>
                <a:ea typeface="+mn-ea"/>
                <a:cs typeface="+mn-cs"/>
                <a:hlinkClick r:id="rId4" tooltip="Commons:OTRS"/>
              </a:rPr>
              <a:t>OTRS</a:t>
            </a:r>
            <a:r>
              <a:rPr lang="en-US" sz="1200" b="0" i="0" u="none" strike="noStrike" kern="1200" dirty="0" smtClean="0">
                <a:solidFill>
                  <a:schemeClr val="tx1"/>
                </a:solidFill>
                <a:latin typeface="+mn-lt"/>
                <a:ea typeface="+mn-ea"/>
                <a:cs typeface="+mn-cs"/>
                <a:hlinkClick r:id="rId4" tooltip="Commons:OTRS"/>
              </a:rPr>
              <a:t> system</a:t>
            </a:r>
            <a:r>
              <a:rPr lang="en-US" sz="1200" b="0" i="0" kern="1200" dirty="0" smtClean="0">
                <a:solidFill>
                  <a:schemeClr val="tx1"/>
                </a:solidFill>
                <a:latin typeface="+mn-lt"/>
                <a:ea typeface="+mn-ea"/>
                <a:cs typeface="+mn-cs"/>
              </a:rPr>
              <a:t>. It is available as </a:t>
            </a:r>
            <a:r>
              <a:rPr lang="en-US" sz="1200" b="0" i="0" u="none" strike="noStrike" kern="1200" dirty="0" smtClean="0">
                <a:solidFill>
                  <a:schemeClr val="tx1"/>
                </a:solidFill>
                <a:latin typeface="+mn-lt"/>
                <a:ea typeface="+mn-ea"/>
                <a:cs typeface="+mn-cs"/>
                <a:hlinkClick r:id="rId5"/>
              </a:rPr>
              <a:t>ticket #2010110410013359</a:t>
            </a:r>
            <a:r>
              <a:rPr lang="en-US" sz="1200" b="0" i="0" kern="1200" dirty="0" smtClean="0">
                <a:solidFill>
                  <a:schemeClr val="tx1"/>
                </a:solidFill>
                <a:latin typeface="+mn-lt"/>
                <a:ea typeface="+mn-ea"/>
                <a:cs typeface="+mn-cs"/>
              </a:rPr>
              <a:t> for users with an </a:t>
            </a:r>
            <a:r>
              <a:rPr lang="en-US" sz="1200" b="0" i="0" kern="1200" dirty="0" err="1" smtClean="0">
                <a:solidFill>
                  <a:schemeClr val="tx1"/>
                </a:solidFill>
                <a:latin typeface="+mn-lt"/>
                <a:ea typeface="+mn-ea"/>
                <a:cs typeface="+mn-cs"/>
              </a:rPr>
              <a:t>OTRS</a:t>
            </a:r>
            <a:r>
              <a:rPr lang="en-US" sz="1200" b="0" i="0" kern="1200" dirty="0" smtClean="0">
                <a:solidFill>
                  <a:schemeClr val="tx1"/>
                </a:solidFill>
                <a:latin typeface="+mn-lt"/>
                <a:ea typeface="+mn-ea"/>
                <a:cs typeface="+mn-cs"/>
              </a:rPr>
              <a:t> account. If you wish to reuse this work elsewhere, please read the instructions at </a:t>
            </a:r>
            <a:r>
              <a:rPr lang="en-US" sz="1200" b="0" i="0" u="none" strike="noStrike" kern="1200" dirty="0" err="1" smtClean="0">
                <a:solidFill>
                  <a:schemeClr val="tx1"/>
                </a:solidFill>
                <a:latin typeface="+mn-lt"/>
                <a:ea typeface="+mn-ea"/>
                <a:cs typeface="+mn-cs"/>
                <a:hlinkClick r:id="rId6" tooltip="Commons:REUSE"/>
              </a:rPr>
              <a:t>COM:REUSE</a:t>
            </a:r>
            <a:r>
              <a:rPr lang="en-US" sz="1200" b="0" i="0" kern="1200" dirty="0" smtClean="0">
                <a:solidFill>
                  <a:schemeClr val="tx1"/>
                </a:solidFill>
                <a:latin typeface="+mn-lt"/>
                <a:ea typeface="+mn-ea"/>
                <a:cs typeface="+mn-cs"/>
              </a:rPr>
              <a:t>. If you are a Commons user and wish to confirm the permission, please leave a note at the </a:t>
            </a:r>
            <a:r>
              <a:rPr lang="en-US" sz="1200" b="0" i="0" u="none" strike="noStrike" kern="1200" dirty="0" err="1" smtClean="0">
                <a:solidFill>
                  <a:schemeClr val="tx1"/>
                </a:solidFill>
                <a:latin typeface="+mn-lt"/>
                <a:ea typeface="+mn-ea"/>
                <a:cs typeface="+mn-cs"/>
                <a:hlinkClick r:id="rId7" tooltip="Commons:OTRS/Noticeboard"/>
              </a:rPr>
              <a:t>OTRS</a:t>
            </a:r>
            <a:r>
              <a:rPr lang="en-US" sz="1200" b="0" i="0" u="none" strike="noStrike" kern="1200" dirty="0" smtClean="0">
                <a:solidFill>
                  <a:schemeClr val="tx1"/>
                </a:solidFill>
                <a:latin typeface="+mn-lt"/>
                <a:ea typeface="+mn-ea"/>
                <a:cs typeface="+mn-cs"/>
                <a:hlinkClick r:id="rId7" tooltip="Commons:OTRS/Noticeboard"/>
              </a:rPr>
              <a:t> </a:t>
            </a:r>
            <a:r>
              <a:rPr lang="en-US" sz="1200" b="0" i="0" u="none" strike="noStrike" kern="1200" dirty="0" err="1" smtClean="0">
                <a:solidFill>
                  <a:schemeClr val="tx1"/>
                </a:solidFill>
                <a:latin typeface="+mn-lt"/>
                <a:ea typeface="+mn-ea"/>
                <a:cs typeface="+mn-cs"/>
                <a:hlinkClick r:id="rId7" tooltip="Commons:OTRS/Noticeboard"/>
              </a:rPr>
              <a:t>noticeboard</a:t>
            </a:r>
            <a:r>
              <a:rPr lang="en-US" sz="1200" b="0" i="0" kern="1200" dirty="0" err="1" smtClean="0">
                <a:solidFill>
                  <a:schemeClr val="tx1"/>
                </a:solidFill>
                <a:latin typeface="+mn-lt"/>
                <a:ea typeface="+mn-ea"/>
                <a:cs typeface="+mn-cs"/>
              </a:rPr>
              <a:t>.Ticket</a:t>
            </a:r>
            <a:r>
              <a:rPr lang="en-US" sz="1200" b="0" i="0" kern="1200" dirty="0" smtClean="0">
                <a:solidFill>
                  <a:schemeClr val="tx1"/>
                </a:solidFill>
                <a:latin typeface="+mn-lt"/>
                <a:ea typeface="+mn-ea"/>
                <a:cs typeface="+mn-cs"/>
              </a:rPr>
              <a:t> link: </a:t>
            </a:r>
            <a:r>
              <a:rPr lang="en-US" sz="1200" b="0" i="0" u="none" strike="noStrike" kern="1200" dirty="0" smtClean="0">
                <a:solidFill>
                  <a:schemeClr val="tx1"/>
                </a:solidFill>
                <a:latin typeface="+mn-lt"/>
                <a:ea typeface="+mn-ea"/>
                <a:cs typeface="+mn-cs"/>
                <a:hlinkClick r:id="rId5"/>
              </a:rPr>
              <a:t>https://ticket.wikimedia.org/otrs/index.pl?Action=AgentTicketZoom&amp;TicketNumber=2010110410013359</a:t>
            </a:r>
            <a:endParaRPr lang="en-US" sz="1200" b="0" i="0" kern="120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r>
              <a:rPr lang="en-GB" dirty="0" smtClean="0"/>
              <a:t>Estimates of the mutation rate in humans vary – around 50-150 per generation</a:t>
            </a:r>
          </a:p>
          <a:p>
            <a:endParaRPr lang="en-GB" dirty="0" smtClean="0"/>
          </a:p>
          <a:p>
            <a:r>
              <a:rPr lang="en-GB" dirty="0" smtClean="0"/>
              <a:t>Many mutations are never revealed to us</a:t>
            </a:r>
            <a:r>
              <a:rPr lang="en-GB" baseline="0" dirty="0" smtClean="0"/>
              <a:t> – if they cause significant effects, the zygote may not develop beyond a few cell divisions, and the woman would not even known she had conceived.</a:t>
            </a:r>
            <a:endParaRPr lang="en-GB" dirty="0"/>
          </a:p>
        </p:txBody>
      </p:sp>
      <p:sp>
        <p:nvSpPr>
          <p:cNvPr id="4" name="Slide Number Placeholder 3"/>
          <p:cNvSpPr>
            <a:spLocks noGrp="1"/>
          </p:cNvSpPr>
          <p:nvPr>
            <p:ph type="sldNum" sz="quarter" idx="10"/>
          </p:nvPr>
        </p:nvSpPr>
        <p:spPr/>
        <p:txBody>
          <a:bodyPr/>
          <a:lstStyle/>
          <a:p>
            <a:fld id="{A4B79301-BA59-40E7-B5F9-6B65897B0276}"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buFont typeface="Arial" pitchFamily="34" charset="0"/>
              <a:buChar char="•"/>
            </a:pPr>
            <a:r>
              <a:rPr lang="en-GB" b="0" dirty="0" smtClean="0"/>
              <a:t>Binds to the inactive X</a:t>
            </a:r>
          </a:p>
          <a:p>
            <a:pPr rtl="0">
              <a:buFont typeface="Arial" pitchFamily="34" charset="0"/>
              <a:buChar char="•"/>
            </a:pPr>
            <a:r>
              <a:rPr lang="en-GB" b="0" dirty="0" smtClean="0"/>
              <a:t>More </a:t>
            </a:r>
            <a:r>
              <a:rPr lang="en-GB" b="0" dirty="0" err="1" smtClean="0"/>
              <a:t>histone</a:t>
            </a:r>
            <a:r>
              <a:rPr lang="en-GB" b="0" dirty="0" smtClean="0"/>
              <a:t> changes</a:t>
            </a:r>
            <a:r>
              <a:rPr lang="en-GB" b="0" baseline="0" dirty="0" smtClean="0"/>
              <a:t> take place and more repressors accumulate</a:t>
            </a:r>
          </a:p>
          <a:p>
            <a:pPr rtl="0">
              <a:buFont typeface="Arial" pitchFamily="34" charset="0"/>
              <a:buChar char="•"/>
            </a:pPr>
            <a:r>
              <a:rPr lang="en-GB" b="0" baseline="0" dirty="0" smtClean="0"/>
              <a:t>X becomes very tightly “wound up” so that no transcription (other than </a:t>
            </a:r>
            <a:r>
              <a:rPr lang="en-GB" b="0" baseline="0" dirty="0" err="1" smtClean="0"/>
              <a:t>Xist</a:t>
            </a:r>
            <a:r>
              <a:rPr lang="en-GB" b="0" baseline="0" dirty="0" smtClean="0"/>
              <a:t>) can take place</a:t>
            </a:r>
          </a:p>
          <a:p>
            <a:pPr rtl="0">
              <a:buFont typeface="Arial" pitchFamily="34" charset="0"/>
              <a:buChar char="•"/>
            </a:pPr>
            <a:r>
              <a:rPr lang="en-GB" b="0" baseline="0" dirty="0" smtClean="0"/>
              <a:t>This process is triggered by a “kiss” between the two X chromosomes</a:t>
            </a:r>
          </a:p>
          <a:p>
            <a:pPr rtl="0">
              <a:buFont typeface="Arial" pitchFamily="34" charset="0"/>
              <a:buChar char="•"/>
            </a:pPr>
            <a:r>
              <a:rPr lang="en-GB" b="0" baseline="0" dirty="0" smtClean="0"/>
              <a:t>These modifications are passed from mother to daughter cells</a:t>
            </a:r>
          </a:p>
          <a:p>
            <a:endParaRPr lang="en-GB" sz="1200" b="1" i="0" kern="1200" cap="all" dirty="0" smtClean="0">
              <a:solidFill>
                <a:schemeClr val="tx1"/>
              </a:solidFill>
              <a:latin typeface="+mn-lt"/>
              <a:ea typeface="+mn-ea"/>
              <a:cs typeface="+mn-cs"/>
            </a:endParaRPr>
          </a:p>
          <a:p>
            <a:endParaRPr lang="en-GB" sz="1200" b="1" i="0" kern="1200" cap="all" dirty="0" smtClean="0">
              <a:solidFill>
                <a:schemeClr val="tx1"/>
              </a:solidFill>
              <a:latin typeface="+mn-lt"/>
              <a:ea typeface="+mn-ea"/>
              <a:cs typeface="+mn-cs"/>
            </a:endParaRPr>
          </a:p>
          <a:p>
            <a:endParaRPr lang="en-GB" sz="1200" b="1" i="0" kern="1200" cap="all" dirty="0" smtClean="0">
              <a:solidFill>
                <a:schemeClr val="tx1"/>
              </a:solidFill>
              <a:latin typeface="+mn-lt"/>
              <a:ea typeface="+mn-ea"/>
              <a:cs typeface="+mn-cs"/>
            </a:endParaRPr>
          </a:p>
          <a:p>
            <a:endParaRPr lang="en-GB" sz="1200" b="1" i="0" kern="1200" cap="all" dirty="0" smtClean="0">
              <a:solidFill>
                <a:schemeClr val="tx1"/>
              </a:solidFill>
              <a:latin typeface="+mn-lt"/>
              <a:ea typeface="+mn-ea"/>
              <a:cs typeface="+mn-cs"/>
            </a:endParaRPr>
          </a:p>
          <a:p>
            <a:r>
              <a:rPr lang="en-GB" sz="1200" b="1" i="0" kern="1200" cap="all" dirty="0" smtClean="0">
                <a:solidFill>
                  <a:schemeClr val="tx1"/>
                </a:solidFill>
                <a:latin typeface="+mn-lt"/>
                <a:ea typeface="+mn-ea"/>
                <a:cs typeface="+mn-cs"/>
              </a:rPr>
              <a:t>FROM THE FOLLOWING ARTICLE: COPYRIGHT ISSUES</a:t>
            </a:r>
          </a:p>
          <a:p>
            <a:r>
              <a:rPr lang="en-GB" sz="1200" b="1" i="0" kern="1200" dirty="0" smtClean="0">
                <a:solidFill>
                  <a:schemeClr val="tx1"/>
                </a:solidFill>
                <a:latin typeface="+mn-lt"/>
                <a:ea typeface="+mn-ea"/>
                <a:cs typeface="+mn-cs"/>
                <a:hlinkClick r:id="rId3"/>
              </a:rPr>
              <a:t>X-chromosome inactivation: counting, choice and initiation</a:t>
            </a:r>
            <a:endParaRPr lang="en-GB" sz="1200" b="1"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Philip </a:t>
            </a:r>
            <a:r>
              <a:rPr lang="en-GB" sz="1200" b="0" i="0" kern="1200" dirty="0" err="1" smtClean="0">
                <a:solidFill>
                  <a:schemeClr val="tx1"/>
                </a:solidFill>
                <a:latin typeface="+mn-lt"/>
                <a:ea typeface="+mn-ea"/>
                <a:cs typeface="+mn-cs"/>
              </a:rPr>
              <a:t>Avner</a:t>
            </a:r>
            <a:r>
              <a:rPr lang="en-GB" sz="1200" b="0" i="0" kern="1200" dirty="0" smtClean="0">
                <a:solidFill>
                  <a:schemeClr val="tx1"/>
                </a:solidFill>
                <a:latin typeface="+mn-lt"/>
                <a:ea typeface="+mn-ea"/>
                <a:cs typeface="+mn-cs"/>
              </a:rPr>
              <a:t> &amp; Edith Heard</a:t>
            </a:r>
          </a:p>
          <a:p>
            <a:r>
              <a:rPr lang="en-GB" sz="1200" b="0" i="1" kern="1200" dirty="0" smtClean="0">
                <a:solidFill>
                  <a:schemeClr val="tx1"/>
                </a:solidFill>
                <a:latin typeface="+mn-lt"/>
                <a:ea typeface="+mn-ea"/>
                <a:cs typeface="+mn-cs"/>
              </a:rPr>
              <a:t>Nature Reviews Genetics </a:t>
            </a:r>
            <a:r>
              <a:rPr lang="en-GB" sz="1200" b="1" i="0" kern="12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 59-67 (January 2001)</a:t>
            </a:r>
          </a:p>
          <a:p>
            <a:r>
              <a:rPr lang="en-GB" sz="1200" b="0" i="0" kern="1200" dirty="0" smtClean="0">
                <a:solidFill>
                  <a:schemeClr val="tx1"/>
                </a:solidFill>
                <a:latin typeface="+mn-lt"/>
                <a:ea typeface="+mn-ea"/>
                <a:cs typeface="+mn-cs"/>
              </a:rPr>
              <a:t>doi:10.1038/35047580</a:t>
            </a:r>
          </a:p>
          <a:p>
            <a:r>
              <a:rPr lang="en-GB" dirty="0" smtClean="0">
                <a:hlinkClick r:id="rId4"/>
              </a:rPr>
              <a:t>http://www.nature.com/nrg/journal/v2/n1/fig_tab/nrg0101_059a_F5.html#figure-title</a:t>
            </a:r>
            <a:endParaRPr lang="en-GB"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the Dutch Hunger Winter (Nov 1944 - May 1945), due to combination of blockades preventing food supplies getting through and very severe weather conditions, reducing local supplies, widespread malnutrition in Netherlands. 20K people died of starvation</a:t>
            </a:r>
          </a:p>
          <a:p>
            <a:r>
              <a:rPr lang="en-GB" dirty="0" smtClean="0"/>
              <a:t>Good medical record keeping means that we can study the effects.</a:t>
            </a:r>
          </a:p>
          <a:p>
            <a:r>
              <a:rPr lang="en-GB" dirty="0" smtClean="0"/>
              <a:t>If</a:t>
            </a:r>
            <a:r>
              <a:rPr lang="en-GB" baseline="0" dirty="0" smtClean="0"/>
              <a:t> we look at pregnant women at the time:</a:t>
            </a:r>
          </a:p>
          <a:p>
            <a:r>
              <a:rPr lang="en-GB" baseline="0" dirty="0" smtClean="0"/>
              <a:t>If they were malnourished in the 1</a:t>
            </a:r>
            <a:r>
              <a:rPr lang="en-GB" baseline="30000" dirty="0" smtClean="0"/>
              <a:t>st</a:t>
            </a:r>
            <a:r>
              <a:rPr lang="en-GB" baseline="0" dirty="0" smtClean="0"/>
              <a:t> trimester, and then ate normally for the rest of the pregnancy, their babies were normal weight at birth If they ate normally in the first stages of the pregnancy, but were malnourished in the last trimester, their babies were born small (this is to be expected because most growth takes place in the last trimester).</a:t>
            </a:r>
          </a:p>
          <a:p>
            <a:r>
              <a:rPr lang="en-GB" baseline="0" dirty="0" smtClean="0"/>
              <a:t>But when we look at the next generation, we see something really interesting – the children of the normal babies (whose mothers had been malnourished in the 1</a:t>
            </a:r>
            <a:r>
              <a:rPr lang="en-GB" baseline="30000" dirty="0" smtClean="0"/>
              <a:t>st</a:t>
            </a:r>
            <a:r>
              <a:rPr lang="en-GB" baseline="0" dirty="0" smtClean="0"/>
              <a:t> trimester) were likely to be heavier than average.</a:t>
            </a:r>
            <a:endParaRPr lang="en-GB" dirty="0" smtClean="0"/>
          </a:p>
          <a:p>
            <a:endParaRPr lang="en-GB" dirty="0" smtClean="0"/>
          </a:p>
          <a:p>
            <a:endParaRPr lang="en-GB" baseline="0" dirty="0" smtClean="0"/>
          </a:p>
          <a:p>
            <a:r>
              <a:rPr lang="en-GB" baseline="0" dirty="0" smtClean="0"/>
              <a:t>Related effects have been observed in male lineages:</a:t>
            </a:r>
          </a:p>
          <a:p>
            <a:r>
              <a:rPr lang="en-GB" baseline="0" dirty="0" smtClean="0"/>
              <a:t>In an isolated region of northern Sweden in the late 19</a:t>
            </a:r>
            <a:r>
              <a:rPr lang="en-GB" baseline="30000" dirty="0" smtClean="0"/>
              <a:t>th</a:t>
            </a:r>
            <a:r>
              <a:rPr lang="en-GB" baseline="0" dirty="0" smtClean="0"/>
              <a:t> and early 20</a:t>
            </a:r>
            <a:r>
              <a:rPr lang="en-GB" baseline="30000" dirty="0" smtClean="0"/>
              <a:t>th</a:t>
            </a:r>
            <a:r>
              <a:rPr lang="en-GB" baseline="0" dirty="0" smtClean="0"/>
              <a:t> centuries, there were periodic food shortages, interspersed with periods of plentiful food supply – so you would eat a lot when you got the chance!</a:t>
            </a:r>
          </a:p>
          <a:p>
            <a:r>
              <a:rPr lang="en-GB" baseline="0" dirty="0" smtClean="0"/>
              <a:t>Men who went through a period of food shortage in their slow growth period (years before puberty, around 9-12) had sons with a decreased risk of CVD (and grandsons with reduced risk of diabetic disease)</a:t>
            </a:r>
          </a:p>
          <a:p>
            <a:r>
              <a:rPr lang="en-GB" baseline="0" dirty="0" smtClean="0"/>
              <a:t>Men who had plentiful food during SGP had grandsons with an increased risk of diabetic diseases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 we don’t know the mechanisms of these phenomena (yet, at least) but there is some evidence</a:t>
            </a:r>
            <a:r>
              <a:rPr lang="en-GB" baseline="0" dirty="0" smtClean="0"/>
              <a:t> from studies of animal models</a:t>
            </a:r>
          </a:p>
          <a:p>
            <a:endParaRPr lang="en-GB" baseline="0" dirty="0" smtClean="0"/>
          </a:p>
          <a:p>
            <a:r>
              <a:rPr lang="en-GB" baseline="0" dirty="0" smtClean="0"/>
              <a:t>For example, (in a particular inbred strain of mice)</a:t>
            </a:r>
          </a:p>
          <a:p>
            <a:r>
              <a:rPr lang="en-GB" baseline="0" dirty="0" smtClean="0"/>
              <a:t>When males are fed a low protein, high sugar diet, and females are fed normally, the offspring show abnormal patterns of expression in genes involved in metabolism, and changes in epigenetic modifications in the liver</a:t>
            </a:r>
          </a:p>
          <a:p>
            <a:endParaRPr lang="en-GB" baseline="0" dirty="0" smtClean="0"/>
          </a:p>
          <a:p>
            <a:r>
              <a:rPr lang="en-GB" baseline="0" dirty="0" smtClean="0"/>
              <a:t>When pregnant female rats are exposed to high doses of a fungicide called </a:t>
            </a:r>
            <a:r>
              <a:rPr lang="en-GB" baseline="0" dirty="0" err="1" smtClean="0"/>
              <a:t>vinclozolin</a:t>
            </a:r>
            <a:r>
              <a:rPr lang="en-GB" baseline="0" dirty="0" smtClean="0"/>
              <a:t> (used in wine making) at a certain point in pregnancy, their male offspring are born with defects in development of the testicles and reduced fertility AND 90% of males are affected for the next 3 generations</a:t>
            </a:r>
          </a:p>
          <a:p>
            <a:r>
              <a:rPr lang="en-GB" baseline="0" dirty="0" smtClean="0"/>
              <a:t>A later study showed that exposure to </a:t>
            </a:r>
            <a:r>
              <a:rPr lang="en-GB" baseline="0" dirty="0" err="1" smtClean="0"/>
              <a:t>vinclozolin</a:t>
            </a:r>
            <a:r>
              <a:rPr lang="en-GB" baseline="0" dirty="0" smtClean="0"/>
              <a:t> leads to unusual patterns of DNA </a:t>
            </a:r>
            <a:r>
              <a:rPr lang="en-GB" baseline="0" dirty="0" err="1" smtClean="0"/>
              <a:t>methylation</a:t>
            </a:r>
            <a:r>
              <a:rPr lang="en-GB" baseline="0" dirty="0" smtClean="0"/>
              <a:t> (suggesting it’s an epigenetic effect)</a:t>
            </a:r>
            <a:endParaRPr lang="en-GB"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pPr marL="182563" indent="-182563">
              <a:buFont typeface="Arial" pitchFamily="34" charset="0"/>
              <a:buChar char="•"/>
            </a:pPr>
            <a:r>
              <a:rPr lang="en-US" sz="1400" b="0" i="0" kern="1200" dirty="0" smtClean="0">
                <a:solidFill>
                  <a:schemeClr val="tx1"/>
                </a:solidFill>
                <a:latin typeface="+mn-lt"/>
                <a:ea typeface="+mn-ea"/>
                <a:cs typeface="+mn-cs"/>
              </a:rPr>
              <a:t>“Replication fork speed of ~ 2000 base pairs/min=2000/60 base pairs/sec = </a:t>
            </a:r>
            <a:r>
              <a:rPr lang="en-US" sz="1400" b="1" i="0" kern="1200" dirty="0" smtClean="0">
                <a:solidFill>
                  <a:schemeClr val="tx1"/>
                </a:solidFill>
                <a:latin typeface="+mn-lt"/>
                <a:ea typeface="+mn-ea"/>
                <a:cs typeface="+mn-cs"/>
              </a:rPr>
              <a:t>33 base pairs/sec</a:t>
            </a:r>
            <a:r>
              <a:rPr lang="en-US" sz="1400" b="0" i="0" kern="1200" dirty="0" smtClean="0">
                <a:solidFill>
                  <a:schemeClr val="tx1"/>
                </a:solidFill>
                <a:latin typeface="+mn-lt"/>
                <a:ea typeface="+mn-ea"/>
                <a:cs typeface="+mn-cs"/>
              </a:rPr>
              <a:t>”</a:t>
            </a:r>
            <a:r>
              <a:rPr lang="en-US" sz="1400" b="0" i="0" kern="1200" baseline="0" dirty="0" smtClean="0">
                <a:solidFill>
                  <a:schemeClr val="tx1"/>
                </a:solidFill>
                <a:latin typeface="+mn-lt"/>
                <a:ea typeface="+mn-ea"/>
                <a:cs typeface="+mn-cs"/>
              </a:rPr>
              <a:t> (</a:t>
            </a:r>
            <a:r>
              <a:rPr lang="en-US" sz="1400" dirty="0" smtClean="0">
                <a:hlinkClick r:id="rId3"/>
              </a:rPr>
              <a:t>http://www.bionumbers.hms.harvard.edu/bionumber.aspx?id=104136&amp;ver=9</a:t>
            </a:r>
            <a:r>
              <a:rPr lang="en-US" sz="1400" dirty="0" smtClean="0"/>
              <a:t>)</a:t>
            </a:r>
          </a:p>
          <a:p>
            <a:pPr marL="182563" indent="-182563">
              <a:buFont typeface="Arial" pitchFamily="34" charset="0"/>
              <a:buChar char="•"/>
            </a:pPr>
            <a:r>
              <a:rPr lang="en-GB" sz="1400" b="0" dirty="0" smtClean="0"/>
              <a:t>Human genome = c. 3 billion base pairs</a:t>
            </a:r>
          </a:p>
          <a:p>
            <a:pPr marL="182563" indent="-182563">
              <a:buFont typeface="Arial" pitchFamily="34" charset="0"/>
              <a:buChar char="•"/>
            </a:pPr>
            <a:r>
              <a:rPr lang="en-GB" sz="1400" b="0" dirty="0" smtClean="0"/>
              <a:t>The </a:t>
            </a:r>
            <a:r>
              <a:rPr lang="en-GB" sz="1400" b="0" dirty="0" smtClean="0"/>
              <a:t>total genome is replicated in around 8 hours (replication takes place at many replication forks at once)</a:t>
            </a:r>
            <a:endParaRPr lang="en-US" sz="1400" b="0" dirty="0" smtClean="0"/>
          </a:p>
          <a:p>
            <a:pPr marL="182563" indent="-182563">
              <a:buFont typeface="Arial" pitchFamily="34" charset="0"/>
              <a:buChar char="•"/>
            </a:pPr>
            <a:endParaRPr lang="en-US" sz="1400" b="1" dirty="0" smtClean="0"/>
          </a:p>
          <a:p>
            <a:pPr marL="182563" indent="-182563">
              <a:buFont typeface="Arial" pitchFamily="34" charset="0"/>
              <a:buChar char="•"/>
            </a:pPr>
            <a:r>
              <a:rPr lang="en-GB" sz="1400" dirty="0" smtClean="0"/>
              <a:t>In fast-dividing cells, like the intestinal epithelium, mutations occur in approx 1 in 4 cell divisions</a:t>
            </a:r>
          </a:p>
          <a:p>
            <a:pPr marL="182563" indent="-182563">
              <a:buFont typeface="Arial" pitchFamily="34" charset="0"/>
              <a:buChar char="•"/>
            </a:pPr>
            <a:r>
              <a:rPr lang="en-GB" sz="1400" dirty="0" smtClean="0"/>
              <a:t>The rate of cell division</a:t>
            </a:r>
            <a:r>
              <a:rPr lang="en-GB" sz="1400" baseline="0" dirty="0" smtClean="0"/>
              <a:t> is highly variable – some embryonic cells can divide in </a:t>
            </a:r>
            <a:r>
              <a:rPr lang="en-GB" sz="1400" baseline="0" dirty="0" err="1" smtClean="0"/>
              <a:t>30m</a:t>
            </a:r>
            <a:r>
              <a:rPr lang="en-GB" sz="1400" baseline="0" dirty="0" smtClean="0"/>
              <a:t> or less, and typical </a:t>
            </a:r>
            <a:r>
              <a:rPr lang="en-GB" sz="1400" dirty="0" smtClean="0"/>
              <a:t>In e.g. liver cells, the cell cycle can last for a year, while cells</a:t>
            </a:r>
            <a:r>
              <a:rPr lang="en-GB" sz="1400" baseline="0" dirty="0" smtClean="0"/>
              <a:t> in the intestinal epithelium divide every two days, and neurons (to all intents and purposes) never divide again once they have differentiated </a:t>
            </a:r>
            <a:endParaRPr lang="en-US" sz="1400" dirty="0" smtClean="0"/>
          </a:p>
          <a:p>
            <a:endParaRPr lang="en-US" b="1" dirty="0" smtClean="0"/>
          </a:p>
          <a:p>
            <a:endParaRPr lang="en-US" sz="1000" b="1" dirty="0" smtClean="0"/>
          </a:p>
          <a:p>
            <a:endParaRPr lang="en-US" sz="1000" b="1" dirty="0" smtClean="0"/>
          </a:p>
          <a:p>
            <a:endParaRPr lang="en-US" sz="1000" b="1" dirty="0" smtClean="0"/>
          </a:p>
          <a:p>
            <a:r>
              <a:rPr lang="en-US" sz="1000" b="1" dirty="0" smtClean="0"/>
              <a:t>I, </a:t>
            </a:r>
            <a:r>
              <a:rPr lang="en-US" sz="1000" b="1" u="none" strike="noStrike" kern="1200" dirty="0" err="1" smtClean="0">
                <a:solidFill>
                  <a:schemeClr val="tx1"/>
                </a:solidFill>
                <a:latin typeface="+mn-lt"/>
                <a:ea typeface="+mn-ea"/>
                <a:cs typeface="+mn-cs"/>
                <a:hlinkClick r:id="rId4" tooltip="User:Madprime"/>
              </a:rPr>
              <a:t>Madprime</a:t>
            </a:r>
            <a:r>
              <a:rPr lang="en-US" sz="1000" b="1" dirty="0" smtClean="0"/>
              <a:t>, the copyright holder of this work, hereby publishes it under the following licenses:</a:t>
            </a:r>
            <a:r>
              <a:rPr lang="en-US" sz="1000" dirty="0" smtClean="0"/>
              <a:t> This file is made available under the </a:t>
            </a:r>
            <a:r>
              <a:rPr lang="en-US" sz="1000" u="none" strike="noStrike" kern="1200" dirty="0" smtClean="0">
                <a:solidFill>
                  <a:schemeClr val="tx1"/>
                </a:solidFill>
                <a:latin typeface="+mn-lt"/>
                <a:ea typeface="+mn-ea"/>
                <a:cs typeface="+mn-cs"/>
                <a:hlinkClick r:id="rId5" tooltip="w:en:Creative Commons"/>
              </a:rPr>
              <a:t>Creative Commons</a:t>
            </a:r>
            <a:r>
              <a:rPr lang="en-US" sz="1000" dirty="0" smtClean="0"/>
              <a:t> </a:t>
            </a:r>
            <a:r>
              <a:rPr lang="en-US" sz="1000" u="none" strike="noStrike" kern="1200" dirty="0" err="1" smtClean="0">
                <a:solidFill>
                  <a:schemeClr val="tx1"/>
                </a:solidFill>
                <a:latin typeface="+mn-lt"/>
                <a:ea typeface="+mn-ea"/>
                <a:cs typeface="+mn-cs"/>
                <a:hlinkClick r:id="rId6"/>
              </a:rPr>
              <a:t>CC0</a:t>
            </a:r>
            <a:r>
              <a:rPr lang="en-US" sz="1000" u="none" strike="noStrike" kern="1200" dirty="0" smtClean="0">
                <a:solidFill>
                  <a:schemeClr val="tx1"/>
                </a:solidFill>
                <a:latin typeface="+mn-lt"/>
                <a:ea typeface="+mn-ea"/>
                <a:cs typeface="+mn-cs"/>
                <a:hlinkClick r:id="rId6"/>
              </a:rPr>
              <a:t> 1.0 Universal Public Domain </a:t>
            </a:r>
            <a:r>
              <a:rPr lang="en-US" sz="1000" u="none" strike="noStrike" kern="1200" dirty="0" err="1" smtClean="0">
                <a:solidFill>
                  <a:schemeClr val="tx1"/>
                </a:solidFill>
                <a:latin typeface="+mn-lt"/>
                <a:ea typeface="+mn-ea"/>
                <a:cs typeface="+mn-cs"/>
                <a:hlinkClick r:id="rId6"/>
              </a:rPr>
              <a:t>Dedication</a:t>
            </a:r>
            <a:r>
              <a:rPr lang="en-US" sz="1000" dirty="0" err="1" smtClean="0"/>
              <a:t>.The</a:t>
            </a:r>
            <a:r>
              <a:rPr lang="en-US" sz="1000" dirty="0" smtClean="0"/>
              <a:t> person who associated a work with this deed has dedicated the work to the </a:t>
            </a:r>
            <a:r>
              <a:rPr lang="en-US" sz="1000" u="none" strike="noStrike" kern="1200" dirty="0" smtClean="0">
                <a:solidFill>
                  <a:schemeClr val="tx1"/>
                </a:solidFill>
                <a:latin typeface="+mn-lt"/>
                <a:ea typeface="+mn-ea"/>
                <a:cs typeface="+mn-cs"/>
                <a:hlinkClick r:id="rId7" tooltip="w:en:public domain"/>
              </a:rPr>
              <a:t>public domain</a:t>
            </a:r>
            <a:r>
              <a:rPr lang="en-US" sz="1000" dirty="0" smtClean="0"/>
              <a:t> by waiving all of his or her rights to the work worldwide under copyright law, including all related and neighboring rights, to the extent allowed by law. You can copy, modify, distribute and perform the work, even for commercial purposes, all without asking permission.</a:t>
            </a:r>
          </a:p>
          <a:p>
            <a:r>
              <a:rPr lang="en-US" sz="1000" dirty="0" smtClean="0"/>
              <a:t>Permission is granted to copy, distribute and/or modify this document under the terms of the </a:t>
            </a:r>
            <a:r>
              <a:rPr lang="en-US" sz="1000" b="1" u="none" strike="noStrike" kern="1200" dirty="0" smtClean="0">
                <a:solidFill>
                  <a:schemeClr val="tx1"/>
                </a:solidFill>
                <a:latin typeface="+mn-lt"/>
                <a:ea typeface="+mn-ea"/>
                <a:cs typeface="+mn-cs"/>
                <a:hlinkClick r:id="rId8" tooltip="w:en:GNU Free Documentation License"/>
              </a:rPr>
              <a:t>GNU Free Documentation License</a:t>
            </a:r>
            <a:r>
              <a:rPr lang="en-US" sz="1000" dirty="0" smtClean="0"/>
              <a:t>, Version 1.2 or any later version published by the </a:t>
            </a:r>
            <a:r>
              <a:rPr lang="en-US" sz="1000" u="none" strike="noStrike" kern="1200" dirty="0" smtClean="0">
                <a:solidFill>
                  <a:schemeClr val="tx1"/>
                </a:solidFill>
                <a:latin typeface="+mn-lt"/>
                <a:ea typeface="+mn-ea"/>
                <a:cs typeface="+mn-cs"/>
                <a:hlinkClick r:id="rId9" tooltip="w:en:Free Software Foundation"/>
              </a:rPr>
              <a:t>Free Software Foundation</a:t>
            </a:r>
            <a:r>
              <a:rPr lang="en-US" sz="1000" dirty="0" smtClean="0"/>
              <a:t>; with no Invariant Sections, no Front-Cover Texts, and no Back-Cover Texts. A copy of the license is included in the section entitled </a:t>
            </a:r>
            <a:r>
              <a:rPr lang="en-US" sz="1000" i="1" u="none" strike="noStrike" kern="1200" dirty="0" smtClean="0">
                <a:solidFill>
                  <a:schemeClr val="tx1"/>
                </a:solidFill>
                <a:latin typeface="+mn-lt"/>
                <a:ea typeface="+mn-ea"/>
                <a:cs typeface="+mn-cs"/>
                <a:hlinkClick r:id="rId10" tooltip="Commons:GNU Free Documentation License 1.2"/>
              </a:rPr>
              <a:t>GNU Free Documentation License</a:t>
            </a:r>
            <a:r>
              <a:rPr lang="en-US" sz="1000" dirty="0" smtClean="0"/>
              <a:t>.</a:t>
            </a:r>
          </a:p>
          <a:p>
            <a:r>
              <a:rPr lang="en-US" sz="1000" dirty="0" smtClean="0"/>
              <a:t/>
            </a:r>
            <a:br>
              <a:rPr lang="en-US" sz="1000" dirty="0" smtClean="0"/>
            </a:br>
            <a:r>
              <a:rPr lang="en-US" sz="1000" dirty="0" smtClean="0"/>
              <a:t> This file is licensed under the </a:t>
            </a:r>
            <a:r>
              <a:rPr lang="en-US" sz="1000" u="none" strike="noStrike" kern="1200" dirty="0" smtClean="0">
                <a:solidFill>
                  <a:schemeClr val="tx1"/>
                </a:solidFill>
                <a:latin typeface="+mn-lt"/>
                <a:ea typeface="+mn-ea"/>
                <a:cs typeface="+mn-cs"/>
                <a:hlinkClick r:id="rId5" tooltip="w:en:Creative Commons"/>
              </a:rPr>
              <a:t>Creative Commons</a:t>
            </a:r>
            <a:r>
              <a:rPr lang="en-US" sz="1000" dirty="0" smtClean="0"/>
              <a:t> </a:t>
            </a:r>
            <a:r>
              <a:rPr lang="en-US" sz="1000" u="none" strike="noStrike" kern="1200" dirty="0" smtClean="0">
                <a:solidFill>
                  <a:schemeClr val="tx1"/>
                </a:solidFill>
                <a:latin typeface="+mn-lt"/>
                <a:ea typeface="+mn-ea"/>
                <a:cs typeface="+mn-cs"/>
                <a:hlinkClick r:id="rId11"/>
              </a:rPr>
              <a:t>Attribution-Share Alike 3.0 </a:t>
            </a:r>
            <a:r>
              <a:rPr lang="en-US" sz="1000" u="none" strike="noStrike" kern="1200" dirty="0" err="1" smtClean="0">
                <a:solidFill>
                  <a:schemeClr val="tx1"/>
                </a:solidFill>
                <a:latin typeface="+mn-lt"/>
                <a:ea typeface="+mn-ea"/>
                <a:cs typeface="+mn-cs"/>
                <a:hlinkClick r:id="rId11"/>
              </a:rPr>
              <a:t>Unported</a:t>
            </a:r>
            <a:r>
              <a:rPr lang="en-US" sz="1000" dirty="0" smtClean="0"/>
              <a:t> </a:t>
            </a:r>
            <a:r>
              <a:rPr lang="en-US" sz="1000" dirty="0" err="1" smtClean="0"/>
              <a:t>license.</a:t>
            </a:r>
            <a:r>
              <a:rPr lang="en-US" sz="1000" b="1" dirty="0" err="1" smtClean="0"/>
              <a:t>Attribution</a:t>
            </a:r>
            <a:r>
              <a:rPr lang="en-US" sz="1000" b="1" dirty="0" smtClean="0"/>
              <a:t>: I, </a:t>
            </a:r>
            <a:r>
              <a:rPr lang="en-US" sz="1000" b="1" u="none" strike="noStrike" kern="1200" dirty="0" err="1" smtClean="0">
                <a:solidFill>
                  <a:schemeClr val="tx1"/>
                </a:solidFill>
                <a:latin typeface="+mn-lt"/>
                <a:ea typeface="+mn-ea"/>
                <a:cs typeface="+mn-cs"/>
                <a:hlinkClick r:id="rId4" tooltip="User:Madprime"/>
              </a:rPr>
              <a:t>Madprime</a:t>
            </a:r>
            <a:r>
              <a:rPr lang="en-US" sz="1000" dirty="0" err="1" smtClean="0"/>
              <a:t>You</a:t>
            </a:r>
            <a:r>
              <a:rPr lang="en-US" sz="1000" dirty="0" smtClean="0"/>
              <a:t> are </a:t>
            </a:r>
            <a:r>
              <a:rPr lang="en-US" sz="1000" dirty="0" err="1" smtClean="0"/>
              <a:t>free:</a:t>
            </a:r>
            <a:r>
              <a:rPr lang="en-US" sz="1000" b="1" dirty="0" err="1" smtClean="0"/>
              <a:t>to</a:t>
            </a:r>
            <a:r>
              <a:rPr lang="en-US" sz="1000" b="1" dirty="0" smtClean="0"/>
              <a:t> share</a:t>
            </a:r>
            <a:r>
              <a:rPr lang="en-US" sz="1000" dirty="0" smtClean="0"/>
              <a:t> – to copy, distribute and transmit the work</a:t>
            </a:r>
          </a:p>
          <a:p>
            <a:r>
              <a:rPr lang="en-US" sz="1000" b="1" dirty="0" smtClean="0"/>
              <a:t>to remix</a:t>
            </a:r>
            <a:r>
              <a:rPr lang="en-US" sz="1000" dirty="0" smtClean="0"/>
              <a:t> – to adapt the work</a:t>
            </a:r>
          </a:p>
          <a:p>
            <a:r>
              <a:rPr lang="en-US" sz="1000" dirty="0" smtClean="0"/>
              <a:t>Under the following </a:t>
            </a:r>
            <a:r>
              <a:rPr lang="en-US" sz="1000" dirty="0" err="1" smtClean="0"/>
              <a:t>conditions:</a:t>
            </a:r>
            <a:r>
              <a:rPr lang="en-US" sz="1000" b="1" dirty="0" err="1" smtClean="0"/>
              <a:t>attribution</a:t>
            </a:r>
            <a:r>
              <a:rPr lang="en-US" sz="1000" dirty="0" smtClean="0"/>
              <a:t> – You must attribute the work in the manner specified by the author or licensor (but not in any way that suggests that they endorse you or your use of the work).</a:t>
            </a:r>
          </a:p>
          <a:p>
            <a:r>
              <a:rPr lang="en-US" sz="1000" b="1" dirty="0" smtClean="0"/>
              <a:t>share alike</a:t>
            </a:r>
            <a:r>
              <a:rPr lang="en-US" sz="1000" dirty="0" smtClean="0"/>
              <a:t> – If you alter, transform, or build upon this work, you may distribute the resulting work only under the same or similar license to this one.</a:t>
            </a:r>
          </a:p>
          <a:p>
            <a:r>
              <a:rPr lang="en-US" sz="1000" dirty="0" smtClean="0"/>
              <a:t>This licensing tag was added to this file as part of the </a:t>
            </a:r>
            <a:r>
              <a:rPr lang="en-US" sz="1000" dirty="0" err="1" smtClean="0"/>
              <a:t>GFDL</a:t>
            </a:r>
            <a:r>
              <a:rPr lang="en-US" sz="1000" dirty="0" smtClean="0"/>
              <a:t> </a:t>
            </a:r>
            <a:r>
              <a:rPr lang="en-US" sz="1000" u="none" strike="noStrike" kern="1200" dirty="0" smtClean="0">
                <a:solidFill>
                  <a:schemeClr val="tx1"/>
                </a:solidFill>
                <a:latin typeface="+mn-lt"/>
                <a:ea typeface="+mn-ea"/>
                <a:cs typeface="+mn-cs"/>
                <a:hlinkClick r:id="rId12" tooltip="meta:Licensing update"/>
              </a:rPr>
              <a:t>licensing update</a:t>
            </a:r>
            <a:r>
              <a:rPr lang="en-US" sz="1000" dirty="0" smtClean="0"/>
              <a:t>.</a:t>
            </a:r>
            <a:endParaRPr lang="en-GB" sz="1000" dirty="0"/>
          </a:p>
        </p:txBody>
      </p:sp>
      <p:sp>
        <p:nvSpPr>
          <p:cNvPr id="4" name="Slide Number Placeholder 3"/>
          <p:cNvSpPr>
            <a:spLocks noGrp="1"/>
          </p:cNvSpPr>
          <p:nvPr>
            <p:ph type="sldNum" sz="quarter" idx="10"/>
          </p:nvPr>
        </p:nvSpPr>
        <p:spPr/>
        <p:txBody>
          <a:bodyPr/>
          <a:lstStyle/>
          <a:p>
            <a:fld id="{A4B79301-BA59-40E7-B5F9-6B65897B027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1"/>
                </a:solidFill>
                <a:latin typeface="+mn-lt"/>
                <a:ea typeface="+mn-ea"/>
                <a:cs typeface="+mn-cs"/>
              </a:rPr>
              <a:t>The</a:t>
            </a:r>
            <a:r>
              <a:rPr lang="en-GB" sz="1600" b="0" i="0" kern="1200" baseline="0" dirty="0" smtClean="0">
                <a:solidFill>
                  <a:schemeClr val="tx1"/>
                </a:solidFill>
                <a:latin typeface="+mn-lt"/>
                <a:ea typeface="+mn-ea"/>
                <a:cs typeface="+mn-cs"/>
              </a:rPr>
              <a:t> result of replication errors (or chemical changes in bases) is a </a:t>
            </a:r>
            <a:r>
              <a:rPr lang="en-GB" sz="1600" b="1" i="0" kern="1200" baseline="0" dirty="0" smtClean="0">
                <a:solidFill>
                  <a:schemeClr val="tx1"/>
                </a:solidFill>
                <a:latin typeface="+mn-lt"/>
                <a:ea typeface="+mn-ea"/>
                <a:cs typeface="+mn-cs"/>
              </a:rPr>
              <a:t>point mutation – these affect a single </a:t>
            </a:r>
            <a:r>
              <a:rPr lang="en-GB" sz="1600" b="1" i="0" kern="1200" baseline="0" dirty="0" err="1" smtClean="0">
                <a:solidFill>
                  <a:schemeClr val="tx1"/>
                </a:solidFill>
                <a:latin typeface="+mn-lt"/>
                <a:ea typeface="+mn-ea"/>
                <a:cs typeface="+mn-cs"/>
              </a:rPr>
              <a:t>codon</a:t>
            </a:r>
            <a:r>
              <a:rPr lang="en-GB" sz="1600" b="1" i="0" kern="1200" baseline="0" dirty="0" smtClean="0">
                <a:solidFill>
                  <a:schemeClr val="tx1"/>
                </a:solidFill>
                <a:latin typeface="+mn-lt"/>
                <a:ea typeface="+mn-ea"/>
                <a:cs typeface="+mn-cs"/>
              </a:rPr>
              <a:t> but can still have significant effects on the protein product, depending on the exact change and where in the sequence it occurs</a:t>
            </a:r>
            <a:endParaRPr lang="en-GB" sz="1600" b="1"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i="0" kern="1200" dirty="0" smtClean="0">
                <a:solidFill>
                  <a:schemeClr val="tx1"/>
                </a:solidFill>
                <a:latin typeface="+mn-lt"/>
                <a:ea typeface="+mn-ea"/>
                <a:cs typeface="+mn-cs"/>
              </a:rPr>
              <a:t>Silent point mutation</a:t>
            </a:r>
            <a:r>
              <a:rPr lang="en-GB" sz="1600" b="0" i="0" kern="1200" dirty="0" smtClean="0">
                <a:solidFill>
                  <a:schemeClr val="tx1"/>
                </a:solidFill>
                <a:latin typeface="+mn-lt"/>
                <a:ea typeface="+mn-ea"/>
                <a:cs typeface="+mn-cs"/>
              </a:rPr>
              <a:t>: a base</a:t>
            </a:r>
            <a:r>
              <a:rPr lang="en-GB" sz="1600" b="0" i="0" kern="1200" baseline="0" dirty="0" smtClean="0">
                <a:solidFill>
                  <a:schemeClr val="tx1"/>
                </a:solidFill>
                <a:latin typeface="+mn-lt"/>
                <a:ea typeface="+mn-ea"/>
                <a:cs typeface="+mn-cs"/>
              </a:rPr>
              <a:t> is replaced such that the resulting new </a:t>
            </a:r>
            <a:r>
              <a:rPr lang="en-GB" sz="1600" b="0" i="0" kern="1200" baseline="0" dirty="0" err="1" smtClean="0">
                <a:solidFill>
                  <a:schemeClr val="tx1"/>
                </a:solidFill>
                <a:latin typeface="+mn-lt"/>
                <a:ea typeface="+mn-ea"/>
                <a:cs typeface="+mn-cs"/>
              </a:rPr>
              <a:t>codon</a:t>
            </a:r>
            <a:r>
              <a:rPr lang="en-GB" sz="1600" b="0" i="0" kern="1200" baseline="0" dirty="0" smtClean="0">
                <a:solidFill>
                  <a:schemeClr val="tx1"/>
                </a:solidFill>
                <a:latin typeface="+mn-lt"/>
                <a:ea typeface="+mn-ea"/>
                <a:cs typeface="+mn-cs"/>
              </a:rPr>
              <a:t> encodes the same amino acid as the original i.e. Lysine is encoded by either </a:t>
            </a:r>
            <a:r>
              <a:rPr lang="en-GB" sz="1600" b="0" i="0" kern="1200" baseline="0" dirty="0" err="1" smtClean="0">
                <a:solidFill>
                  <a:schemeClr val="tx1"/>
                </a:solidFill>
                <a:latin typeface="+mn-lt"/>
                <a:ea typeface="+mn-ea"/>
                <a:cs typeface="+mn-cs"/>
              </a:rPr>
              <a:t>AAG</a:t>
            </a:r>
            <a:r>
              <a:rPr lang="en-GB" sz="1600" b="0" i="0" kern="1200" baseline="0" dirty="0" smtClean="0">
                <a:solidFill>
                  <a:schemeClr val="tx1"/>
                </a:solidFill>
                <a:latin typeface="+mn-lt"/>
                <a:ea typeface="+mn-ea"/>
                <a:cs typeface="+mn-cs"/>
              </a:rPr>
              <a:t> or </a:t>
            </a:r>
            <a:r>
              <a:rPr lang="en-GB" sz="1600" b="0" i="0" kern="1200" baseline="0" dirty="0" err="1" smtClean="0">
                <a:solidFill>
                  <a:schemeClr val="tx1"/>
                </a:solidFill>
                <a:latin typeface="+mn-lt"/>
                <a:ea typeface="+mn-ea"/>
                <a:cs typeface="+mn-cs"/>
              </a:rPr>
              <a:t>AAA</a:t>
            </a:r>
            <a:endParaRPr lang="en-GB" sz="16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i="0" kern="1200" baseline="0" dirty="0" smtClean="0">
                <a:solidFill>
                  <a:schemeClr val="tx1"/>
                </a:solidFill>
                <a:latin typeface="+mn-lt"/>
                <a:ea typeface="+mn-ea"/>
                <a:cs typeface="+mn-cs"/>
              </a:rPr>
              <a:t>Nonsense point mutation: </a:t>
            </a:r>
            <a:r>
              <a:rPr lang="en-GB" sz="1600" b="0" i="0" kern="1200" baseline="0" dirty="0" smtClean="0">
                <a:solidFill>
                  <a:schemeClr val="tx1"/>
                </a:solidFill>
                <a:latin typeface="+mn-lt"/>
                <a:ea typeface="+mn-ea"/>
                <a:cs typeface="+mn-cs"/>
              </a:rPr>
              <a:t>the point mutation leads to a STOP </a:t>
            </a:r>
            <a:r>
              <a:rPr lang="en-GB" sz="1600" b="0" i="0" kern="1200" baseline="0" dirty="0" err="1" smtClean="0">
                <a:solidFill>
                  <a:schemeClr val="tx1"/>
                </a:solidFill>
                <a:latin typeface="+mn-lt"/>
                <a:ea typeface="+mn-ea"/>
                <a:cs typeface="+mn-cs"/>
              </a:rPr>
              <a:t>codon</a:t>
            </a:r>
            <a:r>
              <a:rPr lang="en-GB" sz="1600" b="0" i="0" kern="1200" baseline="0" dirty="0" smtClean="0">
                <a:solidFill>
                  <a:schemeClr val="tx1"/>
                </a:solidFill>
                <a:latin typeface="+mn-lt"/>
                <a:ea typeface="+mn-ea"/>
                <a:cs typeface="+mn-cs"/>
              </a:rPr>
              <a:t> so that the protein is truncated prematurely. The resulting protein will have limited or no function depending on where the STOP occurs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i="0" kern="1200" baseline="0" dirty="0" err="1" smtClean="0">
                <a:solidFill>
                  <a:schemeClr val="tx1"/>
                </a:solidFill>
                <a:latin typeface="+mn-lt"/>
                <a:ea typeface="+mn-ea"/>
                <a:cs typeface="+mn-cs"/>
              </a:rPr>
              <a:t>Mis</a:t>
            </a:r>
            <a:r>
              <a:rPr lang="en-GB" sz="1600" b="1" i="0" kern="1200" baseline="0" dirty="0" smtClean="0">
                <a:solidFill>
                  <a:schemeClr val="tx1"/>
                </a:solidFill>
                <a:latin typeface="+mn-lt"/>
                <a:ea typeface="+mn-ea"/>
                <a:cs typeface="+mn-cs"/>
              </a:rPr>
              <a:t>-sense mutation: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i="0" kern="1200" baseline="0" dirty="0" smtClean="0">
                <a:solidFill>
                  <a:schemeClr val="tx1"/>
                </a:solidFill>
                <a:latin typeface="+mn-lt"/>
                <a:ea typeface="+mn-ea"/>
                <a:cs typeface="+mn-cs"/>
              </a:rPr>
              <a:t>conservative</a:t>
            </a:r>
            <a:r>
              <a:rPr lang="en-GB" sz="1600" b="0" i="0" kern="1200" baseline="0" dirty="0" smtClean="0">
                <a:solidFill>
                  <a:schemeClr val="tx1"/>
                </a:solidFill>
                <a:latin typeface="+mn-lt"/>
                <a:ea typeface="+mn-ea"/>
                <a:cs typeface="+mn-cs"/>
              </a:rPr>
              <a:t>: the new </a:t>
            </a:r>
            <a:r>
              <a:rPr lang="en-GB" sz="1600" b="0" i="0" kern="1200" baseline="0" dirty="0" err="1" smtClean="0">
                <a:solidFill>
                  <a:schemeClr val="tx1"/>
                </a:solidFill>
                <a:latin typeface="+mn-lt"/>
                <a:ea typeface="+mn-ea"/>
                <a:cs typeface="+mn-cs"/>
              </a:rPr>
              <a:t>codon</a:t>
            </a:r>
            <a:r>
              <a:rPr lang="en-GB" sz="1600" b="0" i="0" kern="1200" baseline="0" dirty="0" smtClean="0">
                <a:solidFill>
                  <a:schemeClr val="tx1"/>
                </a:solidFill>
                <a:latin typeface="+mn-lt"/>
                <a:ea typeface="+mn-ea"/>
                <a:cs typeface="+mn-cs"/>
              </a:rPr>
              <a:t> gives an amino acid that has similar properties to the original;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i="0" kern="1200" baseline="0" dirty="0" smtClean="0">
                <a:solidFill>
                  <a:schemeClr val="tx1"/>
                </a:solidFill>
                <a:latin typeface="+mn-lt"/>
                <a:ea typeface="+mn-ea"/>
                <a:cs typeface="+mn-cs"/>
              </a:rPr>
              <a:t>non-conservative</a:t>
            </a:r>
            <a:r>
              <a:rPr lang="en-GB" sz="1600" b="0" i="0" kern="1200" baseline="0" dirty="0" smtClean="0">
                <a:solidFill>
                  <a:schemeClr val="tx1"/>
                </a:solidFill>
                <a:latin typeface="+mn-lt"/>
                <a:ea typeface="+mn-ea"/>
                <a:cs typeface="+mn-cs"/>
              </a:rPr>
              <a:t>: the new amino acid has very different properties to the original – this could result in a non-functional protein, or in one that does something quite different to the original = a new phenotype</a:t>
            </a:r>
            <a:endParaRPr lang="en-US" sz="1600" b="0" i="0" kern="1200" dirty="0" smtClean="0">
              <a:solidFill>
                <a:schemeClr val="tx1"/>
              </a:solidFill>
              <a:latin typeface="+mn-lt"/>
              <a:ea typeface="+mn-ea"/>
              <a:cs typeface="+mn-cs"/>
            </a:endParaRPr>
          </a:p>
          <a:p>
            <a:endParaRPr lang="en-US" sz="1400" b="0" i="0" u="none" strike="noStrike" kern="1200" dirty="0" smtClean="0">
              <a:solidFill>
                <a:schemeClr val="tx1"/>
              </a:solidFill>
              <a:latin typeface="+mn-lt"/>
              <a:ea typeface="+mn-ea"/>
              <a:cs typeface="+mn-cs"/>
              <a:hlinkClick r:id="rId3" tooltip="Nonsense mutations"/>
            </a:endParaRPr>
          </a:p>
          <a:p>
            <a:r>
              <a:rPr lang="en-US" sz="900" b="1" dirty="0" smtClean="0"/>
              <a:t>I, the copyright holder of this work, hereby publish it under the following </a:t>
            </a:r>
            <a:r>
              <a:rPr lang="en-US" sz="900" b="1" dirty="0" err="1" smtClean="0"/>
              <a:t>licenses:</a:t>
            </a:r>
            <a:r>
              <a:rPr lang="en-US" sz="900" dirty="0" err="1" smtClean="0"/>
              <a:t>Permission</a:t>
            </a:r>
            <a:r>
              <a:rPr lang="en-US" sz="900" dirty="0" smtClean="0"/>
              <a:t> is granted to copy, distribute and/or modify this document under the terms of the </a:t>
            </a:r>
            <a:r>
              <a:rPr lang="en-US" sz="900" b="1" u="none" strike="noStrike" kern="1200" dirty="0" smtClean="0">
                <a:solidFill>
                  <a:schemeClr val="tx1"/>
                </a:solidFill>
                <a:latin typeface="+mn-lt"/>
                <a:ea typeface="+mn-ea"/>
                <a:cs typeface="+mn-cs"/>
                <a:hlinkClick r:id="rId4" tooltip="w:en:GNU Free Documentation License"/>
              </a:rPr>
              <a:t>GNU Free Documentation License</a:t>
            </a:r>
            <a:r>
              <a:rPr lang="en-US" sz="900" dirty="0" smtClean="0"/>
              <a:t>, Version 1.2 or any later version published by the </a:t>
            </a:r>
            <a:r>
              <a:rPr lang="en-US" sz="900" u="none" strike="noStrike" kern="1200" dirty="0" smtClean="0">
                <a:solidFill>
                  <a:schemeClr val="tx1"/>
                </a:solidFill>
                <a:latin typeface="+mn-lt"/>
                <a:ea typeface="+mn-ea"/>
                <a:cs typeface="+mn-cs"/>
                <a:hlinkClick r:id="rId5" tooltip="w:en:Free Software Foundation"/>
              </a:rPr>
              <a:t>Free Software Foundation</a:t>
            </a:r>
            <a:r>
              <a:rPr lang="en-US" sz="900" dirty="0" smtClean="0"/>
              <a:t>; with no Invariant Sections, no Front-Cover Texts, and no Back-Cover Texts. A copy of the license is included in the section entitled </a:t>
            </a:r>
            <a:r>
              <a:rPr lang="en-US" sz="900" i="1" u="none" strike="noStrike" kern="1200" dirty="0" smtClean="0">
                <a:solidFill>
                  <a:schemeClr val="tx1"/>
                </a:solidFill>
                <a:latin typeface="+mn-lt"/>
                <a:ea typeface="+mn-ea"/>
                <a:cs typeface="+mn-cs"/>
                <a:hlinkClick r:id="rId6" tooltip="Commons:GNU Free Documentation License 1.2"/>
              </a:rPr>
              <a:t>GNU Free Documentation License</a:t>
            </a:r>
            <a:r>
              <a:rPr lang="en-US" sz="900" dirty="0" smtClean="0"/>
              <a:t>.</a:t>
            </a:r>
          </a:p>
          <a:p>
            <a:r>
              <a:rPr lang="en-US" sz="900" dirty="0" smtClean="0"/>
              <a:t/>
            </a:r>
            <a:br>
              <a:rPr lang="en-US" sz="900" dirty="0" smtClean="0"/>
            </a:br>
            <a:r>
              <a:rPr lang="en-US" sz="900" dirty="0" smtClean="0"/>
              <a:t> This file is licensed under the </a:t>
            </a:r>
            <a:r>
              <a:rPr lang="en-US" sz="900" u="none" strike="noStrike" kern="1200" dirty="0" smtClean="0">
                <a:solidFill>
                  <a:schemeClr val="tx1"/>
                </a:solidFill>
                <a:latin typeface="+mn-lt"/>
                <a:ea typeface="+mn-ea"/>
                <a:cs typeface="+mn-cs"/>
                <a:hlinkClick r:id="rId7" tooltip="w:en:Creative Commons"/>
              </a:rPr>
              <a:t>Creative Commons</a:t>
            </a:r>
            <a:r>
              <a:rPr lang="en-US" sz="900" dirty="0" smtClean="0"/>
              <a:t> Attribution-Share Alike </a:t>
            </a:r>
            <a:r>
              <a:rPr lang="en-US" sz="900" u="none" strike="noStrike" kern="1200" dirty="0" smtClean="0">
                <a:solidFill>
                  <a:schemeClr val="tx1"/>
                </a:solidFill>
                <a:latin typeface="+mn-lt"/>
                <a:ea typeface="+mn-ea"/>
                <a:cs typeface="+mn-cs"/>
                <a:hlinkClick r:id="rId8"/>
              </a:rPr>
              <a:t>3.0 </a:t>
            </a:r>
            <a:r>
              <a:rPr lang="en-US" sz="900" u="none" strike="noStrike" kern="1200" dirty="0" err="1" smtClean="0">
                <a:solidFill>
                  <a:schemeClr val="tx1"/>
                </a:solidFill>
                <a:latin typeface="+mn-lt"/>
                <a:ea typeface="+mn-ea"/>
                <a:cs typeface="+mn-cs"/>
                <a:hlinkClick r:id="rId8"/>
              </a:rPr>
              <a:t>Unported</a:t>
            </a:r>
            <a:r>
              <a:rPr lang="en-US" sz="900" dirty="0" smtClean="0"/>
              <a:t>, </a:t>
            </a:r>
            <a:r>
              <a:rPr lang="en-US" sz="900" u="none" strike="noStrike" kern="1200" dirty="0" smtClean="0">
                <a:solidFill>
                  <a:schemeClr val="tx1"/>
                </a:solidFill>
                <a:latin typeface="+mn-lt"/>
                <a:ea typeface="+mn-ea"/>
                <a:cs typeface="+mn-cs"/>
                <a:hlinkClick r:id="rId9"/>
              </a:rPr>
              <a:t>2.5 Generic</a:t>
            </a:r>
            <a:r>
              <a:rPr lang="en-US" sz="900" dirty="0" smtClean="0"/>
              <a:t>, </a:t>
            </a:r>
            <a:r>
              <a:rPr lang="en-US" sz="900" u="none" strike="noStrike" kern="1200" dirty="0" smtClean="0">
                <a:solidFill>
                  <a:schemeClr val="tx1"/>
                </a:solidFill>
                <a:latin typeface="+mn-lt"/>
                <a:ea typeface="+mn-ea"/>
                <a:cs typeface="+mn-cs"/>
                <a:hlinkClick r:id="rId10"/>
              </a:rPr>
              <a:t>2.0 Generic</a:t>
            </a:r>
            <a:r>
              <a:rPr lang="en-US" sz="900" dirty="0" smtClean="0"/>
              <a:t> and </a:t>
            </a:r>
            <a:r>
              <a:rPr lang="en-US" sz="900" u="none" strike="noStrike" kern="1200" dirty="0" smtClean="0">
                <a:solidFill>
                  <a:schemeClr val="tx1"/>
                </a:solidFill>
                <a:latin typeface="+mn-lt"/>
                <a:ea typeface="+mn-ea"/>
                <a:cs typeface="+mn-cs"/>
                <a:hlinkClick r:id="rId11"/>
              </a:rPr>
              <a:t>1.0 Generic</a:t>
            </a:r>
            <a:r>
              <a:rPr lang="en-US" sz="900" dirty="0" smtClean="0"/>
              <a:t> </a:t>
            </a:r>
            <a:r>
              <a:rPr lang="en-US" sz="900" dirty="0" err="1" smtClean="0"/>
              <a:t>license.You</a:t>
            </a:r>
            <a:r>
              <a:rPr lang="en-US" sz="900" dirty="0" smtClean="0"/>
              <a:t> are </a:t>
            </a:r>
            <a:r>
              <a:rPr lang="en-US" sz="900" dirty="0" err="1" smtClean="0"/>
              <a:t>free:</a:t>
            </a:r>
            <a:r>
              <a:rPr lang="en-US" sz="900" b="1" dirty="0" err="1" smtClean="0"/>
              <a:t>to</a:t>
            </a:r>
            <a:r>
              <a:rPr lang="en-US" sz="900" b="1" dirty="0" smtClean="0"/>
              <a:t> share</a:t>
            </a:r>
            <a:r>
              <a:rPr lang="en-US" sz="900" dirty="0" smtClean="0"/>
              <a:t> – to copy, distribute and transmit the work </a:t>
            </a:r>
            <a:r>
              <a:rPr lang="en-US" sz="900" b="1" dirty="0" smtClean="0"/>
              <a:t>to remix</a:t>
            </a:r>
            <a:r>
              <a:rPr lang="en-US" sz="900" dirty="0" smtClean="0"/>
              <a:t> – to adapt the work. Under the following conditions:</a:t>
            </a:r>
          </a:p>
          <a:p>
            <a:r>
              <a:rPr lang="en-US" sz="900" b="1" dirty="0" smtClean="0"/>
              <a:t>attribution</a:t>
            </a:r>
            <a:r>
              <a:rPr lang="en-US" sz="900" dirty="0" smtClean="0"/>
              <a:t> – You must attribute the work in the manner specified by the author or licensor (but not in any way that suggests that they endorse you or your use of the work).</a:t>
            </a:r>
          </a:p>
          <a:p>
            <a:r>
              <a:rPr lang="en-US" sz="900" b="1" dirty="0" smtClean="0"/>
              <a:t>share alike</a:t>
            </a:r>
            <a:r>
              <a:rPr lang="en-US" sz="900" dirty="0" smtClean="0"/>
              <a:t> – If you alter, transform, or build upon this work, you may distribute the resulting work only under the same or similar license to this one.</a:t>
            </a:r>
          </a:p>
          <a:p>
            <a:endParaRPr lang="en-GB" sz="900" dirty="0"/>
          </a:p>
        </p:txBody>
      </p:sp>
      <p:sp>
        <p:nvSpPr>
          <p:cNvPr id="4" name="Slide Number Placeholder 3"/>
          <p:cNvSpPr>
            <a:spLocks noGrp="1"/>
          </p:cNvSpPr>
          <p:nvPr>
            <p:ph type="sldNum" sz="quarter" idx="10"/>
          </p:nvPr>
        </p:nvSpPr>
        <p:spPr/>
        <p:txBody>
          <a:bodyPr/>
          <a:lstStyle/>
          <a:p>
            <a:fld id="{A4B79301-BA59-40E7-B5F9-6B65897B027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point mutations, we also see spontaneous</a:t>
            </a:r>
            <a:r>
              <a:rPr lang="en-US" baseline="0" dirty="0" smtClean="0"/>
              <a:t> deletions and insertions = </a:t>
            </a:r>
            <a:r>
              <a:rPr lang="en-US" baseline="0" dirty="0" err="1" smtClean="0"/>
              <a:t>frameshifts</a:t>
            </a:r>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b="1" dirty="0" err="1" smtClean="0"/>
              <a:t>Frameshifts</a:t>
            </a:r>
            <a:r>
              <a:rPr lang="en-GB" sz="1600" b="1" dirty="0" smtClean="0"/>
              <a:t> always affect every </a:t>
            </a:r>
            <a:r>
              <a:rPr lang="en-GB" sz="1600" b="1" dirty="0" err="1" smtClean="0"/>
              <a:t>codon</a:t>
            </a:r>
            <a:r>
              <a:rPr lang="en-GB" sz="1600" b="1" dirty="0" smtClean="0"/>
              <a:t> after the mutation</a:t>
            </a:r>
            <a:endParaRPr lang="en-US" sz="1600" b="1"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B79301-BA59-40E7-B5F9-6B65897B0276}"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Base-modifying agents</a:t>
            </a:r>
          </a:p>
          <a:p>
            <a:r>
              <a:rPr lang="en-US" dirty="0" smtClean="0"/>
              <a:t>Make chemical changes to a single base</a:t>
            </a:r>
          </a:p>
          <a:p>
            <a:r>
              <a:rPr lang="en-US" dirty="0" smtClean="0"/>
              <a:t>e.g. nitrous acid changes cytosine to </a:t>
            </a:r>
            <a:r>
              <a:rPr lang="en-US" dirty="0" err="1" smtClean="0"/>
              <a:t>uracil</a:t>
            </a:r>
            <a:r>
              <a:rPr lang="en-US" dirty="0" smtClean="0"/>
              <a:t> – leading to a change from CG-TA pair</a:t>
            </a:r>
          </a:p>
          <a:p>
            <a:endParaRPr lang="en-US" dirty="0" smtClean="0"/>
          </a:p>
          <a:p>
            <a:r>
              <a:rPr lang="en-US" dirty="0" smtClean="0"/>
              <a:t>ENU is</a:t>
            </a:r>
            <a:r>
              <a:rPr lang="en-US" baseline="0" dirty="0" smtClean="0"/>
              <a:t> known as a </a:t>
            </a:r>
            <a:r>
              <a:rPr lang="en-US" baseline="0" dirty="0" err="1" smtClean="0"/>
              <a:t>supermutagen</a:t>
            </a:r>
            <a:r>
              <a:rPr lang="en-US" baseline="0" dirty="0" smtClean="0"/>
              <a:t> – used in the 1993-5 </a:t>
            </a:r>
            <a:r>
              <a:rPr lang="en-US" baseline="0" dirty="0" err="1" smtClean="0"/>
              <a:t>zebrafish</a:t>
            </a:r>
            <a:r>
              <a:rPr lang="en-US" baseline="0" dirty="0" smtClean="0"/>
              <a:t> screen. Induces point mutations at a rate of 1 in 700 loci</a:t>
            </a:r>
          </a:p>
          <a:p>
            <a:endParaRPr lang="en-US" baseline="0" dirty="0" smtClean="0"/>
          </a:p>
          <a:p>
            <a:r>
              <a:rPr lang="en-US" baseline="0" dirty="0" smtClean="0"/>
              <a:t>In this screen 49 </a:t>
            </a:r>
            <a:r>
              <a:rPr lang="en-US" baseline="0" dirty="0" err="1" smtClean="0"/>
              <a:t>mutagenized</a:t>
            </a:r>
            <a:r>
              <a:rPr lang="en-US" baseline="0" dirty="0" smtClean="0"/>
              <a:t> males (because sperm cells are continuously produced and susceptible to DNA damage) produced over 1000 mutant strains</a:t>
            </a:r>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Base analogs replace normal bases during replication</a:t>
            </a:r>
          </a:p>
          <a:p>
            <a:pPr>
              <a:buFont typeface="Arial" pitchFamily="34" charset="0"/>
              <a:buChar char="•"/>
            </a:pPr>
            <a:r>
              <a:rPr lang="en-US" dirty="0" smtClean="0"/>
              <a:t>chemically similar to normal bases but can spontaneously change state</a:t>
            </a:r>
          </a:p>
          <a:p>
            <a:pPr>
              <a:buFont typeface="Arial" pitchFamily="34" charset="0"/>
              <a:buChar char="•"/>
            </a:pPr>
            <a:r>
              <a:rPr lang="en-US" dirty="0" smtClean="0"/>
              <a:t>e.g. 5-bromouracil</a:t>
            </a:r>
          </a:p>
          <a:p>
            <a:pPr lvl="1">
              <a:buFont typeface="Arial" pitchFamily="34" charset="0"/>
              <a:buChar char="•"/>
            </a:pPr>
            <a:r>
              <a:rPr lang="en-US" dirty="0" smtClean="0"/>
              <a:t>In one state, pairs with A in place of T</a:t>
            </a:r>
          </a:p>
          <a:p>
            <a:pPr lvl="1">
              <a:buFont typeface="Arial" pitchFamily="34" charset="0"/>
              <a:buChar char="•"/>
            </a:pPr>
            <a:r>
              <a:rPr lang="en-US" dirty="0" smtClean="0"/>
              <a:t>When it changes state it pairs with G</a:t>
            </a:r>
          </a:p>
          <a:p>
            <a:pPr>
              <a:buFont typeface="Arial" pitchFamily="34" charset="0"/>
              <a:buChar char="•"/>
            </a:pPr>
            <a:r>
              <a:rPr lang="en-US" dirty="0" smtClean="0"/>
              <a:t>Result is that an A-T pair is replaced with a C-G pair</a:t>
            </a:r>
          </a:p>
          <a:p>
            <a:pPr>
              <a:buFont typeface="Arial" pitchFamily="34" charset="0"/>
              <a:buChar char="•"/>
            </a:pPr>
            <a:r>
              <a:rPr lang="en-US" dirty="0" smtClean="0"/>
              <a:t>And the reverse can happen if the 5BU is in its</a:t>
            </a:r>
            <a:r>
              <a:rPr lang="en-US" baseline="0" dirty="0" smtClean="0"/>
              <a:t> G binding state when it is incorporated</a:t>
            </a:r>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A1BE48E-464D-4431-8EC5-33D31E8B94CC}" type="datetimeFigureOut">
              <a:rPr lang="en-US" smtClean="0"/>
              <a:pPr/>
              <a:t>10/29/2013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D4C30F3-4E5C-414C-81AE-99866C1218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1BE48E-464D-4431-8EC5-33D31E8B94CC}"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BA1BE48E-464D-4431-8EC5-33D31E8B94CC}"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657342"/>
            <a:ext cx="4269036"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2297689"/>
            <a:ext cx="42690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657342"/>
            <a:ext cx="4270465"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2297689"/>
            <a:ext cx="4270465"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sp>
        <p:nvSpPr>
          <p:cNvPr id="10"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10/29/2013</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3"/>
          <p:cNvSpPr>
            <a:spLocks noGrp="1"/>
          </p:cNvSpPr>
          <p:nvPr>
            <p:ph type="sldNum" sz="quarter" idx="12"/>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 xmlns:p14="http://schemas.microsoft.com/office/powerpoint/2010/main" val="211527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BA1BE48E-464D-4431-8EC5-33D31E8B94CC}" type="datetimeFigureOut">
              <a:rPr lang="en-US" smtClean="0"/>
              <a:pPr/>
              <a:t>10/29/2013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D4C30F3-4E5C-414C-81AE-99866C1218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A1BE48E-464D-4431-8EC5-33D31E8B94CC}" type="datetimeFigureOut">
              <a:rPr lang="en-US" smtClean="0"/>
              <a:pPr/>
              <a:t>10/29/2013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D4C30F3-4E5C-414C-81AE-99866C12187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1" name="Date Placeholder 20"/>
          <p:cNvSpPr>
            <a:spLocks noGrp="1"/>
          </p:cNvSpPr>
          <p:nvPr>
            <p:ph type="dt" sz="half" idx="10"/>
          </p:nvPr>
        </p:nvSpPr>
        <p:spPr/>
        <p:txBody>
          <a:bodyPr/>
          <a:lstStyle/>
          <a:p>
            <a:fld id="{BA1BE48E-464D-4431-8EC5-33D31E8B94CC}" type="datetimeFigureOut">
              <a:rPr lang="en-US" smtClean="0"/>
              <a:pPr/>
              <a:t>10/29/2013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0"/>
          </p:nvPr>
        </p:nvSpPr>
        <p:spPr/>
        <p:txBody>
          <a:bodyPr/>
          <a:lstStyle/>
          <a:p>
            <a:fld id="{BA1BE48E-464D-4431-8EC5-33D31E8B94CC}"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D4C30F3-4E5C-414C-81AE-99866C12187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A1BE48E-464D-4431-8EC5-33D31E8B94CC}" type="datetimeFigureOut">
              <a:rPr lang="en-US" smtClean="0"/>
              <a:pPr/>
              <a:t>10/29/2013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A1BE48E-464D-4431-8EC5-33D31E8B94CC}" type="datetimeFigureOut">
              <a:rPr lang="en-US" smtClean="0"/>
              <a:pPr/>
              <a:t>10/29/2013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dirty="0" smtClean="0"/>
              <a:t>Click to edit Master title style</a:t>
            </a:r>
            <a:endParaRPr kumimoji="0" lang="en-US" dirty="0"/>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BA1BE48E-464D-4431-8EC5-33D31E8B94CC}" type="datetimeFigureOut">
              <a:rPr lang="en-US" smtClean="0"/>
              <a:pPr/>
              <a:t>10/29/2013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t>
            </a:r>
            <a:r>
              <a:rPr kumimoji="0" lang="en-US" smtClean="0"/>
              <a:t>add picture</a:t>
            </a:r>
            <a:endParaRPr kumimoji="0" lang="en-US" dirty="0"/>
          </a:p>
        </p:txBody>
      </p:sp>
      <p:sp>
        <p:nvSpPr>
          <p:cNvPr id="7" name="Date Placeholder 6"/>
          <p:cNvSpPr>
            <a:spLocks noGrp="1"/>
          </p:cNvSpPr>
          <p:nvPr>
            <p:ph type="dt" sz="half" idx="10"/>
          </p:nvPr>
        </p:nvSpPr>
        <p:spPr/>
        <p:txBody>
          <a:bodyPr/>
          <a:lstStyle/>
          <a:p>
            <a:fld id="{BA1BE48E-464D-4431-8EC5-33D31E8B94CC}"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D4C30F3-4E5C-414C-81AE-99866C12187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A1BE48E-464D-4431-8EC5-33D31E8B94CC}" type="datetimeFigureOut">
              <a:rPr lang="en-US" smtClean="0"/>
              <a:pPr/>
              <a:t>10/29/2013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D4C30F3-4E5C-414C-81AE-99866C12187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3653"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Calibri" pitchFamily="34" charset="0"/>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Calibri" pitchFamily="34" charset="0"/>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Calibri" pitchFamily="34" charset="0"/>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Calibri" pitchFamily="34" charset="0"/>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Calibri"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124744"/>
            <a:ext cx="5326360" cy="1222375"/>
          </a:xfrm>
        </p:spPr>
        <p:txBody>
          <a:bodyPr>
            <a:noAutofit/>
          </a:bodyPr>
          <a:lstStyle/>
          <a:p>
            <a:r>
              <a:rPr lang="en-GB" sz="4400" smtClean="0"/>
              <a:t/>
            </a:r>
            <a:br>
              <a:rPr lang="en-GB" sz="4400" smtClean="0"/>
            </a:br>
            <a:r>
              <a:rPr lang="en-GB" sz="4400" smtClean="0"/>
              <a:t>Lecture </a:t>
            </a:r>
            <a:r>
              <a:rPr lang="en-GB" sz="4400" dirty="0" smtClean="0"/>
              <a:t>4: How does it all work 2 </a:t>
            </a:r>
            <a:br>
              <a:rPr lang="en-GB" sz="4400" dirty="0" smtClean="0"/>
            </a:br>
            <a:r>
              <a:rPr lang="en-US" sz="4400" dirty="0" smtClean="0"/>
              <a:t/>
            </a:r>
            <a:br>
              <a:rPr lang="en-US" sz="4400" dirty="0" smtClean="0"/>
            </a:br>
            <a:endParaRPr lang="en-US" sz="4400" dirty="0"/>
          </a:p>
        </p:txBody>
      </p:sp>
      <p:sp>
        <p:nvSpPr>
          <p:cNvPr id="3" name="Subtitle 2"/>
          <p:cNvSpPr>
            <a:spLocks noGrp="1"/>
          </p:cNvSpPr>
          <p:nvPr>
            <p:ph type="subTitle" idx="1"/>
          </p:nvPr>
        </p:nvSpPr>
        <p:spPr>
          <a:xfrm>
            <a:off x="395536" y="4005064"/>
            <a:ext cx="8458200" cy="1343000"/>
          </a:xfrm>
        </p:spPr>
        <p:txBody>
          <a:bodyPr>
            <a:noAutofit/>
          </a:bodyPr>
          <a:lstStyle/>
          <a:p>
            <a:r>
              <a:rPr lang="en-GB" sz="3200" b="1" dirty="0" smtClean="0">
                <a:latin typeface="Franklin Gothic Medium" pitchFamily="34" charset="0"/>
              </a:rPr>
              <a:t>Genetics Pedagogies Project</a:t>
            </a:r>
          </a:p>
          <a:p>
            <a:r>
              <a:rPr lang="en-GB" sz="2800" dirty="0" smtClean="0">
                <a:latin typeface="Franklin Gothic Medium" pitchFamily="34" charset="0"/>
              </a:rPr>
              <a:t>Annie Jamieson </a:t>
            </a:r>
            <a:r>
              <a:rPr lang="en-GB" sz="2800" smtClean="0">
                <a:latin typeface="Franklin Gothic Medium" pitchFamily="34" charset="0"/>
              </a:rPr>
              <a:t>(A.K.Jamieson@leeds.ac.uk</a:t>
            </a:r>
            <a:r>
              <a:rPr lang="en-GB" sz="2800" dirty="0" smtClean="0">
                <a:latin typeface="Franklin Gothic Medium" pitchFamily="34" charset="0"/>
              </a:rPr>
              <a:t>)</a:t>
            </a:r>
            <a:endParaRPr lang="en-US" sz="2800" dirty="0">
              <a:latin typeface="Franklin Gothic Medium" pitchFamily="34" charset="0"/>
            </a:endParaRPr>
          </a:p>
        </p:txBody>
      </p:sp>
      <p:pic>
        <p:nvPicPr>
          <p:cNvPr id="41986" name="Picture 2" descr="muscle turn to bone genetic disease"/>
          <p:cNvPicPr>
            <a:picLocks noChangeAspect="1" noChangeArrowheads="1"/>
          </p:cNvPicPr>
          <p:nvPr/>
        </p:nvPicPr>
        <p:blipFill>
          <a:blip r:embed="rId3" cstate="print"/>
          <a:srcRect/>
          <a:stretch>
            <a:fillRect/>
          </a:stretch>
        </p:blipFill>
        <p:spPr bwMode="auto">
          <a:xfrm>
            <a:off x="5796136" y="1052736"/>
            <a:ext cx="3107531" cy="3107531"/>
          </a:xfrm>
          <a:prstGeom prst="rect">
            <a:avLst/>
          </a:prstGeom>
          <a:noFill/>
        </p:spPr>
      </p:pic>
    </p:spTree>
    <p:extLst>
      <p:ext uri="{BB962C8B-B14F-4D97-AF65-F5344CB8AC3E}">
        <p14:creationId xmlns="" xmlns:p14="http://schemas.microsoft.com/office/powerpoint/2010/main" val="1661573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186"/>
          <p:cNvSpPr>
            <a:spLocks noGrp="1"/>
          </p:cNvSpPr>
          <p:nvPr>
            <p:ph type="title"/>
          </p:nvPr>
        </p:nvSpPr>
        <p:spPr>
          <a:xfrm>
            <a:off x="251520" y="332656"/>
            <a:ext cx="8686800" cy="841248"/>
          </a:xfrm>
        </p:spPr>
        <p:txBody>
          <a:bodyPr>
            <a:normAutofit/>
          </a:bodyPr>
          <a:lstStyle/>
          <a:p>
            <a:r>
              <a:rPr lang="en-GB" sz="3200" dirty="0" smtClean="0"/>
              <a:t>Chemical mutagens: intercalating agents</a:t>
            </a:r>
            <a:endParaRPr lang="en-US" sz="3200" dirty="0"/>
          </a:p>
        </p:txBody>
      </p:sp>
      <p:grpSp>
        <p:nvGrpSpPr>
          <p:cNvPr id="4" name="Group 101"/>
          <p:cNvGrpSpPr/>
          <p:nvPr/>
        </p:nvGrpSpPr>
        <p:grpSpPr>
          <a:xfrm>
            <a:off x="251520" y="5013176"/>
            <a:ext cx="8640960" cy="230429"/>
            <a:chOff x="467544" y="1628800"/>
            <a:chExt cx="8640960" cy="230429"/>
          </a:xfrm>
        </p:grpSpPr>
        <p:sp>
          <p:nvSpPr>
            <p:cNvPr id="197" name="Rectangle 196"/>
            <p:cNvSpPr/>
            <p:nvPr/>
          </p:nvSpPr>
          <p:spPr>
            <a:xfrm>
              <a:off x="6516216"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200" name="Rectangle 199"/>
            <p:cNvSpPr/>
            <p:nvPr/>
          </p:nvSpPr>
          <p:spPr>
            <a:xfrm>
              <a:off x="8244408"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201" name="Rectangle 200"/>
            <p:cNvSpPr/>
            <p:nvPr/>
          </p:nvSpPr>
          <p:spPr>
            <a:xfrm>
              <a:off x="3923928"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202" name="Rectangle 201"/>
            <p:cNvSpPr/>
            <p:nvPr/>
          </p:nvSpPr>
          <p:spPr>
            <a:xfrm>
              <a:off x="1763688"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203" name="Rectangle 202"/>
            <p:cNvSpPr/>
            <p:nvPr/>
          </p:nvSpPr>
          <p:spPr>
            <a:xfrm>
              <a:off x="467544"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204" name="Rectangle 203"/>
            <p:cNvSpPr/>
            <p:nvPr/>
          </p:nvSpPr>
          <p:spPr>
            <a:xfrm>
              <a:off x="7812360"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205" name="Rectangle 204"/>
            <p:cNvSpPr/>
            <p:nvPr/>
          </p:nvSpPr>
          <p:spPr>
            <a:xfrm>
              <a:off x="5652120" y="1628802"/>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206" name="Rectangle 205"/>
            <p:cNvSpPr/>
            <p:nvPr/>
          </p:nvSpPr>
          <p:spPr>
            <a:xfrm>
              <a:off x="4355976"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207" name="Rectangle 206"/>
            <p:cNvSpPr/>
            <p:nvPr/>
          </p:nvSpPr>
          <p:spPr>
            <a:xfrm>
              <a:off x="4788024"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208" name="Rectangle 207"/>
            <p:cNvSpPr/>
            <p:nvPr/>
          </p:nvSpPr>
          <p:spPr>
            <a:xfrm>
              <a:off x="2627784"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209" name="Rectangle 208"/>
            <p:cNvSpPr/>
            <p:nvPr/>
          </p:nvSpPr>
          <p:spPr>
            <a:xfrm>
              <a:off x="899592"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210" name="Rectangle 209"/>
            <p:cNvSpPr/>
            <p:nvPr/>
          </p:nvSpPr>
          <p:spPr>
            <a:xfrm>
              <a:off x="2195736"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211" name="Rectangle 210"/>
            <p:cNvSpPr/>
            <p:nvPr/>
          </p:nvSpPr>
          <p:spPr>
            <a:xfrm>
              <a:off x="7380312"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212" name="Rectangle 211"/>
            <p:cNvSpPr/>
            <p:nvPr/>
          </p:nvSpPr>
          <p:spPr>
            <a:xfrm>
              <a:off x="3491880"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213" name="Rectangle 212"/>
            <p:cNvSpPr/>
            <p:nvPr/>
          </p:nvSpPr>
          <p:spPr>
            <a:xfrm>
              <a:off x="6948264"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214" name="Rectangle 213"/>
            <p:cNvSpPr/>
            <p:nvPr/>
          </p:nvSpPr>
          <p:spPr>
            <a:xfrm>
              <a:off x="5220072"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215" name="Rectangle 214"/>
            <p:cNvSpPr/>
            <p:nvPr/>
          </p:nvSpPr>
          <p:spPr>
            <a:xfrm>
              <a:off x="8676456"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216" name="Rectangle 215"/>
            <p:cNvSpPr/>
            <p:nvPr/>
          </p:nvSpPr>
          <p:spPr>
            <a:xfrm>
              <a:off x="1331640"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217" name="Rectangle 216"/>
            <p:cNvSpPr/>
            <p:nvPr/>
          </p:nvSpPr>
          <p:spPr>
            <a:xfrm>
              <a:off x="3059832" y="1628802"/>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grpSp>
      <p:cxnSp>
        <p:nvCxnSpPr>
          <p:cNvPr id="77" name="Straight Connector 76"/>
          <p:cNvCxnSpPr/>
          <p:nvPr/>
        </p:nvCxnSpPr>
        <p:spPr>
          <a:xfrm>
            <a:off x="1547664" y="1412776"/>
            <a:ext cx="0" cy="72008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251520" y="1628800"/>
            <a:ext cx="8208912" cy="230429"/>
            <a:chOff x="251520" y="1628800"/>
            <a:chExt cx="8208912" cy="230429"/>
          </a:xfrm>
        </p:grpSpPr>
        <p:sp>
          <p:nvSpPr>
            <p:cNvPr id="103" name="Rectangle 102"/>
            <p:cNvSpPr/>
            <p:nvPr/>
          </p:nvSpPr>
          <p:spPr>
            <a:xfrm>
              <a:off x="6732240"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04" name="Rectangle 103"/>
            <p:cNvSpPr/>
            <p:nvPr/>
          </p:nvSpPr>
          <p:spPr>
            <a:xfrm>
              <a:off x="7596336"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05" name="Rectangle 104"/>
            <p:cNvSpPr/>
            <p:nvPr/>
          </p:nvSpPr>
          <p:spPr>
            <a:xfrm>
              <a:off x="3707904"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06" name="Rectangle 105"/>
            <p:cNvSpPr/>
            <p:nvPr/>
          </p:nvSpPr>
          <p:spPr>
            <a:xfrm>
              <a:off x="1547664"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07" name="Rectangle 106"/>
            <p:cNvSpPr/>
            <p:nvPr/>
          </p:nvSpPr>
          <p:spPr>
            <a:xfrm>
              <a:off x="251520"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08" name="Rectangle 107"/>
            <p:cNvSpPr/>
            <p:nvPr/>
          </p:nvSpPr>
          <p:spPr>
            <a:xfrm>
              <a:off x="7164288"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09" name="Rectangle 108"/>
            <p:cNvSpPr/>
            <p:nvPr/>
          </p:nvSpPr>
          <p:spPr>
            <a:xfrm>
              <a:off x="5436096" y="1628802"/>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0" name="Rectangle 109"/>
            <p:cNvSpPr/>
            <p:nvPr/>
          </p:nvSpPr>
          <p:spPr>
            <a:xfrm>
              <a:off x="4139952"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1" name="Rectangle 110"/>
            <p:cNvSpPr/>
            <p:nvPr/>
          </p:nvSpPr>
          <p:spPr>
            <a:xfrm>
              <a:off x="4572000"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2" name="Rectangle 111"/>
            <p:cNvSpPr/>
            <p:nvPr/>
          </p:nvSpPr>
          <p:spPr>
            <a:xfrm>
              <a:off x="2411760"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3" name="Rectangle 112"/>
            <p:cNvSpPr/>
            <p:nvPr/>
          </p:nvSpPr>
          <p:spPr>
            <a:xfrm>
              <a:off x="683568"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4" name="Rectangle 113"/>
            <p:cNvSpPr/>
            <p:nvPr/>
          </p:nvSpPr>
          <p:spPr>
            <a:xfrm>
              <a:off x="1979712"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16" name="Rectangle 115"/>
            <p:cNvSpPr/>
            <p:nvPr/>
          </p:nvSpPr>
          <p:spPr>
            <a:xfrm>
              <a:off x="3275856"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17" name="Rectangle 116"/>
            <p:cNvSpPr/>
            <p:nvPr/>
          </p:nvSpPr>
          <p:spPr>
            <a:xfrm>
              <a:off x="6300192" y="1628802"/>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18" name="Rectangle 117"/>
            <p:cNvSpPr/>
            <p:nvPr/>
          </p:nvSpPr>
          <p:spPr>
            <a:xfrm>
              <a:off x="5004048"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19" name="Rectangle 118"/>
            <p:cNvSpPr/>
            <p:nvPr/>
          </p:nvSpPr>
          <p:spPr>
            <a:xfrm>
              <a:off x="8028384"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20" name="Rectangle 119"/>
            <p:cNvSpPr/>
            <p:nvPr/>
          </p:nvSpPr>
          <p:spPr>
            <a:xfrm>
              <a:off x="1115616"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21" name="Rectangle 120"/>
            <p:cNvSpPr/>
            <p:nvPr/>
          </p:nvSpPr>
          <p:spPr>
            <a:xfrm>
              <a:off x="2843808" y="1628802"/>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02" name="Rectangle 101"/>
            <p:cNvSpPr/>
            <p:nvPr/>
          </p:nvSpPr>
          <p:spPr>
            <a:xfrm>
              <a:off x="5868144"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grpSp>
      <p:grpSp>
        <p:nvGrpSpPr>
          <p:cNvPr id="224" name="Group 223"/>
          <p:cNvGrpSpPr/>
          <p:nvPr/>
        </p:nvGrpSpPr>
        <p:grpSpPr>
          <a:xfrm>
            <a:off x="251520" y="2060848"/>
            <a:ext cx="8640960" cy="1022517"/>
            <a:chOff x="251520" y="2060848"/>
            <a:chExt cx="8640960" cy="1022517"/>
          </a:xfrm>
        </p:grpSpPr>
        <p:sp>
          <p:nvSpPr>
            <p:cNvPr id="115" name="Rectangle 114"/>
            <p:cNvSpPr/>
            <p:nvPr/>
          </p:nvSpPr>
          <p:spPr>
            <a:xfrm>
              <a:off x="6300192" y="2852936"/>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grpSp>
          <p:nvGrpSpPr>
            <p:cNvPr id="142" name="Group 141"/>
            <p:cNvGrpSpPr/>
            <p:nvPr/>
          </p:nvGrpSpPr>
          <p:grpSpPr>
            <a:xfrm>
              <a:off x="5436096" y="2060848"/>
              <a:ext cx="936104" cy="792090"/>
              <a:chOff x="5436096" y="1196752"/>
              <a:chExt cx="936104" cy="792090"/>
            </a:xfrm>
          </p:grpSpPr>
          <p:cxnSp>
            <p:nvCxnSpPr>
              <p:cNvPr id="194" name="Straight Arrow Connector 193"/>
              <p:cNvCxnSpPr/>
              <p:nvPr/>
            </p:nvCxnSpPr>
            <p:spPr>
              <a:xfrm>
                <a:off x="6012160" y="1700808"/>
                <a:ext cx="72008" cy="2880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8" name="Oval 197"/>
              <p:cNvSpPr/>
              <p:nvPr/>
            </p:nvSpPr>
            <p:spPr>
              <a:xfrm rot="16200000">
                <a:off x="5650680" y="982168"/>
                <a:ext cx="504056" cy="933224"/>
              </a:xfrm>
              <a:prstGeom prst="ellipse">
                <a:avLst/>
              </a:prstGeom>
              <a:solidFill>
                <a:srgbClr val="89F9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5508104" y="1268760"/>
                <a:ext cx="864096" cy="276999"/>
              </a:xfrm>
              <a:prstGeom prst="rect">
                <a:avLst/>
              </a:prstGeom>
              <a:noFill/>
            </p:spPr>
            <p:txBody>
              <a:bodyPr wrap="square" rtlCol="0">
                <a:spAutoFit/>
              </a:bodyPr>
              <a:lstStyle/>
              <a:p>
                <a:r>
                  <a:rPr lang="en-GB" sz="1200" b="1" dirty="0" err="1" smtClean="0"/>
                  <a:t>Acridine</a:t>
                </a:r>
                <a:endParaRPr lang="en-US" sz="1200" b="1" dirty="0"/>
              </a:p>
            </p:txBody>
          </p:sp>
        </p:grpSp>
        <p:sp>
          <p:nvSpPr>
            <p:cNvPr id="75" name="Rectangle 74"/>
            <p:cNvSpPr/>
            <p:nvPr/>
          </p:nvSpPr>
          <p:spPr>
            <a:xfrm>
              <a:off x="5868144" y="2852936"/>
              <a:ext cx="432048" cy="2304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p>
          </p:txBody>
        </p:sp>
        <p:sp>
          <p:nvSpPr>
            <p:cNvPr id="123" name="Rectangle 122"/>
            <p:cNvSpPr/>
            <p:nvPr/>
          </p:nvSpPr>
          <p:spPr>
            <a:xfrm>
              <a:off x="7164288" y="2852936"/>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24" name="Rectangle 123"/>
            <p:cNvSpPr/>
            <p:nvPr/>
          </p:nvSpPr>
          <p:spPr>
            <a:xfrm>
              <a:off x="8028384" y="2852936"/>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25" name="Rectangle 124"/>
            <p:cNvSpPr/>
            <p:nvPr/>
          </p:nvSpPr>
          <p:spPr>
            <a:xfrm>
              <a:off x="3707904" y="2852936"/>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26" name="Rectangle 125"/>
            <p:cNvSpPr/>
            <p:nvPr/>
          </p:nvSpPr>
          <p:spPr>
            <a:xfrm>
              <a:off x="1547664" y="2852936"/>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27" name="Rectangle 126"/>
            <p:cNvSpPr/>
            <p:nvPr/>
          </p:nvSpPr>
          <p:spPr>
            <a:xfrm>
              <a:off x="251520" y="2852936"/>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28" name="Rectangle 127"/>
            <p:cNvSpPr/>
            <p:nvPr/>
          </p:nvSpPr>
          <p:spPr>
            <a:xfrm>
              <a:off x="7596336" y="2852936"/>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29" name="Rectangle 128"/>
            <p:cNvSpPr/>
            <p:nvPr/>
          </p:nvSpPr>
          <p:spPr>
            <a:xfrm>
              <a:off x="5436096" y="2852938"/>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30" name="Rectangle 129"/>
            <p:cNvSpPr/>
            <p:nvPr/>
          </p:nvSpPr>
          <p:spPr>
            <a:xfrm>
              <a:off x="4139952" y="2852936"/>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31" name="Rectangle 130"/>
            <p:cNvSpPr/>
            <p:nvPr/>
          </p:nvSpPr>
          <p:spPr>
            <a:xfrm>
              <a:off x="4572000" y="2852936"/>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32" name="Rectangle 131"/>
            <p:cNvSpPr/>
            <p:nvPr/>
          </p:nvSpPr>
          <p:spPr>
            <a:xfrm>
              <a:off x="2411760" y="2852936"/>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33" name="Rectangle 132"/>
            <p:cNvSpPr/>
            <p:nvPr/>
          </p:nvSpPr>
          <p:spPr>
            <a:xfrm>
              <a:off x="683568" y="2852936"/>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34" name="Rectangle 133"/>
            <p:cNvSpPr/>
            <p:nvPr/>
          </p:nvSpPr>
          <p:spPr>
            <a:xfrm>
              <a:off x="1979712" y="2852936"/>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36" name="Rectangle 135"/>
            <p:cNvSpPr/>
            <p:nvPr/>
          </p:nvSpPr>
          <p:spPr>
            <a:xfrm>
              <a:off x="3275856" y="2852936"/>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37" name="Rectangle 136"/>
            <p:cNvSpPr/>
            <p:nvPr/>
          </p:nvSpPr>
          <p:spPr>
            <a:xfrm>
              <a:off x="6732240" y="2852936"/>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38" name="Rectangle 137"/>
            <p:cNvSpPr/>
            <p:nvPr/>
          </p:nvSpPr>
          <p:spPr>
            <a:xfrm>
              <a:off x="5004048" y="2852936"/>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40" name="Rectangle 139"/>
            <p:cNvSpPr/>
            <p:nvPr/>
          </p:nvSpPr>
          <p:spPr>
            <a:xfrm>
              <a:off x="1115616" y="2852936"/>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41" name="Rectangle 140"/>
            <p:cNvSpPr/>
            <p:nvPr/>
          </p:nvSpPr>
          <p:spPr>
            <a:xfrm>
              <a:off x="2843808" y="2852938"/>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49" name="Rectangle 148"/>
            <p:cNvSpPr/>
            <p:nvPr/>
          </p:nvSpPr>
          <p:spPr>
            <a:xfrm>
              <a:off x="8460432" y="2852936"/>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50" name="TextBox 149"/>
            <p:cNvSpPr txBox="1"/>
            <p:nvPr/>
          </p:nvSpPr>
          <p:spPr>
            <a:xfrm>
              <a:off x="251520" y="2132856"/>
              <a:ext cx="4839851" cy="369332"/>
            </a:xfrm>
            <a:prstGeom prst="rect">
              <a:avLst/>
            </a:prstGeom>
            <a:noFill/>
          </p:spPr>
          <p:txBody>
            <a:bodyPr wrap="none" rtlCol="0">
              <a:spAutoFit/>
            </a:bodyPr>
            <a:lstStyle/>
            <a:p>
              <a:r>
                <a:rPr lang="en-GB" sz="1800" dirty="0" err="1" smtClean="0"/>
                <a:t>Acridine</a:t>
              </a:r>
              <a:r>
                <a:rPr lang="en-GB" sz="1800" dirty="0" smtClean="0"/>
                <a:t>  inserts into the DNA template strand</a:t>
              </a:r>
              <a:endParaRPr lang="en-US" sz="1800" dirty="0"/>
            </a:p>
          </p:txBody>
        </p:sp>
      </p:grpSp>
      <p:sp>
        <p:nvSpPr>
          <p:cNvPr id="153" name="TextBox 152"/>
          <p:cNvSpPr txBox="1"/>
          <p:nvPr/>
        </p:nvSpPr>
        <p:spPr>
          <a:xfrm>
            <a:off x="251520" y="4437112"/>
            <a:ext cx="2723823" cy="369332"/>
          </a:xfrm>
          <a:prstGeom prst="rect">
            <a:avLst/>
          </a:prstGeom>
          <a:noFill/>
        </p:spPr>
        <p:txBody>
          <a:bodyPr wrap="none" rtlCol="0">
            <a:spAutoFit/>
          </a:bodyPr>
          <a:lstStyle/>
          <a:p>
            <a:r>
              <a:rPr lang="en-GB" sz="1800" dirty="0" smtClean="0"/>
              <a:t>Resulting in a </a:t>
            </a:r>
            <a:r>
              <a:rPr lang="en-GB" sz="1800" dirty="0" err="1" smtClean="0"/>
              <a:t>frameshift</a:t>
            </a:r>
            <a:r>
              <a:rPr lang="en-GB" sz="1800" dirty="0" smtClean="0"/>
              <a:t> </a:t>
            </a:r>
            <a:endParaRPr lang="en-US" sz="1800" dirty="0"/>
          </a:p>
        </p:txBody>
      </p:sp>
      <p:sp>
        <p:nvSpPr>
          <p:cNvPr id="156" name="Rectangle 155"/>
          <p:cNvSpPr/>
          <p:nvPr/>
        </p:nvSpPr>
        <p:spPr>
          <a:xfrm>
            <a:off x="5868144" y="5013176"/>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cxnSp>
        <p:nvCxnSpPr>
          <p:cNvPr id="160" name="Straight Connector 159"/>
          <p:cNvCxnSpPr/>
          <p:nvPr/>
        </p:nvCxnSpPr>
        <p:spPr>
          <a:xfrm>
            <a:off x="8028384" y="1412776"/>
            <a:ext cx="0" cy="72008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732240" y="1412776"/>
            <a:ext cx="0" cy="72008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436096" y="1412776"/>
            <a:ext cx="0" cy="72008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139952" y="1412776"/>
            <a:ext cx="0" cy="72008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843808" y="1412776"/>
            <a:ext cx="0" cy="72008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028384" y="4797152"/>
            <a:ext cx="0" cy="72008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6732240" y="4797152"/>
            <a:ext cx="0" cy="72008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5436096" y="4797152"/>
            <a:ext cx="0" cy="72008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139952" y="4797152"/>
            <a:ext cx="0" cy="72008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2843808" y="4797152"/>
            <a:ext cx="0" cy="72008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547664" y="4797152"/>
            <a:ext cx="0" cy="72008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20" name="Oval 219"/>
          <p:cNvSpPr/>
          <p:nvPr/>
        </p:nvSpPr>
        <p:spPr>
          <a:xfrm>
            <a:off x="5436096" y="4869160"/>
            <a:ext cx="2736304" cy="57606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5364088" y="1484784"/>
            <a:ext cx="2736304" cy="57606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224"/>
          <p:cNvGrpSpPr/>
          <p:nvPr/>
        </p:nvGrpSpPr>
        <p:grpSpPr>
          <a:xfrm>
            <a:off x="251520" y="3356992"/>
            <a:ext cx="8981946" cy="878499"/>
            <a:chOff x="251520" y="3356992"/>
            <a:chExt cx="8981946" cy="878499"/>
          </a:xfrm>
        </p:grpSpPr>
        <p:sp>
          <p:nvSpPr>
            <p:cNvPr id="165" name="Rectangle 164"/>
            <p:cNvSpPr/>
            <p:nvPr/>
          </p:nvSpPr>
          <p:spPr>
            <a:xfrm>
              <a:off x="683568" y="4005064"/>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67" name="Rectangle 166"/>
            <p:cNvSpPr/>
            <p:nvPr/>
          </p:nvSpPr>
          <p:spPr>
            <a:xfrm>
              <a:off x="1979712" y="4005064"/>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68" name="Rectangle 167"/>
            <p:cNvSpPr/>
            <p:nvPr/>
          </p:nvSpPr>
          <p:spPr>
            <a:xfrm>
              <a:off x="8028384" y="4005064"/>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69" name="Rectangle 168"/>
            <p:cNvSpPr/>
            <p:nvPr/>
          </p:nvSpPr>
          <p:spPr>
            <a:xfrm>
              <a:off x="3707904" y="4005064"/>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70" name="Rectangle 169"/>
            <p:cNvSpPr/>
            <p:nvPr/>
          </p:nvSpPr>
          <p:spPr>
            <a:xfrm>
              <a:off x="2843808" y="4005064"/>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71" name="Rectangle 170"/>
            <p:cNvSpPr/>
            <p:nvPr/>
          </p:nvSpPr>
          <p:spPr>
            <a:xfrm>
              <a:off x="251520" y="4005064"/>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72" name="Rectangle 171"/>
            <p:cNvSpPr/>
            <p:nvPr/>
          </p:nvSpPr>
          <p:spPr>
            <a:xfrm>
              <a:off x="2411760" y="4005064"/>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73" name="Rectangle 172"/>
            <p:cNvSpPr/>
            <p:nvPr/>
          </p:nvSpPr>
          <p:spPr>
            <a:xfrm>
              <a:off x="4139952" y="4005064"/>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74" name="Rectangle 173"/>
            <p:cNvSpPr/>
            <p:nvPr/>
          </p:nvSpPr>
          <p:spPr>
            <a:xfrm>
              <a:off x="5436096" y="4005064"/>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75" name="Rectangle 174"/>
            <p:cNvSpPr/>
            <p:nvPr/>
          </p:nvSpPr>
          <p:spPr>
            <a:xfrm>
              <a:off x="7596336" y="4005064"/>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76" name="Rectangle 175"/>
            <p:cNvSpPr/>
            <p:nvPr/>
          </p:nvSpPr>
          <p:spPr>
            <a:xfrm>
              <a:off x="5004048" y="4005064"/>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77" name="Rectangle 176"/>
            <p:cNvSpPr/>
            <p:nvPr/>
          </p:nvSpPr>
          <p:spPr>
            <a:xfrm>
              <a:off x="8460432" y="4005064"/>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78" name="Rectangle 177"/>
            <p:cNvSpPr/>
            <p:nvPr/>
          </p:nvSpPr>
          <p:spPr>
            <a:xfrm>
              <a:off x="6732240" y="4005064"/>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79" name="Rectangle 178"/>
            <p:cNvSpPr/>
            <p:nvPr/>
          </p:nvSpPr>
          <p:spPr>
            <a:xfrm>
              <a:off x="1115616" y="4005064"/>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80" name="Rectangle 179"/>
            <p:cNvSpPr/>
            <p:nvPr/>
          </p:nvSpPr>
          <p:spPr>
            <a:xfrm>
              <a:off x="3275856" y="4005064"/>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82" name="Rectangle 181"/>
            <p:cNvSpPr/>
            <p:nvPr/>
          </p:nvSpPr>
          <p:spPr>
            <a:xfrm>
              <a:off x="6300192" y="4005064"/>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83" name="Rectangle 182"/>
            <p:cNvSpPr/>
            <p:nvPr/>
          </p:nvSpPr>
          <p:spPr>
            <a:xfrm>
              <a:off x="4572000" y="4005064"/>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88" name="Rectangle 187"/>
            <p:cNvSpPr/>
            <p:nvPr/>
          </p:nvSpPr>
          <p:spPr>
            <a:xfrm>
              <a:off x="1547664" y="4005064"/>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218" name="Rectangle 217"/>
            <p:cNvSpPr/>
            <p:nvPr/>
          </p:nvSpPr>
          <p:spPr>
            <a:xfrm>
              <a:off x="5868144" y="4005064"/>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51" name="TextBox 150"/>
            <p:cNvSpPr txBox="1"/>
            <p:nvPr/>
          </p:nvSpPr>
          <p:spPr>
            <a:xfrm>
              <a:off x="251520" y="3356992"/>
              <a:ext cx="8981946" cy="369332"/>
            </a:xfrm>
            <a:prstGeom prst="rect">
              <a:avLst/>
            </a:prstGeom>
            <a:noFill/>
          </p:spPr>
          <p:txBody>
            <a:bodyPr wrap="none" rtlCol="0">
              <a:spAutoFit/>
            </a:bodyPr>
            <a:lstStyle/>
            <a:p>
              <a:r>
                <a:rPr lang="en-GB" sz="1800" dirty="0" smtClean="0"/>
                <a:t>At replication, resulting gap in new strand is filled at random by any one of the 4 bases</a:t>
              </a:r>
              <a:endParaRPr lang="en-US" sz="1800" dirty="0"/>
            </a:p>
          </p:txBody>
        </p:sp>
        <p:sp>
          <p:nvSpPr>
            <p:cNvPr id="152" name="Rectangle 151"/>
            <p:cNvSpPr/>
            <p:nvPr/>
          </p:nvSpPr>
          <p:spPr>
            <a:xfrm>
              <a:off x="7164288" y="4005064"/>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grpSp>
      <p:sp>
        <p:nvSpPr>
          <p:cNvPr id="199" name="Oval 198"/>
          <p:cNvSpPr/>
          <p:nvPr/>
        </p:nvSpPr>
        <p:spPr>
          <a:xfrm>
            <a:off x="5796136" y="3789040"/>
            <a:ext cx="576064" cy="57606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6" grpId="0" animBg="1"/>
      <p:bldP spid="220" grpId="0" animBg="1"/>
      <p:bldP spid="223" grpId="0" animBg="1"/>
      <p:bldP spid="1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686800" cy="838200"/>
          </a:xfrm>
        </p:spPr>
        <p:txBody>
          <a:bodyPr>
            <a:normAutofit/>
          </a:bodyPr>
          <a:lstStyle/>
          <a:p>
            <a:r>
              <a:rPr lang="en-GB" dirty="0" smtClean="0"/>
              <a:t>EFFECTS OF </a:t>
            </a:r>
            <a:r>
              <a:rPr lang="en-GB" dirty="0" err="1" smtClean="0"/>
              <a:t>uv</a:t>
            </a:r>
            <a:r>
              <a:rPr lang="en-GB" dirty="0" smtClean="0"/>
              <a:t> LIGHT ON DNA</a:t>
            </a:r>
            <a:endParaRPr lang="en-US" dirty="0"/>
          </a:p>
        </p:txBody>
      </p:sp>
      <p:sp>
        <p:nvSpPr>
          <p:cNvPr id="6" name="Content Placeholder 5"/>
          <p:cNvSpPr>
            <a:spLocks noGrp="1"/>
          </p:cNvSpPr>
          <p:nvPr>
            <p:ph idx="1"/>
          </p:nvPr>
        </p:nvSpPr>
        <p:spPr>
          <a:xfrm>
            <a:off x="304800" y="4077072"/>
            <a:ext cx="8686800" cy="2520280"/>
          </a:xfrm>
        </p:spPr>
        <p:txBody>
          <a:bodyPr>
            <a:normAutofit fontScale="92500" lnSpcReduction="10000"/>
          </a:bodyPr>
          <a:lstStyle/>
          <a:p>
            <a:r>
              <a:rPr lang="en-GB" sz="2800" dirty="0" smtClean="0"/>
              <a:t>Thymine </a:t>
            </a:r>
            <a:r>
              <a:rPr lang="en-GB" sz="2800" dirty="0" err="1" smtClean="0"/>
              <a:t>dimers</a:t>
            </a:r>
            <a:r>
              <a:rPr lang="en-GB" sz="2800" dirty="0" smtClean="0"/>
              <a:t> can form 50+ times/s in a cell</a:t>
            </a:r>
          </a:p>
          <a:p>
            <a:r>
              <a:rPr lang="en-GB" sz="2800" dirty="0" smtClean="0"/>
              <a:t>Generally fixed by repair mechanisms</a:t>
            </a:r>
          </a:p>
          <a:p>
            <a:r>
              <a:rPr lang="en-GB" sz="2800" dirty="0" smtClean="0"/>
              <a:t>Over-exposure to UV overwhelms the repair mechanisms </a:t>
            </a:r>
            <a:r>
              <a:rPr lang="en-GB" sz="2800" dirty="0" smtClean="0">
                <a:cs typeface="Arial"/>
              </a:rPr>
              <a:t>→ cell damage and cell death (sunburn symptoms)</a:t>
            </a:r>
          </a:p>
          <a:p>
            <a:r>
              <a:rPr lang="en-GB" sz="2800" dirty="0" smtClean="0">
                <a:cs typeface="Arial"/>
              </a:rPr>
              <a:t>Unrepaired </a:t>
            </a:r>
            <a:r>
              <a:rPr lang="en-GB" sz="2800" dirty="0" err="1" smtClean="0">
                <a:cs typeface="Arial"/>
              </a:rPr>
              <a:t>dimers</a:t>
            </a:r>
            <a:r>
              <a:rPr lang="en-GB" sz="2800" dirty="0" smtClean="0">
                <a:cs typeface="Arial"/>
              </a:rPr>
              <a:t> in certain genes (e.g. </a:t>
            </a:r>
            <a:r>
              <a:rPr lang="en-GB" sz="2800" dirty="0" err="1" smtClean="0">
                <a:cs typeface="Arial"/>
              </a:rPr>
              <a:t>p53</a:t>
            </a:r>
            <a:r>
              <a:rPr lang="en-GB" sz="2800" dirty="0" smtClean="0">
                <a:cs typeface="Arial"/>
              </a:rPr>
              <a:t> tumour suppressor) can lead to skin cancer</a:t>
            </a:r>
            <a:endParaRPr lang="en-US" sz="2800" dirty="0"/>
          </a:p>
        </p:txBody>
      </p:sp>
      <p:pic>
        <p:nvPicPr>
          <p:cNvPr id="1026" name="Picture 2" descr="http://www.nature.com/scitable/nated/content/19185/pierce_17_24_FULL.jpg"/>
          <p:cNvPicPr>
            <a:picLocks noChangeAspect="1" noChangeArrowheads="1"/>
          </p:cNvPicPr>
          <p:nvPr/>
        </p:nvPicPr>
        <p:blipFill>
          <a:blip r:embed="rId3" cstate="print"/>
          <a:srcRect t="14635"/>
          <a:stretch>
            <a:fillRect/>
          </a:stretch>
        </p:blipFill>
        <p:spPr bwMode="auto">
          <a:xfrm>
            <a:off x="179512" y="1124744"/>
            <a:ext cx="8641080" cy="294018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86800" cy="841248"/>
          </a:xfrm>
        </p:spPr>
        <p:txBody>
          <a:bodyPr>
            <a:normAutofit/>
          </a:bodyPr>
          <a:lstStyle/>
          <a:p>
            <a:r>
              <a:rPr lang="en-GB" dirty="0" smtClean="0">
                <a:solidFill>
                  <a:schemeClr val="tx1"/>
                </a:solidFill>
              </a:rPr>
              <a:t>Consequences of mutations</a:t>
            </a:r>
            <a:endParaRPr lang="en-GB" dirty="0"/>
          </a:p>
        </p:txBody>
      </p:sp>
      <p:sp>
        <p:nvSpPr>
          <p:cNvPr id="3" name="Content Placeholder 2"/>
          <p:cNvSpPr>
            <a:spLocks noGrp="1"/>
          </p:cNvSpPr>
          <p:nvPr>
            <p:ph sz="half" idx="1"/>
          </p:nvPr>
        </p:nvSpPr>
        <p:spPr>
          <a:xfrm>
            <a:off x="304800" y="1268760"/>
            <a:ext cx="8587680" cy="5400600"/>
          </a:xfrm>
        </p:spPr>
        <p:txBody>
          <a:bodyPr>
            <a:normAutofit fontScale="85000" lnSpcReduction="10000"/>
          </a:bodyPr>
          <a:lstStyle/>
          <a:p>
            <a:r>
              <a:rPr lang="en-GB" dirty="0" smtClean="0"/>
              <a:t>stable mutation </a:t>
            </a:r>
            <a:r>
              <a:rPr lang="en-GB" dirty="0" smtClean="0">
                <a:sym typeface="Wingdings 3"/>
              </a:rPr>
              <a:t> </a:t>
            </a:r>
            <a:r>
              <a:rPr lang="en-GB" dirty="0" smtClean="0"/>
              <a:t>a variant allele</a:t>
            </a:r>
          </a:p>
          <a:p>
            <a:r>
              <a:rPr lang="en-GB" b="1" dirty="0" smtClean="0"/>
              <a:t>Haplophenotype</a:t>
            </a:r>
            <a:r>
              <a:rPr lang="en-GB" dirty="0" smtClean="0"/>
              <a:t> = phenotype </a:t>
            </a:r>
            <a:r>
              <a:rPr lang="en-GB" dirty="0" smtClean="0"/>
              <a:t>associated with a single allele</a:t>
            </a:r>
          </a:p>
          <a:p>
            <a:pPr lvl="1"/>
            <a:r>
              <a:rPr lang="en-GB" dirty="0" smtClean="0"/>
              <a:t>Silent </a:t>
            </a:r>
            <a:r>
              <a:rPr lang="en-GB" dirty="0" smtClean="0"/>
              <a:t>or </a:t>
            </a:r>
            <a:r>
              <a:rPr lang="en-GB" dirty="0" smtClean="0"/>
              <a:t>conservative </a:t>
            </a:r>
            <a:r>
              <a:rPr lang="en-GB" dirty="0" smtClean="0"/>
              <a:t>mutations </a:t>
            </a:r>
            <a:r>
              <a:rPr lang="en-GB" dirty="0" smtClean="0">
                <a:sym typeface="Wingdings 3"/>
              </a:rPr>
              <a:t> </a:t>
            </a:r>
            <a:r>
              <a:rPr lang="en-GB" dirty="0" smtClean="0"/>
              <a:t>no </a:t>
            </a:r>
            <a:r>
              <a:rPr lang="en-GB" dirty="0" smtClean="0"/>
              <a:t>phenotypic effect</a:t>
            </a:r>
          </a:p>
          <a:p>
            <a:pPr lvl="1"/>
            <a:r>
              <a:rPr lang="en-GB" dirty="0" err="1" smtClean="0"/>
              <a:t>Mis</a:t>
            </a:r>
            <a:r>
              <a:rPr lang="en-GB" dirty="0" smtClean="0"/>
              <a:t>-sense, non-conservative or </a:t>
            </a:r>
            <a:r>
              <a:rPr lang="en-GB" dirty="0" err="1" smtClean="0"/>
              <a:t>frameshifts</a:t>
            </a:r>
            <a:r>
              <a:rPr lang="en-GB" dirty="0" smtClean="0"/>
              <a:t> </a:t>
            </a:r>
            <a:r>
              <a:rPr lang="en-GB" dirty="0" smtClean="0">
                <a:sym typeface="Wingdings 3"/>
              </a:rPr>
              <a:t> </a:t>
            </a:r>
            <a:r>
              <a:rPr lang="en-GB" dirty="0" smtClean="0"/>
              <a:t>non-functioning, malfunctioning or differently functioning </a:t>
            </a:r>
            <a:r>
              <a:rPr lang="en-GB" dirty="0" smtClean="0"/>
              <a:t>protein</a:t>
            </a:r>
          </a:p>
          <a:p>
            <a:r>
              <a:rPr lang="en-GB" dirty="0" smtClean="0"/>
              <a:t>individual </a:t>
            </a:r>
            <a:r>
              <a:rPr lang="en-GB" b="1" dirty="0" smtClean="0"/>
              <a:t>heterozygous </a:t>
            </a:r>
            <a:r>
              <a:rPr lang="en-GB" dirty="0" smtClean="0"/>
              <a:t>for the mutant allele could have a number of phenotypes</a:t>
            </a:r>
          </a:p>
          <a:p>
            <a:pPr lvl="1"/>
            <a:r>
              <a:rPr lang="en-GB" dirty="0" smtClean="0"/>
              <a:t>If the product of a single copy of the ‘normal’ allele is sufficient for normal function (i.e. </a:t>
            </a:r>
            <a:r>
              <a:rPr lang="en-GB" b="1" dirty="0" err="1" smtClean="0"/>
              <a:t>haplosufficient</a:t>
            </a:r>
            <a:r>
              <a:rPr lang="en-GB" dirty="0" smtClean="0"/>
              <a:t>) the mutation will have no effect on the individual</a:t>
            </a:r>
          </a:p>
          <a:p>
            <a:pPr lvl="1"/>
            <a:r>
              <a:rPr lang="en-GB" dirty="0" smtClean="0"/>
              <a:t>If the normal allele is </a:t>
            </a:r>
            <a:r>
              <a:rPr lang="en-GB" i="1" dirty="0" smtClean="0"/>
              <a:t>not</a:t>
            </a:r>
            <a:r>
              <a:rPr lang="en-GB" dirty="0" smtClean="0"/>
              <a:t> </a:t>
            </a:r>
            <a:r>
              <a:rPr lang="en-GB" dirty="0" err="1" smtClean="0"/>
              <a:t>haplosufficient</a:t>
            </a:r>
            <a:r>
              <a:rPr lang="en-GB" dirty="0" smtClean="0"/>
              <a:t>, the individual </a:t>
            </a:r>
            <a:r>
              <a:rPr lang="en-GB" dirty="0" smtClean="0"/>
              <a:t>may suffer </a:t>
            </a:r>
            <a:r>
              <a:rPr lang="en-GB" dirty="0" smtClean="0"/>
              <a:t>a disorder</a:t>
            </a:r>
          </a:p>
          <a:p>
            <a:pPr lvl="1"/>
            <a:r>
              <a:rPr lang="en-GB" dirty="0" smtClean="0"/>
              <a:t>Severity depends on how much the function of the mutant is </a:t>
            </a:r>
            <a:r>
              <a:rPr lang="en-GB" dirty="0" smtClean="0"/>
              <a:t>affected</a:t>
            </a:r>
          </a:p>
          <a:p>
            <a:r>
              <a:rPr lang="en-GB" dirty="0" smtClean="0"/>
              <a:t>An individual </a:t>
            </a:r>
            <a:r>
              <a:rPr lang="en-GB" b="1" dirty="0" smtClean="0"/>
              <a:t>homozygous</a:t>
            </a:r>
            <a:r>
              <a:rPr lang="en-GB" dirty="0" smtClean="0"/>
              <a:t> for the mutant allele will suffer more severe symptoms than a heterozygote</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noChangeAspect="1"/>
          </p:cNvGrpSpPr>
          <p:nvPr/>
        </p:nvGrpSpPr>
        <p:grpSpPr>
          <a:xfrm>
            <a:off x="395536" y="116632"/>
            <a:ext cx="172819" cy="2096873"/>
            <a:chOff x="1331640" y="260648"/>
            <a:chExt cx="432048" cy="5242181"/>
          </a:xfrm>
        </p:grpSpPr>
        <p:sp>
          <p:nvSpPr>
            <p:cNvPr id="6" name="Flowchart: Terminator 5"/>
            <p:cNvSpPr/>
            <p:nvPr/>
          </p:nvSpPr>
          <p:spPr>
            <a:xfrm rot="5400000">
              <a:off x="-54514" y="1646802"/>
              <a:ext cx="3175553" cy="403245"/>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p:cNvSpPr/>
            <p:nvPr/>
          </p:nvSpPr>
          <p:spPr>
            <a:xfrm rot="5400000">
              <a:off x="499948" y="4267892"/>
              <a:ext cx="2066629" cy="403245"/>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1457655" y="537878"/>
              <a:ext cx="151217" cy="40324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1508060" y="2150857"/>
              <a:ext cx="50406" cy="4032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1482857" y="2377682"/>
              <a:ext cx="100811" cy="4032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1508060" y="2654913"/>
              <a:ext cx="50406" cy="40324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1457655" y="3864648"/>
              <a:ext cx="151217" cy="40324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1508060" y="4116675"/>
              <a:ext cx="50406" cy="40324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1457655" y="4419109"/>
              <a:ext cx="151217" cy="403245"/>
            </a:xfrm>
            <a:prstGeom prst="rect">
              <a:avLst/>
            </a:prstGeom>
            <a:solidFill>
              <a:srgbClr val="08E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flipH="1">
              <a:off x="1517261" y="4712341"/>
              <a:ext cx="32003" cy="40324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5400000">
              <a:off x="1508060" y="4872759"/>
              <a:ext cx="50406" cy="40324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5400000">
              <a:off x="1508060" y="739501"/>
              <a:ext cx="50406" cy="40324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31640" y="1801618"/>
              <a:ext cx="432048" cy="4032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9" name="Rectangle 18"/>
            <p:cNvSpPr/>
            <p:nvPr/>
          </p:nvSpPr>
          <p:spPr>
            <a:xfrm rot="5400000">
              <a:off x="1508060" y="1999640"/>
              <a:ext cx="50406" cy="403245"/>
            </a:xfrm>
            <a:prstGeom prst="rect">
              <a:avLst/>
            </a:prstGeom>
            <a:solidFill>
              <a:srgbClr val="48A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1482857" y="1016731"/>
              <a:ext cx="100811" cy="403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5400000">
              <a:off x="1508060" y="1293962"/>
              <a:ext cx="50406" cy="40324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flipH="1">
              <a:off x="1508060" y="1545989"/>
              <a:ext cx="50406" cy="4032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nvGrpSpPr>
        <p:grpSpPr>
          <a:xfrm>
            <a:off x="755576" y="116632"/>
            <a:ext cx="172819" cy="2096873"/>
            <a:chOff x="1331640" y="260648"/>
            <a:chExt cx="432048" cy="5242181"/>
          </a:xfrm>
        </p:grpSpPr>
        <p:sp>
          <p:nvSpPr>
            <p:cNvPr id="25" name="Flowchart: Terminator 24"/>
            <p:cNvSpPr/>
            <p:nvPr/>
          </p:nvSpPr>
          <p:spPr>
            <a:xfrm rot="5400000">
              <a:off x="-54514" y="1646802"/>
              <a:ext cx="3175553" cy="403245"/>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Terminator 25"/>
            <p:cNvSpPr/>
            <p:nvPr/>
          </p:nvSpPr>
          <p:spPr>
            <a:xfrm rot="5400000">
              <a:off x="499948" y="4267892"/>
              <a:ext cx="2066629" cy="403245"/>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5400000">
              <a:off x="1457655" y="537878"/>
              <a:ext cx="151217" cy="40324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5400000">
              <a:off x="1508060" y="2150857"/>
              <a:ext cx="50406" cy="4032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5400000">
              <a:off x="1482857" y="2377682"/>
              <a:ext cx="100811" cy="4032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5400000">
              <a:off x="1508060" y="2654913"/>
              <a:ext cx="50406" cy="40324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5400000">
              <a:off x="1457655" y="3864648"/>
              <a:ext cx="151217" cy="40324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5400000">
              <a:off x="1508060" y="4116675"/>
              <a:ext cx="50406" cy="40324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5400000">
              <a:off x="1457655" y="4419109"/>
              <a:ext cx="151217" cy="403245"/>
            </a:xfrm>
            <a:prstGeom prst="rect">
              <a:avLst/>
            </a:prstGeom>
            <a:solidFill>
              <a:srgbClr val="08E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5400000" flipH="1">
              <a:off x="1517261" y="4712341"/>
              <a:ext cx="32003" cy="40324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1508060" y="4872759"/>
              <a:ext cx="50406" cy="40324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1508060" y="739501"/>
              <a:ext cx="50406" cy="40324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331640" y="1801618"/>
              <a:ext cx="432048" cy="4032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a:t>
              </a:r>
              <a:endParaRPr lang="en-US" sz="1200" b="1" dirty="0">
                <a:solidFill>
                  <a:schemeClr val="tx1"/>
                </a:solidFill>
              </a:endParaRPr>
            </a:p>
          </p:txBody>
        </p:sp>
        <p:sp>
          <p:nvSpPr>
            <p:cNvPr id="38" name="Rectangle 37"/>
            <p:cNvSpPr/>
            <p:nvPr/>
          </p:nvSpPr>
          <p:spPr>
            <a:xfrm rot="5400000">
              <a:off x="1508060" y="1999640"/>
              <a:ext cx="50406" cy="403245"/>
            </a:xfrm>
            <a:prstGeom prst="rect">
              <a:avLst/>
            </a:prstGeom>
            <a:solidFill>
              <a:srgbClr val="48A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5400000">
              <a:off x="1482857" y="1016731"/>
              <a:ext cx="100811" cy="403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5400000">
              <a:off x="1508060" y="1293962"/>
              <a:ext cx="50406" cy="40324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flipH="1">
              <a:off x="1508060" y="1545989"/>
              <a:ext cx="50406" cy="4032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a:grpSpLocks noChangeAspect="1"/>
          </p:cNvGrpSpPr>
          <p:nvPr/>
        </p:nvGrpSpPr>
        <p:grpSpPr>
          <a:xfrm>
            <a:off x="395536" y="2276872"/>
            <a:ext cx="172819" cy="2096873"/>
            <a:chOff x="1331640" y="260648"/>
            <a:chExt cx="432048" cy="5242181"/>
          </a:xfrm>
        </p:grpSpPr>
        <p:sp>
          <p:nvSpPr>
            <p:cNvPr id="63" name="Flowchart: Terminator 62"/>
            <p:cNvSpPr/>
            <p:nvPr/>
          </p:nvSpPr>
          <p:spPr>
            <a:xfrm rot="5400000">
              <a:off x="-54514" y="1646802"/>
              <a:ext cx="3175553" cy="403245"/>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Terminator 63"/>
            <p:cNvSpPr/>
            <p:nvPr/>
          </p:nvSpPr>
          <p:spPr>
            <a:xfrm rot="5400000">
              <a:off x="499948" y="4267892"/>
              <a:ext cx="2066629" cy="403245"/>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5400000">
              <a:off x="1457655" y="537878"/>
              <a:ext cx="151217" cy="40324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5400000">
              <a:off x="1508060" y="2150857"/>
              <a:ext cx="50406" cy="4032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5400000">
              <a:off x="1482857" y="2377682"/>
              <a:ext cx="100811" cy="4032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rot="5400000">
              <a:off x="1508060" y="2654913"/>
              <a:ext cx="50406" cy="40324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5400000">
              <a:off x="1457655" y="3864648"/>
              <a:ext cx="151217" cy="40324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5400000">
              <a:off x="1508060" y="4116675"/>
              <a:ext cx="50406" cy="40324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5400000">
              <a:off x="1457655" y="4419109"/>
              <a:ext cx="151217" cy="403245"/>
            </a:xfrm>
            <a:prstGeom prst="rect">
              <a:avLst/>
            </a:prstGeom>
            <a:solidFill>
              <a:srgbClr val="08E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5400000" flipH="1">
              <a:off x="1517261" y="4712341"/>
              <a:ext cx="32003" cy="40324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5400000">
              <a:off x="1508060" y="4872759"/>
              <a:ext cx="50406" cy="40324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rot="5400000">
              <a:off x="1508060" y="739501"/>
              <a:ext cx="50406" cy="40324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331640" y="1801618"/>
              <a:ext cx="432048" cy="4032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76" name="Rectangle 75"/>
            <p:cNvSpPr/>
            <p:nvPr/>
          </p:nvSpPr>
          <p:spPr>
            <a:xfrm rot="5400000">
              <a:off x="1508060" y="1999640"/>
              <a:ext cx="50406" cy="403245"/>
            </a:xfrm>
            <a:prstGeom prst="rect">
              <a:avLst/>
            </a:prstGeom>
            <a:solidFill>
              <a:srgbClr val="48A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5400000">
              <a:off x="1482857" y="1016731"/>
              <a:ext cx="100811" cy="403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rot="5400000">
              <a:off x="1508060" y="1293962"/>
              <a:ext cx="50406" cy="40324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5400000" flipH="1">
              <a:off x="1508060" y="1545989"/>
              <a:ext cx="50406" cy="4032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a:grpSpLocks noChangeAspect="1"/>
          </p:cNvGrpSpPr>
          <p:nvPr/>
        </p:nvGrpSpPr>
        <p:grpSpPr>
          <a:xfrm>
            <a:off x="827584" y="4581128"/>
            <a:ext cx="172819" cy="2096873"/>
            <a:chOff x="1331640" y="260648"/>
            <a:chExt cx="432048" cy="5242181"/>
          </a:xfrm>
        </p:grpSpPr>
        <p:sp>
          <p:nvSpPr>
            <p:cNvPr id="81" name="Flowchart: Terminator 80"/>
            <p:cNvSpPr/>
            <p:nvPr/>
          </p:nvSpPr>
          <p:spPr>
            <a:xfrm rot="5400000">
              <a:off x="-54514" y="1646802"/>
              <a:ext cx="3175553" cy="403245"/>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Terminator 81"/>
            <p:cNvSpPr/>
            <p:nvPr/>
          </p:nvSpPr>
          <p:spPr>
            <a:xfrm rot="5400000">
              <a:off x="499948" y="4267892"/>
              <a:ext cx="2066629" cy="403245"/>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5400000">
              <a:off x="1457655" y="537878"/>
              <a:ext cx="151217" cy="40324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5400000">
              <a:off x="1508060" y="2150857"/>
              <a:ext cx="50406" cy="4032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5400000">
              <a:off x="1482857" y="2377682"/>
              <a:ext cx="100811" cy="4032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rot="5400000">
              <a:off x="1508060" y="2654913"/>
              <a:ext cx="50406" cy="40324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rot="5400000">
              <a:off x="1457655" y="3864648"/>
              <a:ext cx="151217" cy="40324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5400000">
              <a:off x="1508060" y="4116675"/>
              <a:ext cx="50406" cy="40324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rot="5400000">
              <a:off x="1457655" y="4419109"/>
              <a:ext cx="151217" cy="403245"/>
            </a:xfrm>
            <a:prstGeom prst="rect">
              <a:avLst/>
            </a:prstGeom>
            <a:solidFill>
              <a:srgbClr val="08E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5400000" flipH="1">
              <a:off x="1517261" y="4712341"/>
              <a:ext cx="32003" cy="40324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5400000">
              <a:off x="1508060" y="4872759"/>
              <a:ext cx="50406" cy="40324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5400000">
              <a:off x="1508060" y="739501"/>
              <a:ext cx="50406" cy="40324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1331640" y="1801618"/>
              <a:ext cx="432048" cy="4032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a:t>
              </a:r>
              <a:endParaRPr lang="en-US" sz="1200" b="1" dirty="0">
                <a:solidFill>
                  <a:schemeClr val="tx1"/>
                </a:solidFill>
              </a:endParaRPr>
            </a:p>
          </p:txBody>
        </p:sp>
        <p:sp>
          <p:nvSpPr>
            <p:cNvPr id="94" name="Rectangle 93"/>
            <p:cNvSpPr/>
            <p:nvPr/>
          </p:nvSpPr>
          <p:spPr>
            <a:xfrm rot="5400000">
              <a:off x="1508060" y="1999640"/>
              <a:ext cx="50406" cy="403245"/>
            </a:xfrm>
            <a:prstGeom prst="rect">
              <a:avLst/>
            </a:prstGeom>
            <a:solidFill>
              <a:srgbClr val="48A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5400000">
              <a:off x="1482857" y="1016731"/>
              <a:ext cx="100811" cy="403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5400000">
              <a:off x="1508060" y="1293962"/>
              <a:ext cx="50406" cy="40324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5400000" flipH="1">
              <a:off x="1508060" y="1545989"/>
              <a:ext cx="50406" cy="4032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395536" y="4581128"/>
            <a:ext cx="172819" cy="2096873"/>
            <a:chOff x="1331640" y="260648"/>
            <a:chExt cx="432048" cy="5242181"/>
          </a:xfrm>
        </p:grpSpPr>
        <p:sp>
          <p:nvSpPr>
            <p:cNvPr id="99" name="Flowchart: Terminator 98"/>
            <p:cNvSpPr/>
            <p:nvPr/>
          </p:nvSpPr>
          <p:spPr>
            <a:xfrm rot="5400000">
              <a:off x="-54514" y="1646802"/>
              <a:ext cx="3175553" cy="403245"/>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Terminator 99"/>
            <p:cNvSpPr/>
            <p:nvPr/>
          </p:nvSpPr>
          <p:spPr>
            <a:xfrm rot="5400000">
              <a:off x="499948" y="4267892"/>
              <a:ext cx="2066629" cy="403245"/>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rot="5400000">
              <a:off x="1457655" y="537878"/>
              <a:ext cx="151217" cy="40324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rot="5400000">
              <a:off x="1508060" y="2150857"/>
              <a:ext cx="50406" cy="4032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rot="5400000">
              <a:off x="1482857" y="2377682"/>
              <a:ext cx="100811" cy="4032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rot="5400000">
              <a:off x="1508060" y="2654913"/>
              <a:ext cx="50406" cy="40324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rot="5400000">
              <a:off x="1457655" y="3864648"/>
              <a:ext cx="151217" cy="40324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rot="5400000">
              <a:off x="1508060" y="4116675"/>
              <a:ext cx="50406" cy="40324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5400000">
              <a:off x="1457655" y="4419109"/>
              <a:ext cx="151217" cy="403245"/>
            </a:xfrm>
            <a:prstGeom prst="rect">
              <a:avLst/>
            </a:prstGeom>
            <a:solidFill>
              <a:srgbClr val="08E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5400000" flipH="1">
              <a:off x="1517261" y="4712341"/>
              <a:ext cx="32003" cy="40324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rot="5400000">
              <a:off x="1508060" y="4872759"/>
              <a:ext cx="50406" cy="40324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rot="5400000">
              <a:off x="1508060" y="739501"/>
              <a:ext cx="50406" cy="40324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31640" y="1801618"/>
              <a:ext cx="432048" cy="4032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a:t>
              </a:r>
              <a:endParaRPr lang="en-US" sz="1200" b="1" dirty="0">
                <a:solidFill>
                  <a:schemeClr val="tx1"/>
                </a:solidFill>
              </a:endParaRPr>
            </a:p>
          </p:txBody>
        </p:sp>
        <p:sp>
          <p:nvSpPr>
            <p:cNvPr id="112" name="Rectangle 111"/>
            <p:cNvSpPr/>
            <p:nvPr/>
          </p:nvSpPr>
          <p:spPr>
            <a:xfrm rot="5400000">
              <a:off x="1508060" y="1999640"/>
              <a:ext cx="50406" cy="403245"/>
            </a:xfrm>
            <a:prstGeom prst="rect">
              <a:avLst/>
            </a:prstGeom>
            <a:solidFill>
              <a:srgbClr val="48A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rot="5400000">
              <a:off x="1482857" y="1016731"/>
              <a:ext cx="100811" cy="403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rot="5400000">
              <a:off x="1508060" y="1293962"/>
              <a:ext cx="50406" cy="40324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rot="5400000" flipH="1">
              <a:off x="1508060" y="1545989"/>
              <a:ext cx="50406" cy="4032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755576" y="2276872"/>
            <a:ext cx="172819" cy="2096873"/>
            <a:chOff x="1331640" y="260648"/>
            <a:chExt cx="432048" cy="5242181"/>
          </a:xfrm>
        </p:grpSpPr>
        <p:sp>
          <p:nvSpPr>
            <p:cNvPr id="117" name="Flowchart: Terminator 116"/>
            <p:cNvSpPr/>
            <p:nvPr/>
          </p:nvSpPr>
          <p:spPr>
            <a:xfrm rot="5400000">
              <a:off x="-54514" y="1646802"/>
              <a:ext cx="3175553" cy="403245"/>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Terminator 117"/>
            <p:cNvSpPr/>
            <p:nvPr/>
          </p:nvSpPr>
          <p:spPr>
            <a:xfrm rot="5400000">
              <a:off x="499948" y="4267892"/>
              <a:ext cx="2066629" cy="403245"/>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rot="5400000">
              <a:off x="1457655" y="537878"/>
              <a:ext cx="151217" cy="40324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rot="5400000">
              <a:off x="1508060" y="2150857"/>
              <a:ext cx="50406" cy="4032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5400000">
              <a:off x="1482857" y="2377682"/>
              <a:ext cx="100811" cy="4032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5400000">
              <a:off x="1508060" y="2654913"/>
              <a:ext cx="50406" cy="40324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rot="5400000">
              <a:off x="1457655" y="3864648"/>
              <a:ext cx="151217" cy="40324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5400000">
              <a:off x="1508060" y="4116675"/>
              <a:ext cx="50406" cy="40324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5400000">
              <a:off x="1457655" y="4419109"/>
              <a:ext cx="151217" cy="403245"/>
            </a:xfrm>
            <a:prstGeom prst="rect">
              <a:avLst/>
            </a:prstGeom>
            <a:solidFill>
              <a:srgbClr val="08E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rot="5400000" flipH="1">
              <a:off x="1517261" y="4712341"/>
              <a:ext cx="32003" cy="40324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rot="5400000">
              <a:off x="1508060" y="4872759"/>
              <a:ext cx="50406" cy="40324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rot="5400000">
              <a:off x="1508060" y="739501"/>
              <a:ext cx="50406" cy="40324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1331640" y="1801618"/>
              <a:ext cx="432048" cy="4032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a:t>
              </a:r>
              <a:endParaRPr lang="en-US" sz="1200" b="1" dirty="0">
                <a:solidFill>
                  <a:schemeClr val="tx1"/>
                </a:solidFill>
              </a:endParaRPr>
            </a:p>
          </p:txBody>
        </p:sp>
        <p:sp>
          <p:nvSpPr>
            <p:cNvPr id="130" name="Rectangle 129"/>
            <p:cNvSpPr/>
            <p:nvPr/>
          </p:nvSpPr>
          <p:spPr>
            <a:xfrm rot="5400000">
              <a:off x="1508060" y="1999640"/>
              <a:ext cx="50406" cy="403245"/>
            </a:xfrm>
            <a:prstGeom prst="rect">
              <a:avLst/>
            </a:prstGeom>
            <a:solidFill>
              <a:srgbClr val="48A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rot="5400000">
              <a:off x="1482857" y="1016731"/>
              <a:ext cx="100811" cy="403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5400000">
              <a:off x="1508060" y="1293962"/>
              <a:ext cx="50406" cy="40324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rot="5400000" flipH="1">
              <a:off x="1508060" y="1545989"/>
              <a:ext cx="50406" cy="4032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1331640" y="476672"/>
            <a:ext cx="6553141" cy="769441"/>
          </a:xfrm>
          <a:prstGeom prst="rect">
            <a:avLst/>
          </a:prstGeom>
          <a:noFill/>
        </p:spPr>
        <p:txBody>
          <a:bodyPr wrap="none" rtlCol="0">
            <a:spAutoFit/>
          </a:bodyPr>
          <a:lstStyle/>
          <a:p>
            <a:r>
              <a:rPr lang="en-GB" dirty="0" smtClean="0"/>
              <a:t>Heterozygote where normal allele is </a:t>
            </a:r>
            <a:r>
              <a:rPr lang="en-GB" dirty="0" err="1" smtClean="0"/>
              <a:t>haplosufficient</a:t>
            </a:r>
            <a:endParaRPr lang="en-GB" dirty="0" smtClean="0"/>
          </a:p>
          <a:p>
            <a:r>
              <a:rPr lang="en-GB" dirty="0" smtClean="0"/>
              <a:t>Phenotype = normal</a:t>
            </a:r>
            <a:endParaRPr lang="en-GB" dirty="0"/>
          </a:p>
        </p:txBody>
      </p:sp>
      <p:sp>
        <p:nvSpPr>
          <p:cNvPr id="136" name="TextBox 135"/>
          <p:cNvSpPr txBox="1"/>
          <p:nvPr/>
        </p:nvSpPr>
        <p:spPr>
          <a:xfrm>
            <a:off x="1475656" y="2852936"/>
            <a:ext cx="7086940" cy="769441"/>
          </a:xfrm>
          <a:prstGeom prst="rect">
            <a:avLst/>
          </a:prstGeom>
          <a:noFill/>
        </p:spPr>
        <p:txBody>
          <a:bodyPr wrap="none" rtlCol="0">
            <a:spAutoFit/>
          </a:bodyPr>
          <a:lstStyle/>
          <a:p>
            <a:r>
              <a:rPr lang="en-GB" dirty="0" smtClean="0"/>
              <a:t>Heterozygote where normal allele is </a:t>
            </a:r>
            <a:r>
              <a:rPr lang="en-GB" i="1" dirty="0" smtClean="0"/>
              <a:t>not</a:t>
            </a:r>
            <a:r>
              <a:rPr lang="en-GB" dirty="0" smtClean="0"/>
              <a:t> </a:t>
            </a:r>
            <a:r>
              <a:rPr lang="en-GB" dirty="0" err="1" smtClean="0"/>
              <a:t>haplosufficient</a:t>
            </a:r>
            <a:endParaRPr lang="en-GB" dirty="0" smtClean="0"/>
          </a:p>
          <a:p>
            <a:r>
              <a:rPr lang="en-GB" dirty="0" smtClean="0"/>
              <a:t>Phenotype = mutant</a:t>
            </a:r>
            <a:endParaRPr lang="en-GB" dirty="0"/>
          </a:p>
        </p:txBody>
      </p:sp>
      <p:sp>
        <p:nvSpPr>
          <p:cNvPr id="137" name="TextBox 136"/>
          <p:cNvSpPr txBox="1"/>
          <p:nvPr/>
        </p:nvSpPr>
        <p:spPr>
          <a:xfrm>
            <a:off x="1547664" y="5157192"/>
            <a:ext cx="3921266" cy="769441"/>
          </a:xfrm>
          <a:prstGeom prst="rect">
            <a:avLst/>
          </a:prstGeom>
          <a:noFill/>
        </p:spPr>
        <p:txBody>
          <a:bodyPr wrap="none" rtlCol="0">
            <a:spAutoFit/>
          </a:bodyPr>
          <a:lstStyle/>
          <a:p>
            <a:r>
              <a:rPr lang="en-GB" dirty="0" smtClean="0"/>
              <a:t>Homozygous for mutant allele</a:t>
            </a:r>
          </a:p>
          <a:p>
            <a:r>
              <a:rPr lang="en-GB" dirty="0" smtClean="0"/>
              <a:t>Phenotype = mutant</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pPr lvl="0"/>
            <a:r>
              <a:rPr lang="en-GB" sz="4000" dirty="0" err="1" smtClean="0">
                <a:solidFill>
                  <a:schemeClr val="tx1"/>
                </a:solidFill>
              </a:rPr>
              <a:t>Epigenetics</a:t>
            </a:r>
            <a:r>
              <a:rPr lang="en-GB" sz="4000" dirty="0" smtClean="0">
                <a:solidFill>
                  <a:schemeClr val="tx1"/>
                </a:solidFill>
              </a:rPr>
              <a:t/>
            </a:r>
            <a:br>
              <a:rPr lang="en-GB" sz="4000" dirty="0" smtClean="0">
                <a:solidFill>
                  <a:schemeClr val="tx1"/>
                </a:solidFill>
              </a:rPr>
            </a:br>
            <a:endParaRPr lang="en-US" dirty="0"/>
          </a:p>
        </p:txBody>
      </p:sp>
      <p:sp>
        <p:nvSpPr>
          <p:cNvPr id="3" name="Content Placeholder 2"/>
          <p:cNvSpPr>
            <a:spLocks noGrp="1"/>
          </p:cNvSpPr>
          <p:nvPr>
            <p:ph idx="1"/>
          </p:nvPr>
        </p:nvSpPr>
        <p:spPr/>
        <p:txBody>
          <a:bodyPr/>
          <a:lstStyle/>
          <a:p>
            <a:r>
              <a:rPr lang="en-GB" dirty="0" smtClean="0"/>
              <a:t>Molecular mechanisms that alter the way genes are </a:t>
            </a:r>
            <a:r>
              <a:rPr lang="en-GB" dirty="0" smtClean="0"/>
              <a:t>expressed, therefore alter the phenotype </a:t>
            </a:r>
            <a:r>
              <a:rPr lang="en-GB" dirty="0" smtClean="0"/>
              <a:t>(without changing the DNA sequence)</a:t>
            </a:r>
          </a:p>
          <a:p>
            <a:r>
              <a:rPr lang="en-GB" dirty="0" smtClean="0"/>
              <a:t>Can be mediated by environmental </a:t>
            </a:r>
            <a:r>
              <a:rPr lang="en-GB" dirty="0" smtClean="0"/>
              <a:t>factors e.g. honey bees </a:t>
            </a:r>
            <a:r>
              <a:rPr lang="en-GB" dirty="0" smtClean="0"/>
              <a:t>(but not always)</a:t>
            </a:r>
          </a:p>
          <a:p>
            <a:r>
              <a:rPr lang="en-GB" dirty="0" smtClean="0"/>
              <a:t>Can be passed on to offspring (but not always)</a:t>
            </a:r>
          </a:p>
          <a:p>
            <a:r>
              <a:rPr lang="en-GB" dirty="0" smtClean="0"/>
              <a:t>DNA </a:t>
            </a:r>
            <a:r>
              <a:rPr lang="en-GB" dirty="0" err="1" smtClean="0"/>
              <a:t>methylation</a:t>
            </a:r>
            <a:endParaRPr lang="en-GB" dirty="0" smtClean="0"/>
          </a:p>
          <a:p>
            <a:r>
              <a:rPr lang="en-GB" dirty="0" err="1" smtClean="0"/>
              <a:t>Histone</a:t>
            </a:r>
            <a:r>
              <a:rPr lang="en-GB" dirty="0" smtClean="0"/>
              <a:t> </a:t>
            </a:r>
            <a:r>
              <a:rPr lang="en-GB" dirty="0" err="1" smtClean="0"/>
              <a:t>acetylation</a:t>
            </a:r>
            <a:r>
              <a:rPr lang="en-GB" dirty="0" smtClean="0"/>
              <a:t>/</a:t>
            </a:r>
            <a:r>
              <a:rPr lang="en-GB" dirty="0" err="1" smtClean="0"/>
              <a:t>methylation</a:t>
            </a:r>
            <a:endParaRPr lang="en-GB"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p:nvPr/>
        </p:nvGrpSpPr>
        <p:grpSpPr>
          <a:xfrm>
            <a:off x="215516" y="1124744"/>
            <a:ext cx="8712968" cy="432048"/>
            <a:chOff x="179512" y="2420888"/>
            <a:chExt cx="8712968" cy="432048"/>
          </a:xfrm>
        </p:grpSpPr>
        <p:sp>
          <p:nvSpPr>
            <p:cNvPr id="4" name="Rectangle 3"/>
            <p:cNvSpPr/>
            <p:nvPr/>
          </p:nvSpPr>
          <p:spPr>
            <a:xfrm>
              <a:off x="1115616" y="2420888"/>
              <a:ext cx="648072"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6" name="Rectangle 5"/>
            <p:cNvSpPr/>
            <p:nvPr/>
          </p:nvSpPr>
          <p:spPr>
            <a:xfrm>
              <a:off x="7236296" y="2420888"/>
              <a:ext cx="72008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7" name="Rectangle 6"/>
            <p:cNvSpPr/>
            <p:nvPr/>
          </p:nvSpPr>
          <p:spPr>
            <a:xfrm>
              <a:off x="179512" y="2420888"/>
              <a:ext cx="936104"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DNA</a:t>
              </a:r>
              <a:endParaRPr lang="en-GB" sz="2000" dirty="0"/>
            </a:p>
          </p:txBody>
        </p:sp>
        <p:sp>
          <p:nvSpPr>
            <p:cNvPr id="11" name="Rectangle 10"/>
            <p:cNvSpPr/>
            <p:nvPr/>
          </p:nvSpPr>
          <p:spPr>
            <a:xfrm>
              <a:off x="1763688" y="2420888"/>
              <a:ext cx="86409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4" name="Rectangle 13"/>
            <p:cNvSpPr/>
            <p:nvPr/>
          </p:nvSpPr>
          <p:spPr>
            <a:xfrm>
              <a:off x="2627784" y="2420888"/>
              <a:ext cx="1584176" cy="432048"/>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INTRON</a:t>
              </a:r>
              <a:endParaRPr lang="en-GB" sz="2000" b="1" dirty="0"/>
            </a:p>
          </p:txBody>
        </p:sp>
        <p:sp>
          <p:nvSpPr>
            <p:cNvPr id="17" name="Rectangle 16"/>
            <p:cNvSpPr/>
            <p:nvPr/>
          </p:nvSpPr>
          <p:spPr>
            <a:xfrm>
              <a:off x="7956376" y="2420888"/>
              <a:ext cx="936104"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DNA</a:t>
              </a:r>
              <a:endParaRPr lang="en-GB" sz="2000" dirty="0"/>
            </a:p>
          </p:txBody>
        </p:sp>
        <p:sp>
          <p:nvSpPr>
            <p:cNvPr id="19" name="Rectangle 18"/>
            <p:cNvSpPr/>
            <p:nvPr/>
          </p:nvSpPr>
          <p:spPr>
            <a:xfrm>
              <a:off x="5508104" y="2420888"/>
              <a:ext cx="1152128" cy="432048"/>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0" name="Rectangle 19"/>
            <p:cNvSpPr/>
            <p:nvPr/>
          </p:nvSpPr>
          <p:spPr>
            <a:xfrm>
              <a:off x="4211960" y="2420888"/>
              <a:ext cx="1296144"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EXON</a:t>
              </a:r>
              <a:endParaRPr lang="en-GB" sz="2000" b="1" dirty="0">
                <a:solidFill>
                  <a:schemeClr val="tx1"/>
                </a:solidFill>
              </a:endParaRPr>
            </a:p>
          </p:txBody>
        </p:sp>
        <p:sp>
          <p:nvSpPr>
            <p:cNvPr id="21" name="Rectangle 20"/>
            <p:cNvSpPr/>
            <p:nvPr/>
          </p:nvSpPr>
          <p:spPr>
            <a:xfrm>
              <a:off x="6660232" y="2420888"/>
              <a:ext cx="576064"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sp>
        <p:nvSpPr>
          <p:cNvPr id="24" name="TextBox 23"/>
          <p:cNvSpPr txBox="1"/>
          <p:nvPr/>
        </p:nvSpPr>
        <p:spPr>
          <a:xfrm>
            <a:off x="467544" y="548680"/>
            <a:ext cx="1237839" cy="400110"/>
          </a:xfrm>
          <a:prstGeom prst="rect">
            <a:avLst/>
          </a:prstGeom>
          <a:noFill/>
        </p:spPr>
        <p:txBody>
          <a:bodyPr wrap="none" rtlCol="0">
            <a:spAutoFit/>
          </a:bodyPr>
          <a:lstStyle/>
          <a:p>
            <a:r>
              <a:rPr lang="en-GB" sz="2000" dirty="0" smtClean="0"/>
              <a:t>Promoter</a:t>
            </a:r>
            <a:endParaRPr lang="en-GB" sz="2000" dirty="0"/>
          </a:p>
        </p:txBody>
      </p:sp>
      <p:sp>
        <p:nvSpPr>
          <p:cNvPr id="25" name="TextBox 24"/>
          <p:cNvSpPr txBox="1"/>
          <p:nvPr/>
        </p:nvSpPr>
        <p:spPr>
          <a:xfrm>
            <a:off x="7236296" y="548680"/>
            <a:ext cx="1395382" cy="400110"/>
          </a:xfrm>
          <a:prstGeom prst="rect">
            <a:avLst/>
          </a:prstGeom>
          <a:noFill/>
        </p:spPr>
        <p:txBody>
          <a:bodyPr wrap="none" rtlCol="0">
            <a:spAutoFit/>
          </a:bodyPr>
          <a:lstStyle/>
          <a:p>
            <a:r>
              <a:rPr lang="en-GB" sz="2000" dirty="0" smtClean="0"/>
              <a:t>Terminator</a:t>
            </a:r>
            <a:endParaRPr lang="en-GB" sz="2000" dirty="0"/>
          </a:p>
        </p:txBody>
      </p:sp>
      <p:sp>
        <p:nvSpPr>
          <p:cNvPr id="26" name="TextBox 25"/>
          <p:cNvSpPr txBox="1"/>
          <p:nvPr/>
        </p:nvSpPr>
        <p:spPr>
          <a:xfrm>
            <a:off x="3067422" y="332656"/>
            <a:ext cx="2752677" cy="400110"/>
          </a:xfrm>
          <a:prstGeom prst="rect">
            <a:avLst/>
          </a:prstGeom>
          <a:noFill/>
        </p:spPr>
        <p:txBody>
          <a:bodyPr wrap="none" rtlCol="0">
            <a:spAutoFit/>
          </a:bodyPr>
          <a:lstStyle/>
          <a:p>
            <a:r>
              <a:rPr lang="en-GB" sz="2000" smtClean="0"/>
              <a:t>RNA-coding sequence</a:t>
            </a:r>
            <a:endParaRPr lang="en-GB" sz="2000" dirty="0"/>
          </a:p>
        </p:txBody>
      </p:sp>
      <p:grpSp>
        <p:nvGrpSpPr>
          <p:cNvPr id="5" name="Group 54"/>
          <p:cNvGrpSpPr/>
          <p:nvPr/>
        </p:nvGrpSpPr>
        <p:grpSpPr>
          <a:xfrm>
            <a:off x="1835696" y="836712"/>
            <a:ext cx="5472608" cy="216024"/>
            <a:chOff x="1763688" y="3068960"/>
            <a:chExt cx="5472608" cy="216024"/>
          </a:xfrm>
        </p:grpSpPr>
        <p:cxnSp>
          <p:nvCxnSpPr>
            <p:cNvPr id="28" name="Straight Connector 27"/>
            <p:cNvCxnSpPr/>
            <p:nvPr/>
          </p:nvCxnSpPr>
          <p:spPr>
            <a:xfrm>
              <a:off x="1763688" y="3068960"/>
              <a:ext cx="54726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763688" y="3068960"/>
              <a:ext cx="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236296" y="3068960"/>
              <a:ext cx="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7668344" y="908720"/>
            <a:ext cx="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403648" y="908720"/>
            <a:ext cx="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07504" y="1556792"/>
            <a:ext cx="1080120" cy="8640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763688" y="1556792"/>
            <a:ext cx="7272808" cy="8640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118"/>
          <p:cNvGrpSpPr>
            <a:grpSpLocks noChangeAspect="1"/>
          </p:cNvGrpSpPr>
          <p:nvPr/>
        </p:nvGrpSpPr>
        <p:grpSpPr>
          <a:xfrm>
            <a:off x="107504" y="2420888"/>
            <a:ext cx="8928992" cy="530529"/>
            <a:chOff x="467544" y="4365095"/>
            <a:chExt cx="7764341" cy="299564"/>
          </a:xfrm>
        </p:grpSpPr>
        <p:sp>
          <p:nvSpPr>
            <p:cNvPr id="96" name="Rectangle 95"/>
            <p:cNvSpPr/>
            <p:nvPr/>
          </p:nvSpPr>
          <p:spPr>
            <a:xfrm>
              <a:off x="5670905" y="4365100"/>
              <a:ext cx="432048" cy="299555"/>
            </a:xfrm>
            <a:prstGeom prst="rect">
              <a:avLst/>
            </a:prstGeom>
            <a:solidFill>
              <a:srgbClr val="89F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C</a:t>
              </a:r>
              <a:endParaRPr lang="en-GB" sz="2000" b="1" dirty="0">
                <a:solidFill>
                  <a:schemeClr val="tx1"/>
                </a:solidFill>
              </a:endParaRPr>
            </a:p>
          </p:txBody>
        </p:sp>
        <p:sp>
          <p:nvSpPr>
            <p:cNvPr id="97" name="Rectangle 96"/>
            <p:cNvSpPr/>
            <p:nvPr/>
          </p:nvSpPr>
          <p:spPr>
            <a:xfrm>
              <a:off x="7361527" y="4365097"/>
              <a:ext cx="432048" cy="29955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a:t>
              </a:r>
              <a:endParaRPr lang="en-GB" sz="2000" b="1" dirty="0"/>
            </a:p>
          </p:txBody>
        </p:sp>
        <p:sp>
          <p:nvSpPr>
            <p:cNvPr id="98" name="Rectangle 97"/>
            <p:cNvSpPr/>
            <p:nvPr/>
          </p:nvSpPr>
          <p:spPr>
            <a:xfrm>
              <a:off x="6948264" y="4365104"/>
              <a:ext cx="432048" cy="29955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a:t>
              </a:r>
              <a:endParaRPr lang="en-GB" sz="2000" b="1" dirty="0"/>
            </a:p>
          </p:txBody>
        </p:sp>
        <p:sp>
          <p:nvSpPr>
            <p:cNvPr id="99" name="Rectangle 98"/>
            <p:cNvSpPr/>
            <p:nvPr/>
          </p:nvSpPr>
          <p:spPr>
            <a:xfrm>
              <a:off x="2195736" y="4365102"/>
              <a:ext cx="432048" cy="29955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a:t>
              </a:r>
              <a:endParaRPr lang="en-GB" sz="2000" b="1" dirty="0"/>
            </a:p>
          </p:txBody>
        </p:sp>
        <p:sp>
          <p:nvSpPr>
            <p:cNvPr id="100" name="Rectangle 99"/>
            <p:cNvSpPr/>
            <p:nvPr/>
          </p:nvSpPr>
          <p:spPr>
            <a:xfrm>
              <a:off x="467544" y="4365101"/>
              <a:ext cx="432048" cy="29955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a:t>
              </a:r>
              <a:endParaRPr lang="en-GB" sz="2000" b="1" dirty="0"/>
            </a:p>
          </p:txBody>
        </p:sp>
        <p:sp>
          <p:nvSpPr>
            <p:cNvPr id="101" name="Rectangle 100"/>
            <p:cNvSpPr/>
            <p:nvPr/>
          </p:nvSpPr>
          <p:spPr>
            <a:xfrm>
              <a:off x="7799837" y="4365095"/>
              <a:ext cx="432048" cy="29955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T</a:t>
              </a:r>
              <a:endParaRPr lang="en-GB" sz="2000" b="1" dirty="0"/>
            </a:p>
          </p:txBody>
        </p:sp>
        <p:sp>
          <p:nvSpPr>
            <p:cNvPr id="102" name="Rectangle 101"/>
            <p:cNvSpPr/>
            <p:nvPr/>
          </p:nvSpPr>
          <p:spPr>
            <a:xfrm>
              <a:off x="6547525" y="4365100"/>
              <a:ext cx="438309" cy="29955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T</a:t>
              </a:r>
              <a:endParaRPr lang="en-GB" sz="2000" b="1" dirty="0"/>
            </a:p>
          </p:txBody>
        </p:sp>
        <p:sp>
          <p:nvSpPr>
            <p:cNvPr id="104" name="Rectangle 103"/>
            <p:cNvSpPr/>
            <p:nvPr/>
          </p:nvSpPr>
          <p:spPr>
            <a:xfrm>
              <a:off x="2627784" y="4365101"/>
              <a:ext cx="432048" cy="299555"/>
            </a:xfrm>
            <a:prstGeom prst="rect">
              <a:avLst/>
            </a:prstGeom>
            <a:solidFill>
              <a:srgbClr val="825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T</a:t>
              </a:r>
              <a:endParaRPr lang="en-GB" sz="2000" b="1" dirty="0"/>
            </a:p>
          </p:txBody>
        </p:sp>
        <p:sp>
          <p:nvSpPr>
            <p:cNvPr id="106" name="Rectangle 105"/>
            <p:cNvSpPr/>
            <p:nvPr/>
          </p:nvSpPr>
          <p:spPr>
            <a:xfrm>
              <a:off x="899592" y="4365101"/>
              <a:ext cx="450833" cy="29955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T</a:t>
              </a:r>
              <a:endParaRPr lang="en-GB" sz="2000" b="1" dirty="0"/>
            </a:p>
          </p:txBody>
        </p:sp>
        <p:sp>
          <p:nvSpPr>
            <p:cNvPr id="107" name="Rectangle 106"/>
            <p:cNvSpPr/>
            <p:nvPr/>
          </p:nvSpPr>
          <p:spPr>
            <a:xfrm>
              <a:off x="4794286" y="4365104"/>
              <a:ext cx="432048" cy="299555"/>
            </a:xfrm>
            <a:prstGeom prst="rect">
              <a:avLst/>
            </a:prstGeom>
            <a:solidFill>
              <a:srgbClr val="89F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C</a:t>
              </a:r>
              <a:endParaRPr lang="en-GB" sz="2000" b="1" dirty="0">
                <a:solidFill>
                  <a:schemeClr val="tx1"/>
                </a:solidFill>
              </a:endParaRPr>
            </a:p>
          </p:txBody>
        </p:sp>
        <p:sp>
          <p:nvSpPr>
            <p:cNvPr id="108" name="Rectangle 107"/>
            <p:cNvSpPr/>
            <p:nvPr/>
          </p:nvSpPr>
          <p:spPr>
            <a:xfrm>
              <a:off x="3917666" y="4365104"/>
              <a:ext cx="432048" cy="299555"/>
            </a:xfrm>
            <a:prstGeom prst="rect">
              <a:avLst/>
            </a:prstGeom>
            <a:solidFill>
              <a:srgbClr val="89F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C</a:t>
              </a:r>
              <a:endParaRPr lang="en-GB" sz="2000" b="1" dirty="0">
                <a:solidFill>
                  <a:schemeClr val="tx1"/>
                </a:solidFill>
              </a:endParaRPr>
            </a:p>
          </p:txBody>
        </p:sp>
        <p:sp>
          <p:nvSpPr>
            <p:cNvPr id="109" name="Rectangle 108"/>
            <p:cNvSpPr/>
            <p:nvPr/>
          </p:nvSpPr>
          <p:spPr>
            <a:xfrm>
              <a:off x="3041047" y="4365104"/>
              <a:ext cx="432048" cy="299555"/>
            </a:xfrm>
            <a:prstGeom prst="rect">
              <a:avLst/>
            </a:prstGeom>
            <a:solidFill>
              <a:srgbClr val="89F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C</a:t>
              </a:r>
              <a:endParaRPr lang="en-GB" sz="2000" b="1" dirty="0">
                <a:solidFill>
                  <a:schemeClr val="tx1"/>
                </a:solidFill>
              </a:endParaRPr>
            </a:p>
          </p:txBody>
        </p:sp>
        <p:sp>
          <p:nvSpPr>
            <p:cNvPr id="110" name="Rectangle 109"/>
            <p:cNvSpPr/>
            <p:nvPr/>
          </p:nvSpPr>
          <p:spPr>
            <a:xfrm>
              <a:off x="3479357" y="4365104"/>
              <a:ext cx="432048" cy="299555"/>
            </a:xfrm>
            <a:prstGeom prst="rect">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G</a:t>
              </a:r>
              <a:endParaRPr lang="en-GB" sz="2000" b="1" dirty="0">
                <a:solidFill>
                  <a:schemeClr val="tx1"/>
                </a:solidFill>
              </a:endParaRPr>
            </a:p>
          </p:txBody>
        </p:sp>
        <p:sp>
          <p:nvSpPr>
            <p:cNvPr id="111" name="Rectangle 110"/>
            <p:cNvSpPr/>
            <p:nvPr/>
          </p:nvSpPr>
          <p:spPr>
            <a:xfrm>
              <a:off x="5232595" y="4365104"/>
              <a:ext cx="432048" cy="299555"/>
            </a:xfrm>
            <a:prstGeom prst="rect">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G</a:t>
              </a:r>
              <a:endParaRPr lang="en-GB" sz="2000" b="1" dirty="0">
                <a:solidFill>
                  <a:schemeClr val="tx1"/>
                </a:solidFill>
              </a:endParaRPr>
            </a:p>
          </p:txBody>
        </p:sp>
        <p:sp>
          <p:nvSpPr>
            <p:cNvPr id="112" name="Rectangle 111"/>
            <p:cNvSpPr/>
            <p:nvPr/>
          </p:nvSpPr>
          <p:spPr>
            <a:xfrm>
              <a:off x="4355976" y="4365104"/>
              <a:ext cx="432048" cy="299555"/>
            </a:xfrm>
            <a:prstGeom prst="rect">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G</a:t>
              </a:r>
              <a:endParaRPr lang="en-GB" sz="2000" b="1" dirty="0">
                <a:solidFill>
                  <a:schemeClr val="tx1"/>
                </a:solidFill>
              </a:endParaRPr>
            </a:p>
          </p:txBody>
        </p:sp>
        <p:sp>
          <p:nvSpPr>
            <p:cNvPr id="113" name="Rectangle 112"/>
            <p:cNvSpPr/>
            <p:nvPr/>
          </p:nvSpPr>
          <p:spPr>
            <a:xfrm>
              <a:off x="1788734" y="4365104"/>
              <a:ext cx="432048" cy="299555"/>
            </a:xfrm>
            <a:prstGeom prst="rect">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G</a:t>
              </a:r>
              <a:endParaRPr lang="en-GB" sz="2000" b="1" dirty="0">
                <a:solidFill>
                  <a:schemeClr val="tx1"/>
                </a:solidFill>
              </a:endParaRPr>
            </a:p>
          </p:txBody>
        </p:sp>
        <p:sp>
          <p:nvSpPr>
            <p:cNvPr id="116" name="Rectangle 115"/>
            <p:cNvSpPr/>
            <p:nvPr/>
          </p:nvSpPr>
          <p:spPr>
            <a:xfrm>
              <a:off x="1350425" y="4365104"/>
              <a:ext cx="432048" cy="299555"/>
            </a:xfrm>
            <a:prstGeom prst="rect">
              <a:avLst/>
            </a:prstGeom>
            <a:solidFill>
              <a:srgbClr val="89F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C</a:t>
              </a:r>
              <a:endParaRPr lang="en-GB" sz="2000" b="1" dirty="0">
                <a:solidFill>
                  <a:schemeClr val="tx1"/>
                </a:solidFill>
              </a:endParaRPr>
            </a:p>
          </p:txBody>
        </p:sp>
        <p:sp>
          <p:nvSpPr>
            <p:cNvPr id="117" name="Rectangle 116"/>
            <p:cNvSpPr/>
            <p:nvPr/>
          </p:nvSpPr>
          <p:spPr>
            <a:xfrm>
              <a:off x="6109214" y="4365100"/>
              <a:ext cx="432048" cy="299555"/>
            </a:xfrm>
            <a:prstGeom prst="rect">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G</a:t>
              </a:r>
              <a:endParaRPr lang="en-GB" sz="2000" b="1" dirty="0">
                <a:solidFill>
                  <a:schemeClr val="tx1"/>
                </a:solidFill>
              </a:endParaRPr>
            </a:p>
          </p:txBody>
        </p:sp>
      </p:grpSp>
      <p:sp>
        <p:nvSpPr>
          <p:cNvPr id="162" name="Oval 161"/>
          <p:cNvSpPr/>
          <p:nvPr/>
        </p:nvSpPr>
        <p:spPr>
          <a:xfrm>
            <a:off x="4939241" y="3232065"/>
            <a:ext cx="792088" cy="360040"/>
          </a:xfrm>
          <a:prstGeom prst="ellipse">
            <a:avLst/>
          </a:prstGeom>
          <a:solidFill>
            <a:schemeClr val="accent6">
              <a:alpha val="29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endParaRPr>
          </a:p>
        </p:txBody>
      </p:sp>
      <p:cxnSp>
        <p:nvCxnSpPr>
          <p:cNvPr id="163" name="Straight Connector 162"/>
          <p:cNvCxnSpPr>
            <a:stCxn id="107" idx="2"/>
            <a:endCxn id="162" idx="0"/>
          </p:cNvCxnSpPr>
          <p:nvPr/>
        </p:nvCxnSpPr>
        <p:spPr>
          <a:xfrm>
            <a:off x="5331686" y="2951411"/>
            <a:ext cx="3599" cy="280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5011249" y="3232065"/>
            <a:ext cx="696024" cy="276999"/>
          </a:xfrm>
          <a:prstGeom prst="rect">
            <a:avLst/>
          </a:prstGeom>
          <a:noFill/>
        </p:spPr>
        <p:txBody>
          <a:bodyPr wrap="square" rtlCol="0">
            <a:spAutoFit/>
          </a:bodyPr>
          <a:lstStyle/>
          <a:p>
            <a:pPr algn="ctr"/>
            <a:r>
              <a:rPr lang="en-GB" sz="1200" b="1" dirty="0" err="1" smtClean="0"/>
              <a:t>MeCP2</a:t>
            </a:r>
            <a:endParaRPr lang="en-US" sz="1200" b="1" dirty="0"/>
          </a:p>
        </p:txBody>
      </p:sp>
      <p:sp>
        <p:nvSpPr>
          <p:cNvPr id="166" name="Oval 165"/>
          <p:cNvSpPr/>
          <p:nvPr/>
        </p:nvSpPr>
        <p:spPr>
          <a:xfrm>
            <a:off x="5947353" y="3205603"/>
            <a:ext cx="792088" cy="360040"/>
          </a:xfrm>
          <a:prstGeom prst="ellipse">
            <a:avLst/>
          </a:prstGeom>
          <a:solidFill>
            <a:schemeClr val="accent6">
              <a:alpha val="29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endParaRPr>
          </a:p>
        </p:txBody>
      </p:sp>
      <p:cxnSp>
        <p:nvCxnSpPr>
          <p:cNvPr id="167" name="Straight Connector 166"/>
          <p:cNvCxnSpPr>
            <a:stCxn id="96" idx="2"/>
            <a:endCxn id="166" idx="0"/>
          </p:cNvCxnSpPr>
          <p:nvPr/>
        </p:nvCxnSpPr>
        <p:spPr>
          <a:xfrm>
            <a:off x="6339797" y="2951411"/>
            <a:ext cx="3600" cy="254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6019361" y="3205603"/>
            <a:ext cx="696024" cy="276999"/>
          </a:xfrm>
          <a:prstGeom prst="rect">
            <a:avLst/>
          </a:prstGeom>
          <a:noFill/>
        </p:spPr>
        <p:txBody>
          <a:bodyPr wrap="square" rtlCol="0">
            <a:spAutoFit/>
          </a:bodyPr>
          <a:lstStyle/>
          <a:p>
            <a:pPr algn="ctr"/>
            <a:r>
              <a:rPr lang="en-GB" sz="1200" b="1" dirty="0" err="1" smtClean="0"/>
              <a:t>MeCP2</a:t>
            </a:r>
            <a:endParaRPr lang="en-US" sz="1200" b="1" dirty="0"/>
          </a:p>
        </p:txBody>
      </p:sp>
      <p:sp>
        <p:nvSpPr>
          <p:cNvPr id="170" name="Oval 169"/>
          <p:cNvSpPr/>
          <p:nvPr/>
        </p:nvSpPr>
        <p:spPr>
          <a:xfrm>
            <a:off x="3931129" y="3232065"/>
            <a:ext cx="792088" cy="360040"/>
          </a:xfrm>
          <a:prstGeom prst="ellipse">
            <a:avLst/>
          </a:prstGeom>
          <a:solidFill>
            <a:schemeClr val="accent6">
              <a:alpha val="29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endParaRPr>
          </a:p>
        </p:txBody>
      </p:sp>
      <p:cxnSp>
        <p:nvCxnSpPr>
          <p:cNvPr id="171" name="Straight Connector 170"/>
          <p:cNvCxnSpPr>
            <a:stCxn id="108" idx="2"/>
            <a:endCxn id="170" idx="0"/>
          </p:cNvCxnSpPr>
          <p:nvPr/>
        </p:nvCxnSpPr>
        <p:spPr>
          <a:xfrm>
            <a:off x="4323572" y="2951411"/>
            <a:ext cx="3601" cy="280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4003137" y="3232065"/>
            <a:ext cx="696024" cy="276999"/>
          </a:xfrm>
          <a:prstGeom prst="rect">
            <a:avLst/>
          </a:prstGeom>
          <a:noFill/>
        </p:spPr>
        <p:txBody>
          <a:bodyPr wrap="square" rtlCol="0">
            <a:spAutoFit/>
          </a:bodyPr>
          <a:lstStyle/>
          <a:p>
            <a:pPr algn="ctr"/>
            <a:r>
              <a:rPr lang="en-GB" sz="1200" b="1" dirty="0" err="1" smtClean="0"/>
              <a:t>MeCP2</a:t>
            </a:r>
            <a:endParaRPr lang="en-US" sz="1200" b="1" dirty="0"/>
          </a:p>
        </p:txBody>
      </p:sp>
      <p:sp>
        <p:nvSpPr>
          <p:cNvPr id="174" name="Oval 173"/>
          <p:cNvSpPr/>
          <p:nvPr/>
        </p:nvSpPr>
        <p:spPr>
          <a:xfrm>
            <a:off x="978801" y="3232065"/>
            <a:ext cx="792088" cy="360040"/>
          </a:xfrm>
          <a:prstGeom prst="ellipse">
            <a:avLst/>
          </a:prstGeom>
          <a:solidFill>
            <a:schemeClr val="accent6">
              <a:alpha val="29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endParaRPr>
          </a:p>
        </p:txBody>
      </p:sp>
      <p:cxnSp>
        <p:nvCxnSpPr>
          <p:cNvPr id="175" name="Straight Connector 174"/>
          <p:cNvCxnSpPr>
            <a:stCxn id="116" idx="2"/>
            <a:endCxn id="174" idx="0"/>
          </p:cNvCxnSpPr>
          <p:nvPr/>
        </p:nvCxnSpPr>
        <p:spPr>
          <a:xfrm>
            <a:off x="1371245" y="2951411"/>
            <a:ext cx="3600" cy="280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1050809" y="3232065"/>
            <a:ext cx="696024" cy="276999"/>
          </a:xfrm>
          <a:prstGeom prst="rect">
            <a:avLst/>
          </a:prstGeom>
          <a:noFill/>
        </p:spPr>
        <p:txBody>
          <a:bodyPr wrap="square" rtlCol="0">
            <a:spAutoFit/>
          </a:bodyPr>
          <a:lstStyle/>
          <a:p>
            <a:pPr algn="ctr"/>
            <a:r>
              <a:rPr lang="en-GB" sz="1200" b="1" dirty="0" err="1" smtClean="0"/>
              <a:t>MeCP2</a:t>
            </a:r>
            <a:endParaRPr lang="en-US" sz="1200" b="1" dirty="0"/>
          </a:p>
        </p:txBody>
      </p:sp>
      <p:sp>
        <p:nvSpPr>
          <p:cNvPr id="178" name="Oval 177"/>
          <p:cNvSpPr/>
          <p:nvPr/>
        </p:nvSpPr>
        <p:spPr>
          <a:xfrm>
            <a:off x="2923017" y="3232065"/>
            <a:ext cx="792088" cy="360040"/>
          </a:xfrm>
          <a:prstGeom prst="ellipse">
            <a:avLst/>
          </a:prstGeom>
          <a:solidFill>
            <a:schemeClr val="accent6">
              <a:alpha val="29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endParaRPr>
          </a:p>
        </p:txBody>
      </p:sp>
      <p:cxnSp>
        <p:nvCxnSpPr>
          <p:cNvPr id="179" name="Straight Connector 178"/>
          <p:cNvCxnSpPr>
            <a:stCxn id="109" idx="2"/>
            <a:endCxn id="178" idx="0"/>
          </p:cNvCxnSpPr>
          <p:nvPr/>
        </p:nvCxnSpPr>
        <p:spPr>
          <a:xfrm>
            <a:off x="3315461" y="2951411"/>
            <a:ext cx="3600" cy="280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2995025" y="3232065"/>
            <a:ext cx="696024" cy="276999"/>
          </a:xfrm>
          <a:prstGeom prst="rect">
            <a:avLst/>
          </a:prstGeom>
          <a:noFill/>
        </p:spPr>
        <p:txBody>
          <a:bodyPr wrap="square" rtlCol="0">
            <a:spAutoFit/>
          </a:bodyPr>
          <a:lstStyle/>
          <a:p>
            <a:pPr algn="ctr"/>
            <a:r>
              <a:rPr lang="en-GB" sz="1200" b="1" dirty="0" err="1" smtClean="0"/>
              <a:t>MeCP2</a:t>
            </a:r>
            <a:endParaRPr lang="en-US" sz="1200" b="1" dirty="0"/>
          </a:p>
        </p:txBody>
      </p:sp>
      <p:sp>
        <p:nvSpPr>
          <p:cNvPr id="187" name="Oval 186"/>
          <p:cNvSpPr/>
          <p:nvPr/>
        </p:nvSpPr>
        <p:spPr>
          <a:xfrm>
            <a:off x="1266833" y="2852941"/>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M</a:t>
            </a:r>
            <a:endParaRPr lang="en-US" sz="1400" dirty="0">
              <a:solidFill>
                <a:schemeClr val="tx1"/>
              </a:solidFill>
            </a:endParaRPr>
          </a:p>
        </p:txBody>
      </p:sp>
      <p:sp>
        <p:nvSpPr>
          <p:cNvPr id="188" name="Oval 187"/>
          <p:cNvSpPr/>
          <p:nvPr/>
        </p:nvSpPr>
        <p:spPr>
          <a:xfrm>
            <a:off x="3211049" y="2852941"/>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M</a:t>
            </a:r>
            <a:endParaRPr lang="en-US" sz="1400" dirty="0">
              <a:solidFill>
                <a:schemeClr val="tx1"/>
              </a:solidFill>
            </a:endParaRPr>
          </a:p>
        </p:txBody>
      </p:sp>
      <p:sp>
        <p:nvSpPr>
          <p:cNvPr id="189" name="Oval 188"/>
          <p:cNvSpPr/>
          <p:nvPr/>
        </p:nvSpPr>
        <p:spPr>
          <a:xfrm>
            <a:off x="4219161" y="2852941"/>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M</a:t>
            </a:r>
            <a:endParaRPr lang="en-US" sz="1400" dirty="0">
              <a:solidFill>
                <a:schemeClr val="tx1"/>
              </a:solidFill>
            </a:endParaRPr>
          </a:p>
        </p:txBody>
      </p:sp>
      <p:sp>
        <p:nvSpPr>
          <p:cNvPr id="190" name="Oval 189"/>
          <p:cNvSpPr/>
          <p:nvPr/>
        </p:nvSpPr>
        <p:spPr>
          <a:xfrm>
            <a:off x="5227273" y="2852941"/>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M</a:t>
            </a:r>
            <a:endParaRPr lang="en-US" sz="1400" dirty="0">
              <a:solidFill>
                <a:schemeClr val="tx1"/>
              </a:solidFill>
            </a:endParaRPr>
          </a:p>
        </p:txBody>
      </p:sp>
      <p:sp>
        <p:nvSpPr>
          <p:cNvPr id="191" name="Oval 190"/>
          <p:cNvSpPr/>
          <p:nvPr/>
        </p:nvSpPr>
        <p:spPr>
          <a:xfrm>
            <a:off x="6235385" y="2852941"/>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M</a:t>
            </a:r>
            <a:endParaRPr lang="en-US" sz="1400" dirty="0">
              <a:solidFill>
                <a:schemeClr val="tx1"/>
              </a:solidFill>
            </a:endParaRPr>
          </a:p>
        </p:txBody>
      </p:sp>
      <p:sp>
        <p:nvSpPr>
          <p:cNvPr id="203" name="Content Placeholder 2"/>
          <p:cNvSpPr txBox="1">
            <a:spLocks/>
          </p:cNvSpPr>
          <p:nvPr/>
        </p:nvSpPr>
        <p:spPr>
          <a:xfrm>
            <a:off x="179512" y="3933056"/>
            <a:ext cx="8812088" cy="214706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2600" b="0" i="0" u="none" strike="noStrike" kern="1200" cap="none" spc="0" normalizeH="0" baseline="0" noProof="0" dirty="0" err="1" smtClean="0">
                <a:ln>
                  <a:noFill/>
                </a:ln>
                <a:solidFill>
                  <a:schemeClr val="tx2"/>
                </a:solidFill>
                <a:effectLst/>
                <a:uLnTx/>
                <a:uFillTx/>
                <a:latin typeface="Calibri" pitchFamily="34" charset="0"/>
                <a:ea typeface="+mn-ea"/>
                <a:cs typeface="+mn-cs"/>
              </a:rPr>
              <a:t>METHYLATION</a:t>
            </a:r>
            <a:r>
              <a:rPr kumimoji="0" lang="en-GB" sz="2600" b="0" i="0" u="none" strike="noStrike" kern="1200" cap="none" spc="0" normalizeH="0" baseline="0" noProof="0" dirty="0" smtClean="0">
                <a:ln>
                  <a:noFill/>
                </a:ln>
                <a:solidFill>
                  <a:schemeClr val="tx2"/>
                </a:solidFill>
                <a:effectLst/>
                <a:uLnTx/>
                <a:uFillTx/>
                <a:latin typeface="Calibri" pitchFamily="34" charset="0"/>
                <a:ea typeface="+mn-ea"/>
                <a:cs typeface="+mn-cs"/>
              </a:rPr>
              <a:t> = addition of a </a:t>
            </a:r>
            <a:r>
              <a:rPr kumimoji="0" lang="en-GB" sz="2600" b="0" i="0" u="none" strike="noStrike" kern="1200" cap="none" spc="0" normalizeH="0" baseline="0" noProof="0" smtClean="0">
                <a:ln>
                  <a:noFill/>
                </a:ln>
                <a:solidFill>
                  <a:schemeClr val="tx2"/>
                </a:solidFill>
                <a:effectLst/>
                <a:uLnTx/>
                <a:uFillTx/>
                <a:latin typeface="Calibri" pitchFamily="34" charset="0"/>
                <a:ea typeface="+mn-ea"/>
                <a:cs typeface="+mn-cs"/>
              </a:rPr>
              <a:t>methyl group </a:t>
            </a:r>
            <a:r>
              <a:rPr kumimoji="0" lang="en-GB" sz="2600" b="0" i="0" u="none" strike="noStrike" kern="1200" cap="none" spc="0" normalizeH="0" baseline="0" noProof="0" dirty="0" smtClean="0">
                <a:ln>
                  <a:noFill/>
                </a:ln>
                <a:solidFill>
                  <a:schemeClr val="tx2"/>
                </a:solidFill>
                <a:effectLst/>
                <a:uLnTx/>
                <a:uFillTx/>
                <a:latin typeface="Calibri" pitchFamily="34" charset="0"/>
                <a:ea typeface="+mn-ea"/>
                <a:cs typeface="+mn-cs"/>
              </a:rPr>
              <a:t>to C at </a:t>
            </a:r>
            <a:r>
              <a:rPr kumimoji="0" lang="en-GB" sz="2600" b="0" i="0" u="none" strike="noStrike" kern="1200" cap="none" spc="0" normalizeH="0" baseline="0" noProof="0" dirty="0" err="1" smtClean="0">
                <a:ln>
                  <a:noFill/>
                </a:ln>
                <a:solidFill>
                  <a:schemeClr val="tx2"/>
                </a:solidFill>
                <a:effectLst/>
                <a:uLnTx/>
                <a:uFillTx/>
                <a:latin typeface="Calibri" pitchFamily="34" charset="0"/>
                <a:ea typeface="+mn-ea"/>
                <a:cs typeface="+mn-cs"/>
              </a:rPr>
              <a:t>CpG</a:t>
            </a:r>
            <a:r>
              <a:rPr kumimoji="0" lang="en-GB" sz="2600" b="0" i="0" u="none" strike="noStrike" kern="1200" cap="none" spc="0" normalizeH="0" baseline="0" noProof="0" dirty="0" smtClean="0">
                <a:ln>
                  <a:noFill/>
                </a:ln>
                <a:solidFill>
                  <a:schemeClr val="tx2"/>
                </a:solidFill>
                <a:effectLst/>
                <a:uLnTx/>
                <a:uFillTx/>
                <a:latin typeface="Calibri" pitchFamily="34" charset="0"/>
                <a:ea typeface="+mn-ea"/>
                <a:cs typeface="+mn-cs"/>
              </a:rPr>
              <a:t> motif</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2600" b="0" i="0" u="none" strike="noStrike" kern="1200" cap="none" spc="0" normalizeH="0" baseline="0" noProof="0" err="1" smtClean="0">
                <a:ln>
                  <a:noFill/>
                </a:ln>
                <a:solidFill>
                  <a:schemeClr val="tx2"/>
                </a:solidFill>
                <a:effectLst/>
                <a:uLnTx/>
                <a:uFillTx/>
                <a:latin typeface="Calibri" pitchFamily="34" charset="0"/>
                <a:ea typeface="+mn-ea"/>
                <a:cs typeface="+mn-cs"/>
              </a:rPr>
              <a:t>CpGs</a:t>
            </a:r>
            <a:r>
              <a:rPr kumimoji="0" lang="en-GB" sz="2600" b="0" i="0" u="none" strike="noStrike" kern="1200" cap="none" spc="0" normalizeH="0" baseline="0" noProof="0" smtClean="0">
                <a:ln>
                  <a:noFill/>
                </a:ln>
                <a:solidFill>
                  <a:schemeClr val="tx2"/>
                </a:solidFill>
                <a:effectLst/>
                <a:uLnTx/>
                <a:uFillTx/>
                <a:latin typeface="Calibri" pitchFamily="34" charset="0"/>
                <a:ea typeface="+mn-ea"/>
                <a:cs typeface="+mn-cs"/>
              </a:rPr>
              <a:t> cluster </a:t>
            </a:r>
            <a:r>
              <a:rPr kumimoji="0" lang="en-GB" sz="2600" b="0" i="0" u="none" strike="noStrike" kern="1200" cap="none" spc="0" normalizeH="0" baseline="0" noProof="0" dirty="0" smtClean="0">
                <a:ln>
                  <a:noFill/>
                </a:ln>
                <a:solidFill>
                  <a:schemeClr val="tx2"/>
                </a:solidFill>
                <a:effectLst/>
                <a:uLnTx/>
                <a:uFillTx/>
                <a:latin typeface="Calibri" pitchFamily="34" charset="0"/>
                <a:ea typeface="+mn-ea"/>
                <a:cs typeface="+mn-cs"/>
              </a:rPr>
              <a:t>in promoter regions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2600" b="0" i="0" u="none" strike="noStrike" kern="1200" cap="none" spc="0" normalizeH="0" baseline="0" noProof="0" dirty="0" err="1" smtClean="0">
                <a:ln>
                  <a:noFill/>
                </a:ln>
                <a:solidFill>
                  <a:schemeClr val="tx2"/>
                </a:solidFill>
                <a:effectLst/>
                <a:uLnTx/>
                <a:uFillTx/>
                <a:latin typeface="Calibri" pitchFamily="34" charset="0"/>
                <a:ea typeface="+mn-ea"/>
                <a:cs typeface="+mn-cs"/>
              </a:rPr>
              <a:t>MeCP2</a:t>
            </a:r>
            <a:r>
              <a:rPr kumimoji="0" lang="en-GB" sz="2600" b="0" i="0" u="none" strike="noStrike" kern="1200" cap="none" spc="0" normalizeH="0" baseline="0" noProof="0" dirty="0" smtClean="0">
                <a:ln>
                  <a:noFill/>
                </a:ln>
                <a:solidFill>
                  <a:schemeClr val="tx2"/>
                </a:solidFill>
                <a:effectLst/>
                <a:uLnTx/>
                <a:uFillTx/>
                <a:latin typeface="Calibri" pitchFamily="34" charset="0"/>
                <a:ea typeface="+mn-ea"/>
                <a:cs typeface="+mn-cs"/>
              </a:rPr>
              <a:t> binds to </a:t>
            </a:r>
            <a:r>
              <a:rPr kumimoji="0" lang="en-GB" sz="2600" b="0" i="0" u="none" strike="noStrike" kern="1200" cap="none" spc="0" normalizeH="0" baseline="0" noProof="0" dirty="0" err="1" smtClean="0">
                <a:ln>
                  <a:noFill/>
                </a:ln>
                <a:solidFill>
                  <a:schemeClr val="tx2"/>
                </a:solidFill>
                <a:effectLst/>
                <a:uLnTx/>
                <a:uFillTx/>
                <a:latin typeface="Calibri" pitchFamily="34" charset="0"/>
                <a:ea typeface="+mn-ea"/>
                <a:cs typeface="+mn-cs"/>
              </a:rPr>
              <a:t>methylated</a:t>
            </a:r>
            <a:r>
              <a:rPr kumimoji="0" lang="en-GB" sz="2600" b="0" i="0" u="none" strike="noStrike" kern="1200" cap="none" spc="0" normalizeH="0" baseline="0" noProof="0" dirty="0" smtClean="0">
                <a:ln>
                  <a:noFill/>
                </a:ln>
                <a:solidFill>
                  <a:schemeClr val="tx2"/>
                </a:solidFill>
                <a:effectLst/>
                <a:uLnTx/>
                <a:uFillTx/>
                <a:latin typeface="Calibri" pitchFamily="34" charset="0"/>
                <a:ea typeface="+mn-ea"/>
                <a:cs typeface="+mn-cs"/>
              </a:rPr>
              <a:t> C</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2600" b="0" i="0" u="none" strike="noStrike" kern="1200" cap="none" spc="0" normalizeH="0" baseline="0" noProof="0" dirty="0" smtClean="0">
                <a:ln>
                  <a:noFill/>
                </a:ln>
                <a:solidFill>
                  <a:schemeClr val="tx2"/>
                </a:solidFill>
                <a:effectLst/>
                <a:uLnTx/>
                <a:uFillTx/>
                <a:latin typeface="Calibri" pitchFamily="34" charset="0"/>
                <a:ea typeface="+mn-ea"/>
                <a:cs typeface="+mn-cs"/>
              </a:rPr>
              <a:t>Promoter region becomes blocked so that RNA polymerase cannot bind to initiate transcription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2600" b="0" i="0" u="none" strike="noStrike" kern="1200" cap="none" spc="0" normalizeH="0" baseline="0" noProof="0" dirty="0" smtClean="0">
                <a:ln>
                  <a:noFill/>
                </a:ln>
                <a:solidFill>
                  <a:schemeClr val="tx2"/>
                </a:solidFill>
                <a:effectLst/>
                <a:uLnTx/>
                <a:uFillTx/>
                <a:latin typeface="Calibri" pitchFamily="34" charset="0"/>
                <a:ea typeface="+mn-ea"/>
                <a:cs typeface="+mn-cs"/>
              </a:rPr>
              <a:t>Gene is </a:t>
            </a:r>
            <a:r>
              <a:rPr kumimoji="0" lang="en-GB" sz="2600" b="0" i="0" u="none" strike="noStrike" kern="1200" cap="none" spc="0" normalizeH="0" baseline="0" noProof="0" smtClean="0">
                <a:ln>
                  <a:noFill/>
                </a:ln>
                <a:solidFill>
                  <a:schemeClr val="tx2"/>
                </a:solidFill>
                <a:effectLst/>
                <a:uLnTx/>
                <a:uFillTx/>
                <a:latin typeface="Calibri" pitchFamily="34" charset="0"/>
                <a:ea typeface="+mn-ea"/>
                <a:cs typeface="+mn-cs"/>
              </a:rPr>
              <a:t>“shut </a:t>
            </a:r>
            <a:r>
              <a:rPr kumimoji="0" lang="en-GB" sz="2600" b="0" i="0" u="none" strike="noStrike" kern="1200" cap="none" spc="0" normalizeH="0" baseline="0" noProof="0" dirty="0" smtClean="0">
                <a:ln>
                  <a:noFill/>
                </a:ln>
                <a:solidFill>
                  <a:schemeClr val="tx2"/>
                </a:solidFill>
                <a:effectLst/>
                <a:uLnTx/>
                <a:uFillTx/>
                <a:latin typeface="Calibri" pitchFamily="34" charset="0"/>
                <a:ea typeface="+mn-ea"/>
                <a:cs typeface="+mn-cs"/>
              </a:rPr>
              <a:t>down”</a:t>
            </a:r>
            <a:endParaRPr kumimoji="0" lang="en-US" sz="2600" b="0" i="0" u="none" strike="noStrike" kern="1200" cap="none" spc="0" normalizeH="0" baseline="0" noProof="0" dirty="0">
              <a:ln>
                <a:noFill/>
              </a:ln>
              <a:solidFill>
                <a:schemeClr val="tx2"/>
              </a:solidFill>
              <a:effectLst/>
              <a:uLnTx/>
              <a:uFillTx/>
              <a:latin typeface="Calibri" pitchFamily="34" charset="0"/>
              <a:ea typeface="+mn-ea"/>
              <a:cs typeface="+mn-cs"/>
            </a:endParaRPr>
          </a:p>
        </p:txBody>
      </p:sp>
      <p:sp>
        <p:nvSpPr>
          <p:cNvPr id="204" name="Flowchart: Summing Junction 203"/>
          <p:cNvSpPr>
            <a:spLocks noChangeAspect="1"/>
          </p:cNvSpPr>
          <p:nvPr/>
        </p:nvSpPr>
        <p:spPr>
          <a:xfrm>
            <a:off x="1115616" y="1196752"/>
            <a:ext cx="645192" cy="506936"/>
          </a:xfrm>
          <a:prstGeom prst="flowChartSummingJunction">
            <a:avLst/>
          </a:prstGeom>
          <a:solidFill>
            <a:srgbClr val="FF0000"/>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4" grpId="0"/>
      <p:bldP spid="166" grpId="0" animBg="1"/>
      <p:bldP spid="168" grpId="0"/>
      <p:bldP spid="170" grpId="0" animBg="1"/>
      <p:bldP spid="172" grpId="0"/>
      <p:bldP spid="174" grpId="0" animBg="1"/>
      <p:bldP spid="176" grpId="0"/>
      <p:bldP spid="178" grpId="0" animBg="1"/>
      <p:bldP spid="180" grpId="0"/>
      <p:bldP spid="187" grpId="0" animBg="1"/>
      <p:bldP spid="188" grpId="0" animBg="1"/>
      <p:bldP spid="189" grpId="0" animBg="1"/>
      <p:bldP spid="190" grpId="0" animBg="1"/>
      <p:bldP spid="191" grpId="0" animBg="1"/>
      <p:bldP spid="203" grpId="0"/>
      <p:bldP spid="2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32656"/>
            <a:ext cx="8686800" cy="838200"/>
          </a:xfrm>
        </p:spPr>
        <p:txBody>
          <a:bodyPr/>
          <a:lstStyle/>
          <a:p>
            <a:r>
              <a:rPr lang="en-GB" dirty="0" err="1" smtClean="0">
                <a:solidFill>
                  <a:schemeClr val="tx1"/>
                </a:solidFill>
              </a:rPr>
              <a:t>Dna</a:t>
            </a:r>
            <a:r>
              <a:rPr lang="en-GB" dirty="0" smtClean="0">
                <a:solidFill>
                  <a:schemeClr val="tx1"/>
                </a:solidFill>
              </a:rPr>
              <a:t> </a:t>
            </a:r>
            <a:r>
              <a:rPr lang="en-GB" dirty="0" err="1" smtClean="0">
                <a:solidFill>
                  <a:schemeClr val="tx1"/>
                </a:solidFill>
              </a:rPr>
              <a:t>Methylation</a:t>
            </a:r>
            <a:r>
              <a:rPr lang="en-GB" dirty="0" smtClean="0">
                <a:solidFill>
                  <a:schemeClr val="tx1"/>
                </a:solidFill>
              </a:rPr>
              <a:t>: </a:t>
            </a:r>
            <a:r>
              <a:rPr lang="en-GB" dirty="0" err="1" smtClean="0">
                <a:solidFill>
                  <a:schemeClr val="tx1"/>
                </a:solidFill>
              </a:rPr>
              <a:t>Rett</a:t>
            </a:r>
            <a:r>
              <a:rPr lang="en-GB" dirty="0" smtClean="0">
                <a:solidFill>
                  <a:schemeClr val="tx1"/>
                </a:solidFill>
              </a:rPr>
              <a:t> syndrome</a:t>
            </a:r>
            <a:endParaRPr lang="en-US" dirty="0"/>
          </a:p>
        </p:txBody>
      </p:sp>
      <p:sp>
        <p:nvSpPr>
          <p:cNvPr id="3" name="Content Placeholder 2"/>
          <p:cNvSpPr>
            <a:spLocks noGrp="1"/>
          </p:cNvSpPr>
          <p:nvPr>
            <p:ph idx="1"/>
          </p:nvPr>
        </p:nvSpPr>
        <p:spPr/>
        <p:txBody>
          <a:bodyPr>
            <a:normAutofit/>
          </a:bodyPr>
          <a:lstStyle/>
          <a:p>
            <a:r>
              <a:rPr lang="en-GB" dirty="0" smtClean="0"/>
              <a:t>Affects 1 in 10,000 females</a:t>
            </a:r>
          </a:p>
          <a:p>
            <a:pPr lvl="1"/>
            <a:r>
              <a:rPr lang="en-GB" dirty="0" smtClean="0"/>
              <a:t>Develop normally for up to </a:t>
            </a:r>
            <a:r>
              <a:rPr lang="en-GB" dirty="0" err="1" smtClean="0"/>
              <a:t>18m</a:t>
            </a:r>
            <a:endParaRPr lang="en-GB" dirty="0" smtClean="0"/>
          </a:p>
          <a:p>
            <a:pPr lvl="1"/>
            <a:r>
              <a:rPr lang="en-GB" dirty="0" smtClean="0"/>
              <a:t>Intellectual impairments</a:t>
            </a:r>
          </a:p>
          <a:p>
            <a:pPr lvl="1"/>
            <a:r>
              <a:rPr lang="en-GB" dirty="0" smtClean="0"/>
              <a:t>Slow growth</a:t>
            </a:r>
          </a:p>
          <a:p>
            <a:pPr lvl="1"/>
            <a:r>
              <a:rPr lang="en-GB" dirty="0" smtClean="0"/>
              <a:t>Small head</a:t>
            </a:r>
          </a:p>
          <a:p>
            <a:pPr lvl="1"/>
            <a:r>
              <a:rPr lang="en-GB" dirty="0" smtClean="0"/>
              <a:t>Seizures</a:t>
            </a:r>
          </a:p>
          <a:p>
            <a:r>
              <a:rPr lang="en-GB" dirty="0" smtClean="0"/>
              <a:t>Most cases due to a mutation in </a:t>
            </a:r>
            <a:r>
              <a:rPr lang="en-GB" i="1" dirty="0" err="1" smtClean="0"/>
              <a:t>MECP2</a:t>
            </a:r>
            <a:endParaRPr lang="en-GB" i="1" dirty="0" smtClean="0"/>
          </a:p>
          <a:p>
            <a:r>
              <a:rPr lang="en-GB" dirty="0" smtClean="0"/>
              <a:t>Most cases are </a:t>
            </a:r>
            <a:r>
              <a:rPr lang="en-GB" i="1" dirty="0" smtClean="0"/>
              <a:t>de novo </a:t>
            </a:r>
            <a:r>
              <a:rPr lang="en-GB" dirty="0" smtClean="0"/>
              <a:t>(new ) mutations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86800" cy="841248"/>
          </a:xfrm>
        </p:spPr>
        <p:txBody>
          <a:bodyPr>
            <a:normAutofit/>
          </a:bodyPr>
          <a:lstStyle/>
          <a:p>
            <a:r>
              <a:rPr lang="en-GB" dirty="0" err="1" smtClean="0"/>
              <a:t>Histone</a:t>
            </a:r>
            <a:r>
              <a:rPr lang="en-GB" dirty="0" smtClean="0"/>
              <a:t> proteins</a:t>
            </a:r>
            <a:endParaRPr lang="en-US" dirty="0"/>
          </a:p>
        </p:txBody>
      </p:sp>
      <p:sp>
        <p:nvSpPr>
          <p:cNvPr id="9" name="Content Placeholder 8"/>
          <p:cNvSpPr>
            <a:spLocks noGrp="1"/>
          </p:cNvSpPr>
          <p:nvPr>
            <p:ph idx="4294967295"/>
          </p:nvPr>
        </p:nvSpPr>
        <p:spPr>
          <a:xfrm>
            <a:off x="457200" y="4652963"/>
            <a:ext cx="8686800" cy="1571625"/>
          </a:xfrm>
        </p:spPr>
        <p:txBody>
          <a:bodyPr/>
          <a:lstStyle/>
          <a:p>
            <a:r>
              <a:rPr lang="en-GB" dirty="0" smtClean="0"/>
              <a:t>~</a:t>
            </a:r>
            <a:r>
              <a:rPr lang="en-GB" dirty="0" err="1" smtClean="0"/>
              <a:t>2m</a:t>
            </a:r>
            <a:r>
              <a:rPr lang="en-GB" dirty="0" smtClean="0"/>
              <a:t> DNA in every cell</a:t>
            </a:r>
          </a:p>
          <a:p>
            <a:r>
              <a:rPr lang="en-GB" dirty="0" smtClean="0"/>
              <a:t>Packaged around </a:t>
            </a:r>
            <a:r>
              <a:rPr lang="en-GB" dirty="0" err="1" smtClean="0"/>
              <a:t>histone</a:t>
            </a:r>
            <a:r>
              <a:rPr lang="en-GB" dirty="0" smtClean="0"/>
              <a:t> proteins</a:t>
            </a:r>
          </a:p>
          <a:p>
            <a:endParaRPr lang="en-US" dirty="0"/>
          </a:p>
        </p:txBody>
      </p:sp>
      <p:pic>
        <p:nvPicPr>
          <p:cNvPr id="1026" name="Picture 2" descr="Figure 1: The Structure of Chromatin"/>
          <p:cNvPicPr>
            <a:picLocks noChangeAspect="1" noChangeArrowheads="1"/>
          </p:cNvPicPr>
          <p:nvPr/>
        </p:nvPicPr>
        <p:blipFill>
          <a:blip r:embed="rId3" cstate="print"/>
          <a:srcRect b="44829"/>
          <a:stretch>
            <a:fillRect/>
          </a:stretch>
        </p:blipFill>
        <p:spPr bwMode="auto">
          <a:xfrm>
            <a:off x="1463278" y="1268760"/>
            <a:ext cx="6217444" cy="310835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686800" cy="841248"/>
          </a:xfrm>
        </p:spPr>
        <p:txBody>
          <a:bodyPr/>
          <a:lstStyle/>
          <a:p>
            <a:r>
              <a:rPr lang="en-GB" dirty="0" err="1" smtClean="0"/>
              <a:t>HISTONE</a:t>
            </a:r>
            <a:r>
              <a:rPr lang="en-GB" dirty="0" smtClean="0"/>
              <a:t> </a:t>
            </a:r>
            <a:r>
              <a:rPr lang="en-GB" dirty="0" err="1" smtClean="0"/>
              <a:t>ACETYLATION</a:t>
            </a:r>
            <a:r>
              <a:rPr lang="en-GB" dirty="0" smtClean="0"/>
              <a:t> (or </a:t>
            </a:r>
            <a:r>
              <a:rPr lang="en-GB" dirty="0" err="1" smtClean="0"/>
              <a:t>methylation</a:t>
            </a:r>
            <a:r>
              <a:rPr lang="en-GB" dirty="0" smtClean="0"/>
              <a:t>)</a:t>
            </a:r>
            <a:endParaRPr lang="en-US" dirty="0"/>
          </a:p>
        </p:txBody>
      </p:sp>
      <p:pic>
        <p:nvPicPr>
          <p:cNvPr id="3" name="Picture 2" descr="http://missinglink.ucsf.edu/lm/genes_and_genomes/images/acetylation.png"/>
          <p:cNvPicPr>
            <a:picLocks noChangeAspect="1" noChangeArrowheads="1"/>
          </p:cNvPicPr>
          <p:nvPr/>
        </p:nvPicPr>
        <p:blipFill>
          <a:blip r:embed="rId3" cstate="print"/>
          <a:srcRect l="1947" r="2761"/>
          <a:stretch>
            <a:fillRect/>
          </a:stretch>
        </p:blipFill>
        <p:spPr bwMode="auto">
          <a:xfrm>
            <a:off x="539552" y="1340768"/>
            <a:ext cx="8052931" cy="5196191"/>
          </a:xfrm>
          <a:prstGeom prst="rect">
            <a:avLst/>
          </a:prstGeom>
          <a:noFill/>
        </p:spPr>
      </p:pic>
      <p:sp>
        <p:nvSpPr>
          <p:cNvPr id="4" name="TextBox 3"/>
          <p:cNvSpPr txBox="1"/>
          <p:nvPr/>
        </p:nvSpPr>
        <p:spPr>
          <a:xfrm>
            <a:off x="6300192" y="1628800"/>
            <a:ext cx="1728192" cy="646331"/>
          </a:xfrm>
          <a:prstGeom prst="rect">
            <a:avLst/>
          </a:prstGeom>
          <a:noFill/>
        </p:spPr>
        <p:txBody>
          <a:bodyPr wrap="square" rtlCol="0">
            <a:spAutoFit/>
          </a:bodyPr>
          <a:lstStyle/>
          <a:p>
            <a:pPr algn="ctr"/>
            <a:r>
              <a:rPr lang="en-GB" sz="1800" dirty="0" smtClean="0"/>
              <a:t>Amino acid tails</a:t>
            </a:r>
            <a:endParaRPr lang="en-US" sz="1800" dirty="0"/>
          </a:p>
        </p:txBody>
      </p:sp>
      <p:cxnSp>
        <p:nvCxnSpPr>
          <p:cNvPr id="8" name="Straight Arrow Connector 7"/>
          <p:cNvCxnSpPr/>
          <p:nvPr/>
        </p:nvCxnSpPr>
        <p:spPr>
          <a:xfrm flipH="1" flipV="1">
            <a:off x="5508104" y="1772816"/>
            <a:ext cx="864096" cy="720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24128" y="1997224"/>
            <a:ext cx="800472" cy="2076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940152" y="2204864"/>
            <a:ext cx="648072"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547664" y="4653136"/>
            <a:ext cx="360040" cy="28803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15616" y="4797152"/>
            <a:ext cx="360040" cy="28803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67744" y="4653136"/>
            <a:ext cx="360040" cy="28803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11760" y="5085184"/>
            <a:ext cx="360040" cy="28803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686800" cy="841248"/>
          </a:xfrm>
        </p:spPr>
        <p:txBody>
          <a:bodyPr>
            <a:normAutofit fontScale="90000"/>
          </a:bodyPr>
          <a:lstStyle/>
          <a:p>
            <a:r>
              <a:rPr lang="en-GB" dirty="0" err="1" smtClean="0">
                <a:solidFill>
                  <a:schemeClr val="tx1"/>
                </a:solidFill>
              </a:rPr>
              <a:t>Histone</a:t>
            </a:r>
            <a:r>
              <a:rPr lang="en-GB" dirty="0" smtClean="0">
                <a:solidFill>
                  <a:schemeClr val="tx1"/>
                </a:solidFill>
              </a:rPr>
              <a:t> </a:t>
            </a:r>
            <a:r>
              <a:rPr lang="en-GB" dirty="0" err="1" smtClean="0">
                <a:solidFill>
                  <a:schemeClr val="tx1"/>
                </a:solidFill>
              </a:rPr>
              <a:t>methylation</a:t>
            </a:r>
            <a:r>
              <a:rPr lang="en-GB" dirty="0" smtClean="0">
                <a:solidFill>
                  <a:schemeClr val="tx1"/>
                </a:solidFill>
              </a:rPr>
              <a:t>: Kabuki syndrome</a:t>
            </a:r>
            <a:endParaRPr lang="en-GB" dirty="0"/>
          </a:p>
        </p:txBody>
      </p:sp>
      <p:sp>
        <p:nvSpPr>
          <p:cNvPr id="3" name="Content Placeholder 2"/>
          <p:cNvSpPr>
            <a:spLocks noGrp="1"/>
          </p:cNvSpPr>
          <p:nvPr>
            <p:ph sz="half" idx="1"/>
          </p:nvPr>
        </p:nvSpPr>
        <p:spPr>
          <a:xfrm>
            <a:off x="304800" y="1600200"/>
            <a:ext cx="7939608" cy="4724400"/>
          </a:xfrm>
        </p:spPr>
        <p:txBody>
          <a:bodyPr/>
          <a:lstStyle/>
          <a:p>
            <a:r>
              <a:rPr lang="en-GB" dirty="0" smtClean="0"/>
              <a:t>Affects 1 in 32,000 live births</a:t>
            </a:r>
          </a:p>
          <a:p>
            <a:pPr lvl="1"/>
            <a:r>
              <a:rPr lang="en-GB" dirty="0" smtClean="0"/>
              <a:t>Developmental delay</a:t>
            </a:r>
          </a:p>
          <a:p>
            <a:pPr lvl="1"/>
            <a:r>
              <a:rPr lang="en-GB" dirty="0" smtClean="0"/>
              <a:t>Intellectual impairments</a:t>
            </a:r>
          </a:p>
          <a:p>
            <a:pPr lvl="1"/>
            <a:r>
              <a:rPr lang="en-GB" dirty="0" smtClean="0"/>
              <a:t>Small stature</a:t>
            </a:r>
          </a:p>
          <a:p>
            <a:pPr lvl="1"/>
            <a:r>
              <a:rPr lang="en-GB" dirty="0" smtClean="0"/>
              <a:t>Seizures</a:t>
            </a:r>
          </a:p>
          <a:p>
            <a:pPr lvl="1"/>
            <a:r>
              <a:rPr lang="en-GB" dirty="0" smtClean="0"/>
              <a:t>Characteristic facial features</a:t>
            </a:r>
          </a:p>
          <a:p>
            <a:r>
              <a:rPr lang="en-GB" dirty="0" smtClean="0"/>
              <a:t>50-75% cases due to mutations in </a:t>
            </a:r>
            <a:r>
              <a:rPr lang="en-GB" i="1" dirty="0" err="1" smtClean="0"/>
              <a:t>MLL2</a:t>
            </a:r>
            <a:r>
              <a:rPr lang="en-GB" i="1" dirty="0" smtClean="0"/>
              <a:t> </a:t>
            </a:r>
            <a:r>
              <a:rPr lang="en-GB" dirty="0" smtClean="0"/>
              <a:t>gene</a:t>
            </a:r>
          </a:p>
          <a:p>
            <a:r>
              <a:rPr lang="en-GB" dirty="0" smtClean="0"/>
              <a:t>Mainly </a:t>
            </a:r>
            <a:r>
              <a:rPr lang="en-GB" i="1" dirty="0" smtClean="0"/>
              <a:t>de novo </a:t>
            </a:r>
            <a:r>
              <a:rPr lang="en-GB" dirty="0" smtClean="0"/>
              <a:t>mutations</a:t>
            </a:r>
          </a:p>
          <a:p>
            <a:r>
              <a:rPr lang="en-GB" dirty="0" smtClean="0"/>
              <a:t>Non-functioning </a:t>
            </a:r>
            <a:r>
              <a:rPr lang="en-GB" dirty="0" err="1" smtClean="0"/>
              <a:t>MLL2</a:t>
            </a:r>
            <a:r>
              <a:rPr lang="en-GB" dirty="0" smtClean="0"/>
              <a:t> </a:t>
            </a:r>
            <a:r>
              <a:rPr lang="en-GB" dirty="0" smtClean="0">
                <a:cs typeface="Arial"/>
              </a:rPr>
              <a:t>→ failure to activate certain genes</a:t>
            </a:r>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pPr lvl="0"/>
            <a:r>
              <a:rPr lang="en-GB" dirty="0" smtClean="0">
                <a:solidFill>
                  <a:schemeClr val="tx1"/>
                </a:solidFill>
              </a:rPr>
              <a:t>Mutations (changes in the DNA sequence)</a:t>
            </a:r>
            <a:r>
              <a:rPr lang="en-GB" sz="4000" dirty="0" smtClean="0">
                <a:solidFill>
                  <a:schemeClr val="tx1"/>
                </a:solidFill>
              </a:rPr>
              <a:t/>
            </a:r>
            <a:br>
              <a:rPr lang="en-GB" sz="4000" dirty="0" smtClean="0">
                <a:solidFill>
                  <a:schemeClr val="tx1"/>
                </a:solidFill>
              </a:rPr>
            </a:br>
            <a:endParaRPr lang="en-US" dirty="0"/>
          </a:p>
        </p:txBody>
      </p:sp>
      <p:sp>
        <p:nvSpPr>
          <p:cNvPr id="3" name="Content Placeholder 2"/>
          <p:cNvSpPr>
            <a:spLocks noGrp="1"/>
          </p:cNvSpPr>
          <p:nvPr>
            <p:ph idx="1"/>
          </p:nvPr>
        </p:nvSpPr>
        <p:spPr>
          <a:xfrm>
            <a:off x="304800" y="1340768"/>
            <a:ext cx="8686800" cy="4739357"/>
          </a:xfrm>
        </p:spPr>
        <p:txBody>
          <a:bodyPr>
            <a:normAutofit/>
          </a:bodyPr>
          <a:lstStyle/>
          <a:p>
            <a:r>
              <a:rPr lang="en-GB" dirty="0" smtClean="0"/>
              <a:t>Spontaneous mutations</a:t>
            </a:r>
          </a:p>
          <a:p>
            <a:pPr lvl="1"/>
            <a:r>
              <a:rPr lang="en-GB" dirty="0" smtClean="0"/>
              <a:t>Replication errors</a:t>
            </a:r>
          </a:p>
          <a:p>
            <a:pPr lvl="1"/>
            <a:r>
              <a:rPr lang="en-GB" dirty="0" smtClean="0"/>
              <a:t>Chemical changes in bases</a:t>
            </a:r>
          </a:p>
          <a:p>
            <a:pPr lvl="2"/>
            <a:r>
              <a:rPr lang="en-GB" dirty="0" smtClean="0"/>
              <a:t>Minor chemical changes in bases can lead to </a:t>
            </a:r>
            <a:r>
              <a:rPr lang="en-GB" dirty="0" err="1" smtClean="0"/>
              <a:t>e.g</a:t>
            </a:r>
            <a:r>
              <a:rPr lang="en-GB" dirty="0" smtClean="0"/>
              <a:t> C changing to U or T, or loss of bases leaving a gap in the DNA sequence, which is then filled randomly by any of the 4 bases</a:t>
            </a:r>
          </a:p>
          <a:p>
            <a:endParaRPr lang="en-GB"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86800" cy="841248"/>
          </a:xfrm>
        </p:spPr>
        <p:txBody>
          <a:bodyPr>
            <a:normAutofit fontScale="90000"/>
          </a:bodyPr>
          <a:lstStyle/>
          <a:p>
            <a:r>
              <a:rPr lang="en-US" dirty="0" smtClean="0"/>
              <a:t>X-inactivation is an epigenetic process</a:t>
            </a:r>
            <a:endParaRPr lang="en-US" dirty="0"/>
          </a:p>
        </p:txBody>
      </p:sp>
      <p:pic>
        <p:nvPicPr>
          <p:cNvPr id="5" name="Picture 2" descr="M:\Downloads\8422924868_5369cf8b55_b.jpg"/>
          <p:cNvPicPr>
            <a:picLocks noGrp="1" noChangeAspect="1" noChangeArrowheads="1"/>
          </p:cNvPicPr>
          <p:nvPr>
            <p:ph sz="half" idx="1"/>
          </p:nvPr>
        </p:nvPicPr>
        <p:blipFill>
          <a:blip r:embed="rId3" cstate="print"/>
          <a:stretch>
            <a:fillRect/>
          </a:stretch>
        </p:blipFill>
        <p:spPr bwMode="auto">
          <a:xfrm>
            <a:off x="251520" y="1268760"/>
            <a:ext cx="5201920" cy="3774440"/>
          </a:xfrm>
          <a:prstGeom prst="rect">
            <a:avLst/>
          </a:prstGeom>
          <a:noFill/>
        </p:spPr>
      </p:pic>
      <p:pic>
        <p:nvPicPr>
          <p:cNvPr id="1026" name="Picture 2" descr="http://upload.wikimedia.org/wikipedia/commons/c/c3/XistRNADNAFISH.jpg"/>
          <p:cNvPicPr>
            <a:picLocks noChangeAspect="1" noChangeArrowheads="1"/>
          </p:cNvPicPr>
          <p:nvPr/>
        </p:nvPicPr>
        <p:blipFill>
          <a:blip r:embed="rId4" cstate="print"/>
          <a:srcRect/>
          <a:stretch>
            <a:fillRect/>
          </a:stretch>
        </p:blipFill>
        <p:spPr bwMode="auto">
          <a:xfrm>
            <a:off x="4283968" y="2852936"/>
            <a:ext cx="4603699" cy="3725875"/>
          </a:xfrm>
          <a:prstGeom prst="rect">
            <a:avLst/>
          </a:prstGeom>
          <a:noFill/>
        </p:spPr>
      </p:pic>
      <p:sp>
        <p:nvSpPr>
          <p:cNvPr id="7" name="TextBox 6"/>
          <p:cNvSpPr txBox="1"/>
          <p:nvPr/>
        </p:nvSpPr>
        <p:spPr>
          <a:xfrm>
            <a:off x="467544" y="4581128"/>
            <a:ext cx="2860078" cy="307777"/>
          </a:xfrm>
          <a:prstGeom prst="rect">
            <a:avLst/>
          </a:prstGeom>
          <a:noFill/>
        </p:spPr>
        <p:txBody>
          <a:bodyPr wrap="none" rtlCol="0">
            <a:spAutoFit/>
          </a:bodyPr>
          <a:lstStyle/>
          <a:p>
            <a:r>
              <a:rPr lang="en-GB" sz="1400" b="1" dirty="0" smtClean="0">
                <a:solidFill>
                  <a:schemeClr val="bg1"/>
                </a:solidFill>
              </a:rPr>
              <a:t>Source: Julia </a:t>
            </a:r>
            <a:r>
              <a:rPr lang="en-GB" sz="1400" b="1" dirty="0" err="1" smtClean="0">
                <a:solidFill>
                  <a:schemeClr val="bg1"/>
                </a:solidFill>
              </a:rPr>
              <a:t>Manzerova</a:t>
            </a:r>
            <a:r>
              <a:rPr lang="en-GB" sz="1400" b="1" dirty="0" smtClean="0">
                <a:solidFill>
                  <a:schemeClr val="bg1"/>
                </a:solidFill>
              </a:rPr>
              <a:t>/ </a:t>
            </a:r>
            <a:r>
              <a:rPr lang="en-GB" sz="1400" b="1" dirty="0" err="1" smtClean="0">
                <a:solidFill>
                  <a:schemeClr val="bg1"/>
                </a:solidFill>
              </a:rPr>
              <a:t>Flickr</a:t>
            </a:r>
            <a:endParaRPr lang="en-GB" sz="1400"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427984" y="296652"/>
            <a:ext cx="4343400" cy="6264696"/>
          </a:xfrm>
        </p:spPr>
        <p:txBody>
          <a:bodyPr>
            <a:normAutofit fontScale="92500" lnSpcReduction="10000"/>
          </a:bodyPr>
          <a:lstStyle/>
          <a:p>
            <a:r>
              <a:rPr lang="en-GB" dirty="0" smtClean="0"/>
              <a:t>The  inactive X chromosome (Xi) produces </a:t>
            </a:r>
            <a:r>
              <a:rPr lang="en-GB" dirty="0" err="1" smtClean="0"/>
              <a:t>Xist</a:t>
            </a:r>
            <a:r>
              <a:rPr lang="en-GB" dirty="0" smtClean="0"/>
              <a:t> non-coding RNA</a:t>
            </a:r>
          </a:p>
          <a:p>
            <a:r>
              <a:rPr lang="en-GB" dirty="0" err="1" smtClean="0"/>
              <a:t>ncRNA</a:t>
            </a:r>
            <a:r>
              <a:rPr lang="en-GB" dirty="0" smtClean="0"/>
              <a:t> binds to Xi</a:t>
            </a:r>
          </a:p>
          <a:p>
            <a:r>
              <a:rPr lang="en-GB" dirty="0" smtClean="0">
                <a:sym typeface="Wingdings 3"/>
              </a:rPr>
              <a:t></a:t>
            </a:r>
            <a:r>
              <a:rPr lang="en-GB" dirty="0" err="1" smtClean="0"/>
              <a:t>histone</a:t>
            </a:r>
            <a:r>
              <a:rPr lang="en-GB" dirty="0" smtClean="0"/>
              <a:t> changes and repressor recruitment</a:t>
            </a:r>
          </a:p>
          <a:p>
            <a:r>
              <a:rPr lang="en-GB" dirty="0" smtClean="0"/>
              <a:t>Xi becomes tightly “wound up” so that no transcription (other than </a:t>
            </a:r>
            <a:r>
              <a:rPr lang="en-GB" dirty="0" err="1" smtClean="0"/>
              <a:t>Xist</a:t>
            </a:r>
            <a:r>
              <a:rPr lang="en-GB" dirty="0" smtClean="0"/>
              <a:t>) can take place</a:t>
            </a:r>
          </a:p>
          <a:p>
            <a:r>
              <a:rPr lang="en-GB" dirty="0" smtClean="0"/>
              <a:t>These modifications are passed on to daughter cells at cell division</a:t>
            </a:r>
            <a:endParaRPr lang="en-GB" dirty="0"/>
          </a:p>
        </p:txBody>
      </p:sp>
      <p:pic>
        <p:nvPicPr>
          <p:cNvPr id="57346" name="Picture 2" descr="X-chromosome inactivation: counting, choice and initiation"/>
          <p:cNvPicPr>
            <a:picLocks noChangeAspect="1" noChangeArrowheads="1"/>
          </p:cNvPicPr>
          <p:nvPr/>
        </p:nvPicPr>
        <p:blipFill>
          <a:blip r:embed="rId3" cstate="print"/>
          <a:srcRect/>
          <a:stretch>
            <a:fillRect/>
          </a:stretch>
        </p:blipFill>
        <p:spPr bwMode="auto">
          <a:xfrm>
            <a:off x="395536" y="252889"/>
            <a:ext cx="3714750" cy="635222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9067" y="0"/>
            <a:ext cx="8686800" cy="839788"/>
          </a:xfrm>
        </p:spPr>
        <p:txBody>
          <a:bodyPr/>
          <a:lstStyle/>
          <a:p>
            <a:r>
              <a:rPr lang="en-GB" dirty="0" smtClean="0"/>
              <a:t>Inherited Epigenetic effects </a:t>
            </a:r>
            <a:endParaRPr lang="en-GB" dirty="0"/>
          </a:p>
        </p:txBody>
      </p:sp>
      <p:pic>
        <p:nvPicPr>
          <p:cNvPr id="56322" name="Picture 2" descr="F:\DCIM\100_PANA\P1000050.JPG"/>
          <p:cNvPicPr>
            <a:picLocks noGrp="1" noChangeAspect="1" noChangeArrowheads="1"/>
          </p:cNvPicPr>
          <p:nvPr>
            <p:ph sz="half" idx="4294967295"/>
          </p:nvPr>
        </p:nvPicPr>
        <p:blipFill>
          <a:blip r:embed="rId3" cstate="print">
            <a:lum bright="24000"/>
          </a:blip>
          <a:srcRect l="10631" t="2362" r="2903" b="9281"/>
          <a:stretch>
            <a:fillRect/>
          </a:stretch>
        </p:blipFill>
        <p:spPr bwMode="auto">
          <a:xfrm>
            <a:off x="1043608" y="908720"/>
            <a:ext cx="7027862" cy="5386388"/>
          </a:xfrm>
          <a:prstGeom prst="rect">
            <a:avLst/>
          </a:prstGeom>
          <a:noFill/>
        </p:spPr>
      </p:pic>
      <p:sp>
        <p:nvSpPr>
          <p:cNvPr id="6" name="TextBox 5"/>
          <p:cNvSpPr txBox="1"/>
          <p:nvPr/>
        </p:nvSpPr>
        <p:spPr>
          <a:xfrm>
            <a:off x="819210" y="6381328"/>
            <a:ext cx="7505581" cy="307777"/>
          </a:xfrm>
          <a:prstGeom prst="rect">
            <a:avLst/>
          </a:prstGeom>
          <a:noFill/>
        </p:spPr>
        <p:txBody>
          <a:bodyPr wrap="square" rtlCol="0">
            <a:spAutoFit/>
          </a:bodyPr>
          <a:lstStyle/>
          <a:p>
            <a:r>
              <a:rPr lang="en-GB" sz="1400" dirty="0" smtClean="0"/>
              <a:t>From Nessa Carey (2012) </a:t>
            </a:r>
            <a:r>
              <a:rPr lang="en-GB" sz="1400" i="1" dirty="0" smtClean="0"/>
              <a:t>The </a:t>
            </a:r>
            <a:r>
              <a:rPr lang="en-GB" sz="1400" i="1" dirty="0" err="1" smtClean="0"/>
              <a:t>Epigenetics</a:t>
            </a:r>
            <a:r>
              <a:rPr lang="en-GB" sz="1400" i="1" dirty="0" smtClean="0"/>
              <a:t> Revolution</a:t>
            </a:r>
            <a:r>
              <a:rPr lang="en-GB" sz="1400" dirty="0" smtClean="0"/>
              <a:t>, London: Icon Books, Fig. 6.1, p. 102.</a:t>
            </a:r>
            <a:endParaRPr lang="en-GB"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686800" cy="838200"/>
          </a:xfrm>
        </p:spPr>
        <p:txBody>
          <a:bodyPr>
            <a:normAutofit fontScale="90000"/>
          </a:bodyPr>
          <a:lstStyle/>
          <a:p>
            <a:r>
              <a:rPr lang="en-GB" dirty="0" smtClean="0"/>
              <a:t>Evidence for inherited epigenetic effects</a:t>
            </a:r>
            <a:endParaRPr lang="en-GB" dirty="0"/>
          </a:p>
        </p:txBody>
      </p:sp>
      <p:sp>
        <p:nvSpPr>
          <p:cNvPr id="3" name="Content Placeholder 2"/>
          <p:cNvSpPr>
            <a:spLocks noGrp="1"/>
          </p:cNvSpPr>
          <p:nvPr>
            <p:ph idx="1"/>
          </p:nvPr>
        </p:nvSpPr>
        <p:spPr>
          <a:xfrm>
            <a:off x="304800" y="1340768"/>
            <a:ext cx="8686800" cy="5256584"/>
          </a:xfrm>
        </p:spPr>
        <p:txBody>
          <a:bodyPr>
            <a:normAutofit/>
          </a:bodyPr>
          <a:lstStyle/>
          <a:p>
            <a:r>
              <a:rPr lang="en-GB" dirty="0" smtClean="0"/>
              <a:t>In mice</a:t>
            </a:r>
          </a:p>
          <a:p>
            <a:pPr lvl="1">
              <a:buFont typeface="Arial" pitchFamily="34" charset="0"/>
              <a:buChar char="•"/>
            </a:pPr>
            <a:r>
              <a:rPr lang="en-GB" b="1" dirty="0" smtClean="0">
                <a:latin typeface="Arial Unicode MS" pitchFamily="34" charset="-128"/>
                <a:ea typeface="Arial Unicode MS" pitchFamily="34" charset="-128"/>
                <a:cs typeface="Arial Unicode MS" pitchFamily="34" charset="-128"/>
              </a:rPr>
              <a:t>♂ </a:t>
            </a:r>
            <a:r>
              <a:rPr lang="en-GB" dirty="0" smtClean="0">
                <a:ea typeface="Arial Unicode MS" pitchFamily="34" charset="-128"/>
                <a:cs typeface="Arial Unicode MS" pitchFamily="34" charset="-128"/>
              </a:rPr>
              <a:t>on low protein, high sugar diet x </a:t>
            </a:r>
            <a:r>
              <a:rPr lang="en-GB" b="1" dirty="0" smtClean="0">
                <a:latin typeface="Arial Unicode MS" pitchFamily="34" charset="-128"/>
                <a:ea typeface="Arial Unicode MS" pitchFamily="34" charset="-128"/>
                <a:cs typeface="Arial Unicode MS" pitchFamily="34" charset="-128"/>
              </a:rPr>
              <a:t>♀ </a:t>
            </a:r>
            <a:r>
              <a:rPr lang="en-GB" dirty="0" smtClean="0">
                <a:ea typeface="Arial Unicode MS" pitchFamily="34" charset="-128"/>
                <a:cs typeface="Arial Unicode MS" pitchFamily="34" charset="-128"/>
              </a:rPr>
              <a:t>on normal diet </a:t>
            </a:r>
            <a:r>
              <a:rPr lang="en-GB" dirty="0" smtClean="0">
                <a:ea typeface="Arial Unicode MS" pitchFamily="34" charset="-128"/>
                <a:cs typeface="Arial Unicode MS" pitchFamily="34" charset="-128"/>
                <a:sym typeface="Wingdings 3"/>
              </a:rPr>
              <a:t> offspring with abnormal patterns of expression of metabolic genes and changes in epigenetic modifications in the liver</a:t>
            </a:r>
          </a:p>
          <a:p>
            <a:r>
              <a:rPr lang="en-GB" dirty="0" smtClean="0">
                <a:ea typeface="Arial Unicode MS" pitchFamily="34" charset="-128"/>
                <a:cs typeface="Arial Unicode MS" pitchFamily="34" charset="-128"/>
                <a:sym typeface="Wingdings 3"/>
              </a:rPr>
              <a:t>In rats</a:t>
            </a:r>
          </a:p>
          <a:p>
            <a:pPr lvl="1">
              <a:buFont typeface="Arial" pitchFamily="34" charset="0"/>
              <a:buChar char="•"/>
            </a:pPr>
            <a:r>
              <a:rPr lang="en-GB" dirty="0" smtClean="0">
                <a:ea typeface="Arial Unicode MS" pitchFamily="34" charset="-128"/>
                <a:cs typeface="Arial Unicode MS" pitchFamily="34" charset="-128"/>
                <a:sym typeface="Wingdings 3"/>
              </a:rPr>
              <a:t>Exposure of pregnant </a:t>
            </a:r>
            <a:r>
              <a:rPr lang="en-GB" b="1" dirty="0" smtClean="0">
                <a:latin typeface="Arial Unicode MS" pitchFamily="34" charset="-128"/>
                <a:ea typeface="Arial Unicode MS" pitchFamily="34" charset="-128"/>
                <a:cs typeface="Arial Unicode MS" pitchFamily="34" charset="-128"/>
              </a:rPr>
              <a:t>♀ </a:t>
            </a:r>
            <a:r>
              <a:rPr lang="en-GB" dirty="0" smtClean="0">
                <a:ea typeface="Arial Unicode MS" pitchFamily="34" charset="-128"/>
                <a:cs typeface="Arial Unicode MS" pitchFamily="34" charset="-128"/>
                <a:sym typeface="Wingdings 3"/>
              </a:rPr>
              <a:t>to </a:t>
            </a:r>
            <a:r>
              <a:rPr lang="en-GB" dirty="0" err="1" smtClean="0">
                <a:ea typeface="Arial Unicode MS" pitchFamily="34" charset="-128"/>
                <a:cs typeface="Arial Unicode MS" pitchFamily="34" charset="-128"/>
                <a:sym typeface="Wingdings 3"/>
              </a:rPr>
              <a:t>vinclozolin</a:t>
            </a:r>
            <a:r>
              <a:rPr lang="en-GB" dirty="0" smtClean="0">
                <a:ea typeface="Arial Unicode MS" pitchFamily="34" charset="-128"/>
                <a:cs typeface="Arial Unicode MS" pitchFamily="34" charset="-128"/>
                <a:sym typeface="Wingdings 3"/>
              </a:rPr>
              <a:t> </a:t>
            </a:r>
            <a:r>
              <a:rPr lang="en-GB" dirty="0" smtClean="0">
                <a:ea typeface="Arial Unicode MS" pitchFamily="34" charset="-128"/>
                <a:cs typeface="Arial Unicode MS" pitchFamily="34" charset="-128"/>
                <a:sym typeface="Wingdings 3"/>
              </a:rPr>
              <a:t> </a:t>
            </a:r>
            <a:r>
              <a:rPr lang="en-GB" b="1" dirty="0" smtClean="0">
                <a:latin typeface="Arial Unicode MS" pitchFamily="34" charset="-128"/>
                <a:ea typeface="Arial Unicode MS" pitchFamily="34" charset="-128"/>
                <a:cs typeface="Arial Unicode MS" pitchFamily="34" charset="-128"/>
              </a:rPr>
              <a:t>♂ </a:t>
            </a:r>
            <a:r>
              <a:rPr lang="en-GB" dirty="0" smtClean="0">
                <a:ea typeface="Arial Unicode MS" pitchFamily="34" charset="-128"/>
                <a:cs typeface="Arial Unicode MS" pitchFamily="34" charset="-128"/>
                <a:sym typeface="Wingdings 3"/>
              </a:rPr>
              <a:t>pups with defective testicles and reduced fertility</a:t>
            </a:r>
          </a:p>
          <a:p>
            <a:pPr lvl="1">
              <a:buFont typeface="Arial" pitchFamily="34" charset="0"/>
              <a:buChar char="•"/>
            </a:pPr>
            <a:r>
              <a:rPr lang="en-GB" dirty="0" smtClean="0">
                <a:ea typeface="Arial Unicode MS" pitchFamily="34" charset="-128"/>
                <a:cs typeface="Arial Unicode MS" pitchFamily="34" charset="-128"/>
                <a:sym typeface="Wingdings 3"/>
              </a:rPr>
              <a:t>Effect appears in 90% of </a:t>
            </a:r>
            <a:r>
              <a:rPr lang="en-GB" b="1" dirty="0" smtClean="0">
                <a:latin typeface="Arial Unicode MS" pitchFamily="34" charset="-128"/>
                <a:ea typeface="Arial Unicode MS" pitchFamily="34" charset="-128"/>
                <a:cs typeface="Arial Unicode MS" pitchFamily="34" charset="-128"/>
              </a:rPr>
              <a:t>♂ </a:t>
            </a:r>
            <a:r>
              <a:rPr lang="en-GB" dirty="0" smtClean="0">
                <a:ea typeface="Arial Unicode MS" pitchFamily="34" charset="-128"/>
                <a:cs typeface="Arial Unicode MS" pitchFamily="34" charset="-128"/>
                <a:sym typeface="Wingdings 3"/>
              </a:rPr>
              <a:t>pups in the next 3 generations</a:t>
            </a:r>
            <a:endParaRPr lang="en-GB" dirty="0">
              <a:ea typeface="Arial Unicode MS" pitchFamily="34" charset="-128"/>
              <a:cs typeface="Arial Unicode MS"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251520" y="260648"/>
            <a:ext cx="4618856" cy="841375"/>
          </a:xfrm>
        </p:spPr>
        <p:txBody>
          <a:bodyPr>
            <a:noAutofit/>
          </a:bodyPr>
          <a:lstStyle/>
          <a:p>
            <a:pPr lvl="0"/>
            <a:r>
              <a:rPr lang="en-GB" dirty="0" smtClean="0">
                <a:solidFill>
                  <a:schemeClr val="tx1"/>
                </a:solidFill>
              </a:rPr>
              <a:t>Replication errors </a:t>
            </a:r>
            <a:br>
              <a:rPr lang="en-GB" dirty="0" smtClean="0">
                <a:solidFill>
                  <a:schemeClr val="tx1"/>
                </a:solidFill>
              </a:rPr>
            </a:br>
            <a:endParaRPr lang="en-US" dirty="0"/>
          </a:p>
        </p:txBody>
      </p:sp>
      <p:sp>
        <p:nvSpPr>
          <p:cNvPr id="6" name="Content Placeholder 5"/>
          <p:cNvSpPr>
            <a:spLocks noGrp="1"/>
          </p:cNvSpPr>
          <p:nvPr>
            <p:ph sz="half" idx="4294967295"/>
          </p:nvPr>
        </p:nvSpPr>
        <p:spPr>
          <a:xfrm>
            <a:off x="395536" y="1341438"/>
            <a:ext cx="3947864" cy="4724400"/>
          </a:xfrm>
        </p:spPr>
        <p:txBody>
          <a:bodyPr>
            <a:normAutofit fontScale="92500" lnSpcReduction="10000"/>
          </a:bodyPr>
          <a:lstStyle/>
          <a:p>
            <a:r>
              <a:rPr lang="en-GB" dirty="0" smtClean="0"/>
              <a:t>Replication is balanced between speed and accuracy</a:t>
            </a:r>
          </a:p>
          <a:p>
            <a:r>
              <a:rPr lang="en-GB" dirty="0" smtClean="0"/>
              <a:t>DNA polymerase can accidentally insert the wrong base</a:t>
            </a:r>
          </a:p>
          <a:p>
            <a:r>
              <a:rPr lang="en-GB" dirty="0" smtClean="0"/>
              <a:t>Proof reading mechanisms normally correct the errors, but not always</a:t>
            </a:r>
            <a:endParaRPr lang="en-US" dirty="0"/>
          </a:p>
        </p:txBody>
      </p:sp>
      <p:sp>
        <p:nvSpPr>
          <p:cNvPr id="4" name="TextBox 3"/>
          <p:cNvSpPr txBox="1"/>
          <p:nvPr/>
        </p:nvSpPr>
        <p:spPr>
          <a:xfrm>
            <a:off x="1691680" y="6453336"/>
            <a:ext cx="3116559" cy="276999"/>
          </a:xfrm>
          <a:prstGeom prst="rect">
            <a:avLst/>
          </a:prstGeom>
          <a:noFill/>
        </p:spPr>
        <p:txBody>
          <a:bodyPr wrap="none" rtlCol="0">
            <a:spAutoFit/>
          </a:bodyPr>
          <a:lstStyle/>
          <a:p>
            <a:r>
              <a:rPr lang="en-GB" sz="1200" dirty="0" smtClean="0"/>
              <a:t>Wikimedia Commons/ Madeleine Price Ball</a:t>
            </a:r>
            <a:endParaRPr lang="en-US" sz="1200" dirty="0"/>
          </a:p>
        </p:txBody>
      </p:sp>
      <p:pic>
        <p:nvPicPr>
          <p:cNvPr id="19458" name="Picture 2" descr="File:DNA polymerase.svg"/>
          <p:cNvPicPr>
            <a:picLocks noChangeAspect="1" noChangeArrowheads="1"/>
          </p:cNvPicPr>
          <p:nvPr/>
        </p:nvPicPr>
        <p:blipFill>
          <a:blip r:embed="rId3" cstate="print"/>
          <a:srcRect/>
          <a:stretch>
            <a:fillRect/>
          </a:stretch>
        </p:blipFill>
        <p:spPr bwMode="auto">
          <a:xfrm>
            <a:off x="5004048" y="188640"/>
            <a:ext cx="3744416" cy="640871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pPr lvl="0"/>
            <a:r>
              <a:rPr lang="en-GB" dirty="0" smtClean="0">
                <a:solidFill>
                  <a:schemeClr val="tx1"/>
                </a:solidFill>
              </a:rPr>
              <a:t>Point mutations: </a:t>
            </a:r>
            <a:r>
              <a:rPr lang="en-GB" dirty="0" err="1" smtClean="0">
                <a:solidFill>
                  <a:schemeClr val="tx1"/>
                </a:solidFill>
              </a:rPr>
              <a:t>mis</a:t>
            </a:r>
            <a:r>
              <a:rPr lang="en-GB" dirty="0" smtClean="0">
                <a:solidFill>
                  <a:schemeClr val="tx1"/>
                </a:solidFill>
              </a:rPr>
              <a:t>-sense and nonsense</a:t>
            </a:r>
            <a:r>
              <a:rPr lang="en-GB" sz="4000" dirty="0" smtClean="0">
                <a:solidFill>
                  <a:schemeClr val="tx1"/>
                </a:solidFill>
              </a:rPr>
              <a:t/>
            </a:r>
            <a:br>
              <a:rPr lang="en-GB" sz="4000" dirty="0" smtClean="0">
                <a:solidFill>
                  <a:schemeClr val="tx1"/>
                </a:solidFill>
              </a:rPr>
            </a:br>
            <a:endParaRPr lang="en-US" dirty="0"/>
          </a:p>
        </p:txBody>
      </p:sp>
      <p:pic>
        <p:nvPicPr>
          <p:cNvPr id="15362" name="Picture 2" descr="File:Point mutations-en.png"/>
          <p:cNvPicPr>
            <a:picLocks noChangeAspect="1" noChangeArrowheads="1"/>
          </p:cNvPicPr>
          <p:nvPr/>
        </p:nvPicPr>
        <p:blipFill>
          <a:blip r:embed="rId3" cstate="print"/>
          <a:srcRect/>
          <a:stretch>
            <a:fillRect/>
          </a:stretch>
        </p:blipFill>
        <p:spPr bwMode="auto">
          <a:xfrm>
            <a:off x="183243" y="1556792"/>
            <a:ext cx="8777515" cy="4663055"/>
          </a:xfrm>
          <a:prstGeom prst="rect">
            <a:avLst/>
          </a:prstGeom>
          <a:noFill/>
        </p:spPr>
      </p:pic>
      <p:sp>
        <p:nvSpPr>
          <p:cNvPr id="4" name="TextBox 3"/>
          <p:cNvSpPr txBox="1"/>
          <p:nvPr/>
        </p:nvSpPr>
        <p:spPr>
          <a:xfrm>
            <a:off x="251520" y="6309320"/>
            <a:ext cx="1877437" cy="307777"/>
          </a:xfrm>
          <a:prstGeom prst="rect">
            <a:avLst/>
          </a:prstGeom>
          <a:noFill/>
        </p:spPr>
        <p:txBody>
          <a:bodyPr wrap="none" rtlCol="0">
            <a:spAutoFit/>
          </a:bodyPr>
          <a:lstStyle/>
          <a:p>
            <a:r>
              <a:rPr lang="en-GB" sz="1400" dirty="0" smtClean="0"/>
              <a:t>Wikimedia Commons</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4294967295"/>
          </p:nvPr>
        </p:nvSpPr>
        <p:spPr>
          <a:xfrm>
            <a:off x="89756" y="0"/>
            <a:ext cx="8686800" cy="6524625"/>
          </a:xfrm>
        </p:spPr>
        <p:txBody>
          <a:bodyPr>
            <a:normAutofit/>
          </a:bodyPr>
          <a:lstStyle/>
          <a:p>
            <a:r>
              <a:rPr lang="en-GB" sz="3000" smtClean="0"/>
              <a:t>Normal sequence</a:t>
            </a:r>
            <a:endParaRPr lang="en-GB" sz="3000" dirty="0" smtClean="0"/>
          </a:p>
          <a:p>
            <a:endParaRPr lang="en-GB" sz="2000" dirty="0" smtClean="0"/>
          </a:p>
          <a:p>
            <a:r>
              <a:rPr lang="en-GB" sz="3000" smtClean="0"/>
              <a:t>Gene product</a:t>
            </a:r>
            <a:endParaRPr lang="en-GB" sz="3000" dirty="0" smtClean="0"/>
          </a:p>
          <a:p>
            <a:endParaRPr lang="en-GB" sz="3600" dirty="0" smtClean="0"/>
          </a:p>
          <a:p>
            <a:r>
              <a:rPr lang="en-GB" sz="3000" dirty="0" smtClean="0"/>
              <a:t>Base DELETION</a:t>
            </a:r>
          </a:p>
          <a:p>
            <a:endParaRPr lang="en-GB" sz="2000" dirty="0" smtClean="0"/>
          </a:p>
          <a:p>
            <a:r>
              <a:rPr lang="en-GB" sz="3000" smtClean="0"/>
              <a:t>Gene product</a:t>
            </a:r>
            <a:endParaRPr lang="en-GB" sz="3000" dirty="0" smtClean="0"/>
          </a:p>
          <a:p>
            <a:endParaRPr lang="en-GB" sz="3600" dirty="0" smtClean="0"/>
          </a:p>
          <a:p>
            <a:r>
              <a:rPr lang="en-GB" sz="3000" dirty="0" smtClean="0"/>
              <a:t>Base INSERTION</a:t>
            </a:r>
          </a:p>
          <a:p>
            <a:endParaRPr lang="en-GB" sz="2000" dirty="0" smtClean="0"/>
          </a:p>
          <a:p>
            <a:r>
              <a:rPr lang="en-GB" sz="3000" smtClean="0"/>
              <a:t>Gene product</a:t>
            </a:r>
            <a:endParaRPr lang="en-GB" sz="3000" dirty="0" smtClean="0"/>
          </a:p>
          <a:p>
            <a:endParaRPr lang="en-US" sz="3000" dirty="0"/>
          </a:p>
        </p:txBody>
      </p:sp>
      <p:sp>
        <p:nvSpPr>
          <p:cNvPr id="4" name="TextBox 3"/>
          <p:cNvSpPr txBox="1"/>
          <p:nvPr/>
        </p:nvSpPr>
        <p:spPr>
          <a:xfrm>
            <a:off x="89756" y="548680"/>
            <a:ext cx="8964488" cy="369332"/>
          </a:xfrm>
          <a:prstGeom prst="rect">
            <a:avLst/>
          </a:prstGeom>
          <a:solidFill>
            <a:srgbClr val="FFC000"/>
          </a:solidFill>
        </p:spPr>
        <p:txBody>
          <a:bodyPr wrap="square" rtlCol="0">
            <a:spAutoFit/>
          </a:bodyPr>
          <a:lstStyle/>
          <a:p>
            <a:pPr algn="ctr"/>
            <a:r>
              <a:rPr lang="en-GB" sz="1800" b="1" dirty="0" smtClean="0"/>
              <a:t>THEFATCATANDTHEBIGRATANDONEREDANTATETHEPIEANDLAYLOWALLDAY</a:t>
            </a:r>
            <a:endParaRPr lang="en-GB" sz="1800" b="1" dirty="0"/>
          </a:p>
        </p:txBody>
      </p:sp>
      <p:sp>
        <p:nvSpPr>
          <p:cNvPr id="5" name="TextBox 4"/>
          <p:cNvSpPr txBox="1"/>
          <p:nvPr/>
        </p:nvSpPr>
        <p:spPr>
          <a:xfrm>
            <a:off x="301536" y="1412776"/>
            <a:ext cx="8540928" cy="769441"/>
          </a:xfrm>
          <a:prstGeom prst="rect">
            <a:avLst/>
          </a:prstGeom>
          <a:solidFill>
            <a:srgbClr val="FFC000"/>
          </a:solidFill>
        </p:spPr>
        <p:txBody>
          <a:bodyPr wrap="none" rtlCol="0">
            <a:spAutoFit/>
          </a:bodyPr>
          <a:lstStyle/>
          <a:p>
            <a:r>
              <a:rPr lang="en-GB" b="1" dirty="0" smtClean="0"/>
              <a:t>THE FAT CAT AND THE BIG RAT AND ONE RED ANT ATE THE </a:t>
            </a:r>
          </a:p>
          <a:p>
            <a:r>
              <a:rPr lang="en-GB" b="1" dirty="0" smtClean="0"/>
              <a:t>PIE AND LAY LOW ALL DAY</a:t>
            </a:r>
            <a:endParaRPr lang="en-GB" b="1" dirty="0"/>
          </a:p>
        </p:txBody>
      </p:sp>
      <p:sp>
        <p:nvSpPr>
          <p:cNvPr id="7" name="TextBox 6"/>
          <p:cNvSpPr txBox="1"/>
          <p:nvPr/>
        </p:nvSpPr>
        <p:spPr>
          <a:xfrm>
            <a:off x="89756" y="2708920"/>
            <a:ext cx="8964488" cy="369332"/>
          </a:xfrm>
          <a:prstGeom prst="rect">
            <a:avLst/>
          </a:prstGeom>
          <a:solidFill>
            <a:schemeClr val="accent3">
              <a:lumMod val="20000"/>
              <a:lumOff val="80000"/>
            </a:schemeClr>
          </a:solidFill>
        </p:spPr>
        <p:txBody>
          <a:bodyPr wrap="square" rtlCol="0">
            <a:spAutoFit/>
          </a:bodyPr>
          <a:lstStyle/>
          <a:p>
            <a:pPr algn="ctr"/>
            <a:r>
              <a:rPr lang="en-GB" sz="1800" b="1" dirty="0" smtClean="0"/>
              <a:t>THEFATCATAN</a:t>
            </a:r>
            <a:r>
              <a:rPr lang="en-GB" sz="1800" b="1" dirty="0" smtClean="0">
                <a:solidFill>
                  <a:srgbClr val="FF0000"/>
                </a:solidFill>
              </a:rPr>
              <a:t>D</a:t>
            </a:r>
            <a:r>
              <a:rPr lang="en-GB" sz="1800" b="1" dirty="0" smtClean="0"/>
              <a:t>THEBIGRATANDONEREDANTATETHEPIEANDLAYLOWALLDAY</a:t>
            </a:r>
            <a:endParaRPr lang="en-GB" sz="1800" b="1" dirty="0"/>
          </a:p>
        </p:txBody>
      </p:sp>
      <p:sp>
        <p:nvSpPr>
          <p:cNvPr id="9" name="TextBox 8"/>
          <p:cNvSpPr txBox="1"/>
          <p:nvPr/>
        </p:nvSpPr>
        <p:spPr>
          <a:xfrm>
            <a:off x="89756" y="3501008"/>
            <a:ext cx="8964488" cy="769441"/>
          </a:xfrm>
          <a:prstGeom prst="rect">
            <a:avLst/>
          </a:prstGeom>
          <a:solidFill>
            <a:schemeClr val="accent3">
              <a:lumMod val="20000"/>
              <a:lumOff val="80000"/>
            </a:schemeClr>
          </a:solidFill>
        </p:spPr>
        <p:txBody>
          <a:bodyPr wrap="square" rtlCol="0">
            <a:spAutoFit/>
          </a:bodyPr>
          <a:lstStyle/>
          <a:p>
            <a:r>
              <a:rPr lang="en-GB" b="1" dirty="0" smtClean="0"/>
              <a:t>THE FAT CAT ANT HEB IGR ATA NDO NER EDA NTA TET HEP IEA NDL AYL OWA LLD AY</a:t>
            </a:r>
            <a:endParaRPr lang="en-GB" b="1" dirty="0"/>
          </a:p>
        </p:txBody>
      </p:sp>
      <p:sp>
        <p:nvSpPr>
          <p:cNvPr id="10" name="TextBox 9"/>
          <p:cNvSpPr txBox="1"/>
          <p:nvPr/>
        </p:nvSpPr>
        <p:spPr>
          <a:xfrm>
            <a:off x="0" y="4797152"/>
            <a:ext cx="9144000" cy="369332"/>
          </a:xfrm>
          <a:prstGeom prst="rect">
            <a:avLst/>
          </a:prstGeom>
          <a:solidFill>
            <a:schemeClr val="accent5">
              <a:lumMod val="20000"/>
              <a:lumOff val="80000"/>
            </a:schemeClr>
          </a:solidFill>
        </p:spPr>
        <p:txBody>
          <a:bodyPr wrap="square" rtlCol="0">
            <a:spAutoFit/>
          </a:bodyPr>
          <a:lstStyle/>
          <a:p>
            <a:pPr algn="ctr"/>
            <a:r>
              <a:rPr lang="en-GB" sz="1800" b="1" dirty="0" smtClean="0"/>
              <a:t>THEFATCATANDT</a:t>
            </a:r>
            <a:r>
              <a:rPr lang="en-GB" sz="1800" b="1" dirty="0" smtClean="0">
                <a:solidFill>
                  <a:srgbClr val="FF0000"/>
                </a:solidFill>
              </a:rPr>
              <a:t>H</a:t>
            </a:r>
            <a:r>
              <a:rPr lang="en-GB" sz="1800" b="1" dirty="0" smtClean="0"/>
              <a:t>HEBIGRATANDONEREDANTATETHEPIEANDLAYLOWALLDAY</a:t>
            </a:r>
            <a:endParaRPr lang="en-GB" sz="1800" b="1" dirty="0"/>
          </a:p>
        </p:txBody>
      </p:sp>
      <p:sp>
        <p:nvSpPr>
          <p:cNvPr id="12" name="TextBox 11"/>
          <p:cNvSpPr txBox="1"/>
          <p:nvPr/>
        </p:nvSpPr>
        <p:spPr>
          <a:xfrm>
            <a:off x="89756" y="5661248"/>
            <a:ext cx="8964488" cy="769441"/>
          </a:xfrm>
          <a:prstGeom prst="rect">
            <a:avLst/>
          </a:prstGeom>
          <a:solidFill>
            <a:schemeClr val="accent5">
              <a:lumMod val="20000"/>
              <a:lumOff val="80000"/>
            </a:schemeClr>
          </a:solidFill>
        </p:spPr>
        <p:txBody>
          <a:bodyPr wrap="square" rtlCol="0">
            <a:spAutoFit/>
          </a:bodyPr>
          <a:lstStyle/>
          <a:p>
            <a:r>
              <a:rPr lang="en-GB" b="1" dirty="0" smtClean="0"/>
              <a:t>THE FAT CAT AND </a:t>
            </a:r>
            <a:r>
              <a:rPr lang="en-GB" b="1" dirty="0" err="1" smtClean="0"/>
              <a:t>T</a:t>
            </a:r>
            <a:r>
              <a:rPr lang="en-GB" b="1" dirty="0" err="1" smtClean="0">
                <a:solidFill>
                  <a:srgbClr val="FF0000"/>
                </a:solidFill>
              </a:rPr>
              <a:t>H</a:t>
            </a:r>
            <a:r>
              <a:rPr lang="en-GB" b="1" dirty="0" err="1" smtClean="0"/>
              <a:t>H</a:t>
            </a:r>
            <a:r>
              <a:rPr lang="en-GB" b="1" dirty="0" smtClean="0"/>
              <a:t> </a:t>
            </a:r>
            <a:r>
              <a:rPr lang="en-GB" b="1" dirty="0" err="1" smtClean="0"/>
              <a:t>EBI</a:t>
            </a:r>
            <a:r>
              <a:rPr lang="en-GB" b="1" dirty="0" smtClean="0"/>
              <a:t> </a:t>
            </a:r>
            <a:r>
              <a:rPr lang="en-GB" b="1" dirty="0" err="1" smtClean="0"/>
              <a:t>GRA</a:t>
            </a:r>
            <a:r>
              <a:rPr lang="en-GB" b="1" dirty="0" smtClean="0"/>
              <a:t> TAN DON ERE DAN TAT ETH </a:t>
            </a:r>
            <a:r>
              <a:rPr lang="en-GB" b="1" dirty="0" err="1" smtClean="0"/>
              <a:t>EPI</a:t>
            </a:r>
            <a:r>
              <a:rPr lang="en-GB" b="1" dirty="0" smtClean="0"/>
              <a:t> </a:t>
            </a:r>
            <a:r>
              <a:rPr lang="en-GB" b="1" dirty="0" err="1" smtClean="0"/>
              <a:t>EAN</a:t>
            </a:r>
            <a:r>
              <a:rPr lang="en-GB" b="1" dirty="0" smtClean="0"/>
              <a:t> </a:t>
            </a:r>
            <a:r>
              <a:rPr lang="en-GB" b="1" dirty="0" err="1" smtClean="0"/>
              <a:t>DLA</a:t>
            </a:r>
            <a:r>
              <a:rPr lang="en-GB" b="1" dirty="0" smtClean="0"/>
              <a:t> </a:t>
            </a:r>
            <a:r>
              <a:rPr lang="en-GB" b="1" dirty="0" err="1" smtClean="0"/>
              <a:t>YLO</a:t>
            </a:r>
            <a:r>
              <a:rPr lang="en-GB" b="1" dirty="0" smtClean="0"/>
              <a:t> </a:t>
            </a:r>
            <a:r>
              <a:rPr lang="en-GB" b="1" dirty="0" err="1" smtClean="0"/>
              <a:t>WAL</a:t>
            </a:r>
            <a:r>
              <a:rPr lang="en-GB" b="1" dirty="0" smtClean="0"/>
              <a:t> </a:t>
            </a:r>
            <a:r>
              <a:rPr lang="en-GB" b="1" dirty="0" err="1" smtClean="0"/>
              <a:t>LDA</a:t>
            </a:r>
            <a:r>
              <a:rPr lang="en-GB" b="1" dirty="0" smtClean="0"/>
              <a:t> Y</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4" grpId="0" animBg="1"/>
      <p:bldP spid="5" grpId="0" animBg="1"/>
      <p:bldP spid="7" grpId="0" animBg="1"/>
      <p:bldP spid="9"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686800" cy="841248"/>
          </a:xfrm>
        </p:spPr>
        <p:txBody>
          <a:bodyPr/>
          <a:lstStyle/>
          <a:p>
            <a:r>
              <a:rPr lang="en-GB" dirty="0" err="1" smtClean="0"/>
              <a:t>frameshifts</a:t>
            </a:r>
            <a:endParaRPr lang="en-US" dirty="0"/>
          </a:p>
        </p:txBody>
      </p:sp>
      <p:grpSp>
        <p:nvGrpSpPr>
          <p:cNvPr id="5" name="Group 4"/>
          <p:cNvGrpSpPr/>
          <p:nvPr/>
        </p:nvGrpSpPr>
        <p:grpSpPr>
          <a:xfrm>
            <a:off x="683568" y="1700808"/>
            <a:ext cx="7704856" cy="1296143"/>
            <a:chOff x="611560" y="2492896"/>
            <a:chExt cx="7704856" cy="1620178"/>
          </a:xfrm>
        </p:grpSpPr>
        <p:grpSp>
          <p:nvGrpSpPr>
            <p:cNvPr id="6" name="Group 93"/>
            <p:cNvGrpSpPr/>
            <p:nvPr/>
          </p:nvGrpSpPr>
          <p:grpSpPr>
            <a:xfrm>
              <a:off x="611560" y="2924944"/>
              <a:ext cx="7704856" cy="1188130"/>
              <a:chOff x="611560" y="2924944"/>
              <a:chExt cx="7704856" cy="1188130"/>
            </a:xfrm>
          </p:grpSpPr>
          <p:grpSp>
            <p:nvGrpSpPr>
              <p:cNvPr id="12" name="Group 73"/>
              <p:cNvGrpSpPr/>
              <p:nvPr/>
            </p:nvGrpSpPr>
            <p:grpSpPr>
              <a:xfrm>
                <a:off x="611560" y="2924944"/>
                <a:ext cx="7704856" cy="288032"/>
                <a:chOff x="611560" y="2924944"/>
                <a:chExt cx="7704856" cy="288032"/>
              </a:xfrm>
            </p:grpSpPr>
            <p:sp>
              <p:nvSpPr>
                <p:cNvPr id="31" name="Rectangle 30"/>
                <p:cNvSpPr/>
                <p:nvPr/>
              </p:nvSpPr>
              <p:spPr>
                <a:xfrm>
                  <a:off x="6156176" y="2924944"/>
                  <a:ext cx="432048" cy="2880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32" name="Rectangle 31"/>
                <p:cNvSpPr/>
                <p:nvPr/>
              </p:nvSpPr>
              <p:spPr>
                <a:xfrm>
                  <a:off x="7452320" y="2924944"/>
                  <a:ext cx="432048" cy="28803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33" name="Rectangle 32"/>
                <p:cNvSpPr/>
                <p:nvPr/>
              </p:nvSpPr>
              <p:spPr>
                <a:xfrm>
                  <a:off x="3563888" y="2924944"/>
                  <a:ext cx="432048" cy="28803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34" name="Rectangle 33"/>
                <p:cNvSpPr/>
                <p:nvPr/>
              </p:nvSpPr>
              <p:spPr>
                <a:xfrm>
                  <a:off x="1907704" y="2924944"/>
                  <a:ext cx="432048" cy="28803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35" name="Rectangle 34"/>
                <p:cNvSpPr/>
                <p:nvPr/>
              </p:nvSpPr>
              <p:spPr>
                <a:xfrm>
                  <a:off x="611560" y="2924944"/>
                  <a:ext cx="432048" cy="28803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36" name="Rectangle 35"/>
                <p:cNvSpPr/>
                <p:nvPr/>
              </p:nvSpPr>
              <p:spPr>
                <a:xfrm>
                  <a:off x="7020272" y="2924944"/>
                  <a:ext cx="432048" cy="288032"/>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smtClean="0"/>
                    <a:t>U</a:t>
                  </a:r>
                  <a:endParaRPr lang="en-GB" sz="1800" b="1" dirty="0"/>
                </a:p>
              </p:txBody>
            </p:sp>
            <p:sp>
              <p:nvSpPr>
                <p:cNvPr id="37" name="Rectangle 36"/>
                <p:cNvSpPr/>
                <p:nvPr/>
              </p:nvSpPr>
              <p:spPr>
                <a:xfrm>
                  <a:off x="4427984" y="2924944"/>
                  <a:ext cx="432048" cy="288032"/>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smtClean="0"/>
                    <a:t>U</a:t>
                  </a:r>
                  <a:endParaRPr lang="en-GB" sz="1800" b="1" dirty="0"/>
                </a:p>
              </p:txBody>
            </p:sp>
            <p:sp>
              <p:nvSpPr>
                <p:cNvPr id="38" name="Rectangle 37"/>
                <p:cNvSpPr/>
                <p:nvPr/>
              </p:nvSpPr>
              <p:spPr>
                <a:xfrm>
                  <a:off x="3995936" y="2924944"/>
                  <a:ext cx="432048" cy="288032"/>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smtClean="0"/>
                    <a:t>U</a:t>
                  </a:r>
                  <a:endParaRPr lang="en-GB" sz="1800" b="1" dirty="0"/>
                </a:p>
              </p:txBody>
            </p:sp>
            <p:sp>
              <p:nvSpPr>
                <p:cNvPr id="39" name="Rectangle 38"/>
                <p:cNvSpPr/>
                <p:nvPr/>
              </p:nvSpPr>
              <p:spPr>
                <a:xfrm>
                  <a:off x="2339752" y="2924944"/>
                  <a:ext cx="432048" cy="288032"/>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smtClean="0"/>
                    <a:t>U</a:t>
                  </a:r>
                  <a:endParaRPr lang="en-GB" sz="1800" b="1" dirty="0"/>
                </a:p>
              </p:txBody>
            </p:sp>
            <p:sp>
              <p:nvSpPr>
                <p:cNvPr id="40" name="Rectangle 39"/>
                <p:cNvSpPr/>
                <p:nvPr/>
              </p:nvSpPr>
              <p:spPr>
                <a:xfrm>
                  <a:off x="2771800" y="2924944"/>
                  <a:ext cx="432048" cy="288032"/>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smtClean="0"/>
                    <a:t>U</a:t>
                  </a:r>
                  <a:endParaRPr lang="en-GB" sz="1800" b="1" dirty="0"/>
                </a:p>
              </p:txBody>
            </p:sp>
            <p:sp>
              <p:nvSpPr>
                <p:cNvPr id="41" name="Rectangle 40"/>
                <p:cNvSpPr/>
                <p:nvPr/>
              </p:nvSpPr>
              <p:spPr>
                <a:xfrm>
                  <a:off x="1043608" y="2924944"/>
                  <a:ext cx="432048" cy="288032"/>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smtClean="0"/>
                    <a:t>U</a:t>
                  </a:r>
                  <a:endParaRPr lang="en-GB" sz="1800" b="1" dirty="0"/>
                </a:p>
              </p:txBody>
            </p:sp>
            <p:sp>
              <p:nvSpPr>
                <p:cNvPr id="42" name="Rectangle 41"/>
                <p:cNvSpPr/>
                <p:nvPr/>
              </p:nvSpPr>
              <p:spPr>
                <a:xfrm>
                  <a:off x="6588224" y="2924944"/>
                  <a:ext cx="432048" cy="2880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43" name="Rectangle 42"/>
                <p:cNvSpPr/>
                <p:nvPr/>
              </p:nvSpPr>
              <p:spPr>
                <a:xfrm>
                  <a:off x="5724128" y="2924944"/>
                  <a:ext cx="432048" cy="2880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44" name="Rectangle 43"/>
                <p:cNvSpPr/>
                <p:nvPr/>
              </p:nvSpPr>
              <p:spPr>
                <a:xfrm>
                  <a:off x="3131840" y="2924944"/>
                  <a:ext cx="432048" cy="2880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45" name="Rectangle 44"/>
                <p:cNvSpPr/>
                <p:nvPr/>
              </p:nvSpPr>
              <p:spPr>
                <a:xfrm>
                  <a:off x="5292080" y="2924944"/>
                  <a:ext cx="432048" cy="2880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46" name="Rectangle 45"/>
                <p:cNvSpPr/>
                <p:nvPr/>
              </p:nvSpPr>
              <p:spPr>
                <a:xfrm>
                  <a:off x="4860032" y="2924944"/>
                  <a:ext cx="432048" cy="2880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47" name="Rectangle 46"/>
                <p:cNvSpPr/>
                <p:nvPr/>
              </p:nvSpPr>
              <p:spPr>
                <a:xfrm>
                  <a:off x="7884368" y="2924944"/>
                  <a:ext cx="432048" cy="2880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48" name="Rectangle 47"/>
                <p:cNvSpPr/>
                <p:nvPr/>
              </p:nvSpPr>
              <p:spPr>
                <a:xfrm>
                  <a:off x="1475656" y="2924944"/>
                  <a:ext cx="432048" cy="2880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grpSp>
          <p:grpSp>
            <p:nvGrpSpPr>
              <p:cNvPr id="13" name="Group 77"/>
              <p:cNvGrpSpPr/>
              <p:nvPr/>
            </p:nvGrpSpPr>
            <p:grpSpPr>
              <a:xfrm>
                <a:off x="755576" y="3356992"/>
                <a:ext cx="1080120" cy="749695"/>
                <a:chOff x="683568" y="3356992"/>
                <a:chExt cx="1080120" cy="749695"/>
              </a:xfrm>
            </p:grpSpPr>
            <p:sp>
              <p:nvSpPr>
                <p:cNvPr id="29" name="Up Arrow Callout 28"/>
                <p:cNvSpPr/>
                <p:nvPr/>
              </p:nvSpPr>
              <p:spPr>
                <a:xfrm>
                  <a:off x="683568" y="3356992"/>
                  <a:ext cx="1080120" cy="72008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TextBox 29"/>
                <p:cNvSpPr txBox="1"/>
                <p:nvPr/>
              </p:nvSpPr>
              <p:spPr>
                <a:xfrm>
                  <a:off x="899592" y="3645022"/>
                  <a:ext cx="720080" cy="461665"/>
                </a:xfrm>
                <a:prstGeom prst="rect">
                  <a:avLst/>
                </a:prstGeom>
                <a:noFill/>
              </p:spPr>
              <p:txBody>
                <a:bodyPr wrap="square" rtlCol="0">
                  <a:spAutoFit/>
                </a:bodyPr>
                <a:lstStyle/>
                <a:p>
                  <a:r>
                    <a:rPr lang="en-GB" sz="1800" dirty="0" smtClean="0"/>
                    <a:t>Start</a:t>
                  </a:r>
                  <a:endParaRPr lang="en-GB" sz="1800" dirty="0"/>
                </a:p>
              </p:txBody>
            </p:sp>
          </p:grpSp>
          <p:grpSp>
            <p:nvGrpSpPr>
              <p:cNvPr id="14" name="Group 78"/>
              <p:cNvGrpSpPr/>
              <p:nvPr/>
            </p:nvGrpSpPr>
            <p:grpSpPr>
              <a:xfrm>
                <a:off x="3275856" y="3356992"/>
                <a:ext cx="1080120" cy="749700"/>
                <a:chOff x="683568" y="3356992"/>
                <a:chExt cx="1080120" cy="749700"/>
              </a:xfrm>
            </p:grpSpPr>
            <p:sp>
              <p:nvSpPr>
                <p:cNvPr id="27" name="Up Arrow Callout 26"/>
                <p:cNvSpPr/>
                <p:nvPr/>
              </p:nvSpPr>
              <p:spPr>
                <a:xfrm>
                  <a:off x="683568" y="3356992"/>
                  <a:ext cx="1080120" cy="72008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Box 27"/>
                <p:cNvSpPr txBox="1"/>
                <p:nvPr/>
              </p:nvSpPr>
              <p:spPr>
                <a:xfrm>
                  <a:off x="971600" y="3645027"/>
                  <a:ext cx="648072" cy="461665"/>
                </a:xfrm>
                <a:prstGeom prst="rect">
                  <a:avLst/>
                </a:prstGeom>
                <a:noFill/>
              </p:spPr>
              <p:txBody>
                <a:bodyPr wrap="square" rtlCol="0">
                  <a:spAutoFit/>
                </a:bodyPr>
                <a:lstStyle/>
                <a:p>
                  <a:r>
                    <a:rPr lang="en-GB" sz="1800" dirty="0" smtClean="0"/>
                    <a:t>His</a:t>
                  </a:r>
                  <a:endParaRPr lang="en-GB" sz="1800" dirty="0"/>
                </a:p>
              </p:txBody>
            </p:sp>
          </p:grpSp>
          <p:grpSp>
            <p:nvGrpSpPr>
              <p:cNvPr id="15" name="Group 81"/>
              <p:cNvGrpSpPr/>
              <p:nvPr/>
            </p:nvGrpSpPr>
            <p:grpSpPr>
              <a:xfrm>
                <a:off x="4572000" y="3356992"/>
                <a:ext cx="1080120" cy="749698"/>
                <a:chOff x="683568" y="3356992"/>
                <a:chExt cx="1080120" cy="749698"/>
              </a:xfrm>
            </p:grpSpPr>
            <p:sp>
              <p:nvSpPr>
                <p:cNvPr id="25" name="Up Arrow Callout 24"/>
                <p:cNvSpPr/>
                <p:nvPr/>
              </p:nvSpPr>
              <p:spPr>
                <a:xfrm>
                  <a:off x="683568" y="3356992"/>
                  <a:ext cx="1080120" cy="72008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Box 25"/>
                <p:cNvSpPr txBox="1"/>
                <p:nvPr/>
              </p:nvSpPr>
              <p:spPr>
                <a:xfrm>
                  <a:off x="971600" y="3645025"/>
                  <a:ext cx="576064" cy="461665"/>
                </a:xfrm>
                <a:prstGeom prst="rect">
                  <a:avLst/>
                </a:prstGeom>
                <a:noFill/>
              </p:spPr>
              <p:txBody>
                <a:bodyPr wrap="square" rtlCol="0">
                  <a:spAutoFit/>
                </a:bodyPr>
                <a:lstStyle/>
                <a:p>
                  <a:r>
                    <a:rPr lang="en-GB" sz="1800" dirty="0" err="1" smtClean="0"/>
                    <a:t>Trp</a:t>
                  </a:r>
                  <a:endParaRPr lang="en-GB" sz="1800" dirty="0"/>
                </a:p>
              </p:txBody>
            </p:sp>
          </p:grpSp>
          <p:grpSp>
            <p:nvGrpSpPr>
              <p:cNvPr id="16" name="Group 84"/>
              <p:cNvGrpSpPr/>
              <p:nvPr/>
            </p:nvGrpSpPr>
            <p:grpSpPr>
              <a:xfrm>
                <a:off x="5796136" y="3356992"/>
                <a:ext cx="1080120" cy="756082"/>
                <a:chOff x="683568" y="3356992"/>
                <a:chExt cx="1080120" cy="756082"/>
              </a:xfrm>
            </p:grpSpPr>
            <p:sp>
              <p:nvSpPr>
                <p:cNvPr id="23" name="Up Arrow Callout 22"/>
                <p:cNvSpPr/>
                <p:nvPr/>
              </p:nvSpPr>
              <p:spPr>
                <a:xfrm>
                  <a:off x="683568" y="3356992"/>
                  <a:ext cx="1080120" cy="72008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p:cNvSpPr txBox="1"/>
                <p:nvPr/>
              </p:nvSpPr>
              <p:spPr>
                <a:xfrm>
                  <a:off x="899592" y="3645023"/>
                  <a:ext cx="648072" cy="468051"/>
                </a:xfrm>
                <a:prstGeom prst="rect">
                  <a:avLst/>
                </a:prstGeom>
                <a:noFill/>
              </p:spPr>
              <p:txBody>
                <a:bodyPr wrap="square" rtlCol="0">
                  <a:spAutoFit/>
                </a:bodyPr>
                <a:lstStyle/>
                <a:p>
                  <a:r>
                    <a:rPr lang="en-GB" sz="1800" dirty="0" smtClean="0"/>
                    <a:t>Pro</a:t>
                  </a:r>
                  <a:endParaRPr lang="en-GB" sz="1800" dirty="0"/>
                </a:p>
              </p:txBody>
            </p:sp>
          </p:grpSp>
          <p:grpSp>
            <p:nvGrpSpPr>
              <p:cNvPr id="17" name="Group 87"/>
              <p:cNvGrpSpPr/>
              <p:nvPr/>
            </p:nvGrpSpPr>
            <p:grpSpPr>
              <a:xfrm>
                <a:off x="7092280" y="3356992"/>
                <a:ext cx="1080120" cy="749695"/>
                <a:chOff x="683568" y="3356992"/>
                <a:chExt cx="1080120" cy="749695"/>
              </a:xfrm>
            </p:grpSpPr>
            <p:sp>
              <p:nvSpPr>
                <p:cNvPr id="21" name="Up Arrow Callout 20"/>
                <p:cNvSpPr/>
                <p:nvPr/>
              </p:nvSpPr>
              <p:spPr>
                <a:xfrm>
                  <a:off x="683568" y="3356992"/>
                  <a:ext cx="1080120" cy="72008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TextBox 21"/>
                <p:cNvSpPr txBox="1"/>
                <p:nvPr/>
              </p:nvSpPr>
              <p:spPr>
                <a:xfrm>
                  <a:off x="899592" y="3645022"/>
                  <a:ext cx="720080" cy="461665"/>
                </a:xfrm>
                <a:prstGeom prst="rect">
                  <a:avLst/>
                </a:prstGeom>
                <a:noFill/>
              </p:spPr>
              <p:txBody>
                <a:bodyPr wrap="square" rtlCol="0">
                  <a:spAutoFit/>
                </a:bodyPr>
                <a:lstStyle/>
                <a:p>
                  <a:r>
                    <a:rPr lang="en-GB" sz="1800" dirty="0" smtClean="0"/>
                    <a:t>Stop</a:t>
                  </a:r>
                  <a:endParaRPr lang="en-GB" sz="1800" dirty="0"/>
                </a:p>
              </p:txBody>
            </p:sp>
          </p:grpSp>
          <p:grpSp>
            <p:nvGrpSpPr>
              <p:cNvPr id="18" name="Group 90"/>
              <p:cNvGrpSpPr/>
              <p:nvPr/>
            </p:nvGrpSpPr>
            <p:grpSpPr>
              <a:xfrm>
                <a:off x="2051720" y="3356992"/>
                <a:ext cx="1080120" cy="749698"/>
                <a:chOff x="683568" y="3356992"/>
                <a:chExt cx="1080120" cy="749698"/>
              </a:xfrm>
            </p:grpSpPr>
            <p:sp>
              <p:nvSpPr>
                <p:cNvPr id="19" name="Up Arrow Callout 18"/>
                <p:cNvSpPr/>
                <p:nvPr/>
              </p:nvSpPr>
              <p:spPr>
                <a:xfrm>
                  <a:off x="683568" y="3356992"/>
                  <a:ext cx="1080120" cy="72008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TextBox 19"/>
                <p:cNvSpPr txBox="1"/>
                <p:nvPr/>
              </p:nvSpPr>
              <p:spPr>
                <a:xfrm>
                  <a:off x="971600" y="3645025"/>
                  <a:ext cx="576064" cy="461665"/>
                </a:xfrm>
                <a:prstGeom prst="rect">
                  <a:avLst/>
                </a:prstGeom>
                <a:noFill/>
              </p:spPr>
              <p:txBody>
                <a:bodyPr wrap="square" rtlCol="0">
                  <a:spAutoFit/>
                </a:bodyPr>
                <a:lstStyle/>
                <a:p>
                  <a:r>
                    <a:rPr lang="en-GB" sz="1800" dirty="0" smtClean="0"/>
                    <a:t>Ile</a:t>
                  </a:r>
                  <a:endParaRPr lang="en-GB" sz="1800" dirty="0"/>
                </a:p>
              </p:txBody>
            </p:sp>
          </p:grpSp>
        </p:grpSp>
        <p:cxnSp>
          <p:nvCxnSpPr>
            <p:cNvPr id="7" name="Straight Connector 6"/>
            <p:cNvCxnSpPr/>
            <p:nvPr/>
          </p:nvCxnSpPr>
          <p:spPr>
            <a:xfrm>
              <a:off x="1907704" y="2492896"/>
              <a:ext cx="0" cy="108012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31840" y="2492896"/>
              <a:ext cx="0" cy="108012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27984" y="2492896"/>
              <a:ext cx="0" cy="108012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24128" y="2492896"/>
              <a:ext cx="0" cy="108012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20272" y="2492896"/>
              <a:ext cx="0" cy="108012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67544" y="4005062"/>
            <a:ext cx="8208912" cy="1305440"/>
            <a:chOff x="467544" y="2492897"/>
            <a:chExt cx="8208912" cy="1631800"/>
          </a:xfrm>
        </p:grpSpPr>
        <p:grpSp>
          <p:nvGrpSpPr>
            <p:cNvPr id="50" name="Group 93"/>
            <p:cNvGrpSpPr/>
            <p:nvPr/>
          </p:nvGrpSpPr>
          <p:grpSpPr>
            <a:xfrm>
              <a:off x="467544" y="2942946"/>
              <a:ext cx="8208912" cy="1181751"/>
              <a:chOff x="467544" y="2942947"/>
              <a:chExt cx="8208912" cy="1181753"/>
            </a:xfrm>
          </p:grpSpPr>
          <p:grpSp>
            <p:nvGrpSpPr>
              <p:cNvPr id="56" name="Group 73"/>
              <p:cNvGrpSpPr/>
              <p:nvPr/>
            </p:nvGrpSpPr>
            <p:grpSpPr>
              <a:xfrm>
                <a:off x="467544" y="2942947"/>
                <a:ext cx="8208912" cy="288034"/>
                <a:chOff x="467544" y="2942945"/>
                <a:chExt cx="8208912" cy="288033"/>
              </a:xfrm>
            </p:grpSpPr>
            <p:sp>
              <p:nvSpPr>
                <p:cNvPr id="75" name="Rectangle 74"/>
                <p:cNvSpPr/>
                <p:nvPr/>
              </p:nvSpPr>
              <p:spPr>
                <a:xfrm>
                  <a:off x="6516216" y="2942945"/>
                  <a:ext cx="432048" cy="28803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76" name="Rectangle 75"/>
                <p:cNvSpPr/>
                <p:nvPr/>
              </p:nvSpPr>
              <p:spPr>
                <a:xfrm>
                  <a:off x="7812360" y="2942945"/>
                  <a:ext cx="432048" cy="28803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77" name="Rectangle 76"/>
                <p:cNvSpPr/>
                <p:nvPr/>
              </p:nvSpPr>
              <p:spPr>
                <a:xfrm>
                  <a:off x="3923928" y="2942945"/>
                  <a:ext cx="432048" cy="28803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78" name="Rectangle 77"/>
                <p:cNvSpPr/>
                <p:nvPr/>
              </p:nvSpPr>
              <p:spPr>
                <a:xfrm>
                  <a:off x="1763688" y="2942945"/>
                  <a:ext cx="432048" cy="28803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79" name="Rectangle 78"/>
                <p:cNvSpPr/>
                <p:nvPr/>
              </p:nvSpPr>
              <p:spPr>
                <a:xfrm>
                  <a:off x="467544" y="2942945"/>
                  <a:ext cx="432048" cy="28803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80" name="Rectangle 79"/>
                <p:cNvSpPr/>
                <p:nvPr/>
              </p:nvSpPr>
              <p:spPr>
                <a:xfrm>
                  <a:off x="7380312" y="2942945"/>
                  <a:ext cx="432048" cy="288033"/>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smtClean="0"/>
                    <a:t>U</a:t>
                  </a:r>
                  <a:endParaRPr lang="en-GB" sz="1800" b="1" dirty="0"/>
                </a:p>
              </p:txBody>
            </p:sp>
            <p:sp>
              <p:nvSpPr>
                <p:cNvPr id="81" name="Rectangle 80"/>
                <p:cNvSpPr/>
                <p:nvPr/>
              </p:nvSpPr>
              <p:spPr>
                <a:xfrm>
                  <a:off x="4788024" y="2942945"/>
                  <a:ext cx="432048" cy="288033"/>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smtClean="0"/>
                    <a:t>U</a:t>
                  </a:r>
                  <a:endParaRPr lang="en-GB" sz="1800" b="1" dirty="0"/>
                </a:p>
              </p:txBody>
            </p:sp>
            <p:sp>
              <p:nvSpPr>
                <p:cNvPr id="82" name="Rectangle 81"/>
                <p:cNvSpPr/>
                <p:nvPr/>
              </p:nvSpPr>
              <p:spPr>
                <a:xfrm>
                  <a:off x="4355976" y="2942945"/>
                  <a:ext cx="432048" cy="288033"/>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smtClean="0"/>
                    <a:t>U</a:t>
                  </a:r>
                  <a:endParaRPr lang="en-GB" sz="1800" b="1" dirty="0"/>
                </a:p>
              </p:txBody>
            </p:sp>
            <p:sp>
              <p:nvSpPr>
                <p:cNvPr id="83" name="Rectangle 82"/>
                <p:cNvSpPr/>
                <p:nvPr/>
              </p:nvSpPr>
              <p:spPr>
                <a:xfrm>
                  <a:off x="2627784" y="2942945"/>
                  <a:ext cx="432048" cy="288033"/>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smtClean="0"/>
                    <a:t>U</a:t>
                  </a:r>
                  <a:endParaRPr lang="en-GB" sz="1800" b="1" dirty="0"/>
                </a:p>
              </p:txBody>
            </p:sp>
            <p:sp>
              <p:nvSpPr>
                <p:cNvPr id="84" name="Rectangle 83"/>
                <p:cNvSpPr/>
                <p:nvPr/>
              </p:nvSpPr>
              <p:spPr>
                <a:xfrm>
                  <a:off x="3059832" y="2942945"/>
                  <a:ext cx="432048" cy="288033"/>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smtClean="0"/>
                    <a:t>U</a:t>
                  </a:r>
                  <a:endParaRPr lang="en-GB" sz="1800" b="1" dirty="0"/>
                </a:p>
              </p:txBody>
            </p:sp>
            <p:sp>
              <p:nvSpPr>
                <p:cNvPr id="85" name="Rectangle 84"/>
                <p:cNvSpPr/>
                <p:nvPr/>
              </p:nvSpPr>
              <p:spPr>
                <a:xfrm>
                  <a:off x="899592" y="2942945"/>
                  <a:ext cx="432048" cy="288033"/>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smtClean="0"/>
                    <a:t>U</a:t>
                  </a:r>
                  <a:endParaRPr lang="en-GB" sz="1800" b="1" dirty="0"/>
                </a:p>
              </p:txBody>
            </p:sp>
            <p:sp>
              <p:nvSpPr>
                <p:cNvPr id="86" name="Rectangle 85"/>
                <p:cNvSpPr/>
                <p:nvPr/>
              </p:nvSpPr>
              <p:spPr>
                <a:xfrm>
                  <a:off x="6948264" y="2942945"/>
                  <a:ext cx="432048" cy="28803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87" name="Rectangle 86"/>
                <p:cNvSpPr/>
                <p:nvPr/>
              </p:nvSpPr>
              <p:spPr>
                <a:xfrm>
                  <a:off x="6084168" y="2942945"/>
                  <a:ext cx="432048" cy="28803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88" name="Rectangle 87"/>
                <p:cNvSpPr/>
                <p:nvPr/>
              </p:nvSpPr>
              <p:spPr>
                <a:xfrm>
                  <a:off x="3491880" y="2942945"/>
                  <a:ext cx="432048" cy="28803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89" name="Rectangle 88"/>
                <p:cNvSpPr/>
                <p:nvPr/>
              </p:nvSpPr>
              <p:spPr>
                <a:xfrm>
                  <a:off x="5652120" y="2942945"/>
                  <a:ext cx="432048" cy="28803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90" name="Rectangle 89"/>
                <p:cNvSpPr/>
                <p:nvPr/>
              </p:nvSpPr>
              <p:spPr>
                <a:xfrm>
                  <a:off x="5220072" y="2942945"/>
                  <a:ext cx="432048" cy="28803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91" name="Rectangle 90"/>
                <p:cNvSpPr/>
                <p:nvPr/>
              </p:nvSpPr>
              <p:spPr>
                <a:xfrm>
                  <a:off x="8244408" y="2942945"/>
                  <a:ext cx="432048" cy="28803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92" name="Rectangle 91"/>
                <p:cNvSpPr/>
                <p:nvPr/>
              </p:nvSpPr>
              <p:spPr>
                <a:xfrm>
                  <a:off x="1331640" y="2942945"/>
                  <a:ext cx="432048" cy="28803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grpSp>
          <p:grpSp>
            <p:nvGrpSpPr>
              <p:cNvPr id="57" name="Group 77"/>
              <p:cNvGrpSpPr/>
              <p:nvPr/>
            </p:nvGrpSpPr>
            <p:grpSpPr>
              <a:xfrm>
                <a:off x="611560" y="3392998"/>
                <a:ext cx="1080120" cy="731698"/>
                <a:chOff x="539552" y="3392996"/>
                <a:chExt cx="1080120" cy="731697"/>
              </a:xfrm>
            </p:grpSpPr>
            <p:sp>
              <p:nvSpPr>
                <p:cNvPr id="73" name="Up Arrow Callout 72"/>
                <p:cNvSpPr/>
                <p:nvPr/>
              </p:nvSpPr>
              <p:spPr>
                <a:xfrm>
                  <a:off x="539552" y="3392996"/>
                  <a:ext cx="1080120" cy="720081"/>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4" name="TextBox 73"/>
                <p:cNvSpPr txBox="1"/>
                <p:nvPr/>
              </p:nvSpPr>
              <p:spPr>
                <a:xfrm>
                  <a:off x="755576" y="3663027"/>
                  <a:ext cx="720080" cy="461666"/>
                </a:xfrm>
                <a:prstGeom prst="rect">
                  <a:avLst/>
                </a:prstGeom>
                <a:noFill/>
              </p:spPr>
              <p:txBody>
                <a:bodyPr wrap="square" rtlCol="0">
                  <a:spAutoFit/>
                </a:bodyPr>
                <a:lstStyle/>
                <a:p>
                  <a:r>
                    <a:rPr lang="en-GB" sz="1800" dirty="0" smtClean="0"/>
                    <a:t>Start</a:t>
                  </a:r>
                  <a:endParaRPr lang="en-GB" sz="1800" dirty="0"/>
                </a:p>
              </p:txBody>
            </p:sp>
          </p:grpSp>
          <p:grpSp>
            <p:nvGrpSpPr>
              <p:cNvPr id="58" name="Group 78"/>
              <p:cNvGrpSpPr/>
              <p:nvPr/>
            </p:nvGrpSpPr>
            <p:grpSpPr>
              <a:xfrm>
                <a:off x="3203848" y="3393000"/>
                <a:ext cx="1080120" cy="731695"/>
                <a:chOff x="611560" y="3392997"/>
                <a:chExt cx="1080120" cy="731695"/>
              </a:xfrm>
            </p:grpSpPr>
            <p:sp>
              <p:nvSpPr>
                <p:cNvPr id="71" name="Up Arrow Callout 70"/>
                <p:cNvSpPr/>
                <p:nvPr/>
              </p:nvSpPr>
              <p:spPr>
                <a:xfrm>
                  <a:off x="611560" y="3392997"/>
                  <a:ext cx="1080120" cy="72008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2" name="TextBox 71"/>
                <p:cNvSpPr txBox="1"/>
                <p:nvPr/>
              </p:nvSpPr>
              <p:spPr>
                <a:xfrm>
                  <a:off x="827584" y="3663027"/>
                  <a:ext cx="648072" cy="461665"/>
                </a:xfrm>
                <a:prstGeom prst="rect">
                  <a:avLst/>
                </a:prstGeom>
                <a:noFill/>
              </p:spPr>
              <p:txBody>
                <a:bodyPr wrap="square" rtlCol="0">
                  <a:spAutoFit/>
                </a:bodyPr>
                <a:lstStyle/>
                <a:p>
                  <a:r>
                    <a:rPr lang="en-GB" sz="1800" dirty="0" smtClean="0"/>
                    <a:t>Ser</a:t>
                  </a:r>
                  <a:endParaRPr lang="en-GB" sz="1800" dirty="0"/>
                </a:p>
              </p:txBody>
            </p:sp>
          </p:grpSp>
          <p:grpSp>
            <p:nvGrpSpPr>
              <p:cNvPr id="59" name="Group 81"/>
              <p:cNvGrpSpPr/>
              <p:nvPr/>
            </p:nvGrpSpPr>
            <p:grpSpPr>
              <a:xfrm>
                <a:off x="4427984" y="3393002"/>
                <a:ext cx="1080120" cy="731698"/>
                <a:chOff x="539552" y="3392997"/>
                <a:chExt cx="1080120" cy="731698"/>
              </a:xfrm>
            </p:grpSpPr>
            <p:sp>
              <p:nvSpPr>
                <p:cNvPr id="69" name="Up Arrow Callout 68"/>
                <p:cNvSpPr/>
                <p:nvPr/>
              </p:nvSpPr>
              <p:spPr>
                <a:xfrm>
                  <a:off x="539552" y="3392997"/>
                  <a:ext cx="1080120" cy="720081"/>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0" name="TextBox 69"/>
                <p:cNvSpPr txBox="1"/>
                <p:nvPr/>
              </p:nvSpPr>
              <p:spPr>
                <a:xfrm>
                  <a:off x="827584" y="3663031"/>
                  <a:ext cx="576064" cy="461664"/>
                </a:xfrm>
                <a:prstGeom prst="rect">
                  <a:avLst/>
                </a:prstGeom>
                <a:noFill/>
              </p:spPr>
              <p:txBody>
                <a:bodyPr wrap="square" rtlCol="0">
                  <a:spAutoFit/>
                </a:bodyPr>
                <a:lstStyle/>
                <a:p>
                  <a:r>
                    <a:rPr lang="en-GB" sz="1800" smtClean="0"/>
                    <a:t>Leu</a:t>
                  </a:r>
                  <a:endParaRPr lang="en-GB" sz="1800" dirty="0"/>
                </a:p>
              </p:txBody>
            </p:sp>
          </p:grpSp>
          <p:grpSp>
            <p:nvGrpSpPr>
              <p:cNvPr id="60" name="Group 84"/>
              <p:cNvGrpSpPr/>
              <p:nvPr/>
            </p:nvGrpSpPr>
            <p:grpSpPr>
              <a:xfrm>
                <a:off x="5724128" y="3393002"/>
                <a:ext cx="1080120" cy="720080"/>
                <a:chOff x="611560" y="3392996"/>
                <a:chExt cx="1080120" cy="720080"/>
              </a:xfrm>
            </p:grpSpPr>
            <p:sp>
              <p:nvSpPr>
                <p:cNvPr id="67" name="Up Arrow Callout 66"/>
                <p:cNvSpPr/>
                <p:nvPr/>
              </p:nvSpPr>
              <p:spPr>
                <a:xfrm>
                  <a:off x="611560" y="3392996"/>
                  <a:ext cx="1080120" cy="72008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8" name="TextBox 67"/>
                <p:cNvSpPr txBox="1"/>
                <p:nvPr/>
              </p:nvSpPr>
              <p:spPr>
                <a:xfrm>
                  <a:off x="899592" y="3645023"/>
                  <a:ext cx="648072" cy="468051"/>
                </a:xfrm>
                <a:prstGeom prst="rect">
                  <a:avLst/>
                </a:prstGeom>
                <a:noFill/>
              </p:spPr>
              <p:txBody>
                <a:bodyPr wrap="square" rtlCol="0">
                  <a:spAutoFit/>
                </a:bodyPr>
                <a:lstStyle/>
                <a:p>
                  <a:r>
                    <a:rPr lang="en-GB" sz="1800" dirty="0" smtClean="0"/>
                    <a:t>Ala</a:t>
                  </a:r>
                  <a:endParaRPr lang="en-GB" sz="1800" dirty="0"/>
                </a:p>
              </p:txBody>
            </p:sp>
          </p:grpSp>
          <p:grpSp>
            <p:nvGrpSpPr>
              <p:cNvPr id="61" name="Group 87"/>
              <p:cNvGrpSpPr/>
              <p:nvPr/>
            </p:nvGrpSpPr>
            <p:grpSpPr>
              <a:xfrm>
                <a:off x="7020272" y="3393000"/>
                <a:ext cx="1080120" cy="731695"/>
                <a:chOff x="611560" y="3392997"/>
                <a:chExt cx="1080120" cy="731695"/>
              </a:xfrm>
            </p:grpSpPr>
            <p:sp>
              <p:nvSpPr>
                <p:cNvPr id="65" name="Up Arrow Callout 64"/>
                <p:cNvSpPr/>
                <p:nvPr/>
              </p:nvSpPr>
              <p:spPr>
                <a:xfrm>
                  <a:off x="611560" y="3392997"/>
                  <a:ext cx="1080120" cy="72008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6" name="TextBox 65"/>
                <p:cNvSpPr txBox="1"/>
                <p:nvPr/>
              </p:nvSpPr>
              <p:spPr>
                <a:xfrm>
                  <a:off x="827584" y="3663027"/>
                  <a:ext cx="720080" cy="461665"/>
                </a:xfrm>
                <a:prstGeom prst="rect">
                  <a:avLst/>
                </a:prstGeom>
                <a:noFill/>
              </p:spPr>
              <p:txBody>
                <a:bodyPr wrap="square" rtlCol="0">
                  <a:spAutoFit/>
                </a:bodyPr>
                <a:lstStyle/>
                <a:p>
                  <a:r>
                    <a:rPr lang="en-GB" sz="1800" smtClean="0"/>
                    <a:t>Leu</a:t>
                  </a:r>
                  <a:endParaRPr lang="en-GB" sz="1800" dirty="0"/>
                </a:p>
              </p:txBody>
            </p:sp>
          </p:grpSp>
          <p:grpSp>
            <p:nvGrpSpPr>
              <p:cNvPr id="62" name="Group 90"/>
              <p:cNvGrpSpPr/>
              <p:nvPr/>
            </p:nvGrpSpPr>
            <p:grpSpPr>
              <a:xfrm>
                <a:off x="1907704" y="3392997"/>
                <a:ext cx="1080120" cy="731695"/>
                <a:chOff x="539552" y="3392997"/>
                <a:chExt cx="1080120" cy="731695"/>
              </a:xfrm>
            </p:grpSpPr>
            <p:sp>
              <p:nvSpPr>
                <p:cNvPr id="63" name="Up Arrow Callout 62"/>
                <p:cNvSpPr/>
                <p:nvPr/>
              </p:nvSpPr>
              <p:spPr>
                <a:xfrm>
                  <a:off x="539552" y="3392997"/>
                  <a:ext cx="1080120" cy="720081"/>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4" name="TextBox 63"/>
                <p:cNvSpPr txBox="1"/>
                <p:nvPr/>
              </p:nvSpPr>
              <p:spPr>
                <a:xfrm>
                  <a:off x="755576" y="3663027"/>
                  <a:ext cx="576064" cy="461665"/>
                </a:xfrm>
                <a:prstGeom prst="rect">
                  <a:avLst/>
                </a:prstGeom>
                <a:noFill/>
              </p:spPr>
              <p:txBody>
                <a:bodyPr wrap="square" rtlCol="0">
                  <a:spAutoFit/>
                </a:bodyPr>
                <a:lstStyle/>
                <a:p>
                  <a:r>
                    <a:rPr lang="en-GB" sz="1800" dirty="0" smtClean="0"/>
                    <a:t>Ser</a:t>
                  </a:r>
                  <a:endParaRPr lang="en-GB" sz="1800" dirty="0"/>
                </a:p>
              </p:txBody>
            </p:sp>
          </p:grpSp>
        </p:grpSp>
        <p:cxnSp>
          <p:nvCxnSpPr>
            <p:cNvPr id="51" name="Straight Connector 50"/>
            <p:cNvCxnSpPr/>
            <p:nvPr/>
          </p:nvCxnSpPr>
          <p:spPr>
            <a:xfrm>
              <a:off x="1763688" y="2492897"/>
              <a:ext cx="0" cy="1080119"/>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059832" y="2492898"/>
              <a:ext cx="0" cy="108012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355976" y="2492898"/>
              <a:ext cx="0" cy="108012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652120" y="2492898"/>
              <a:ext cx="0" cy="108012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48264" y="2492897"/>
              <a:ext cx="0" cy="108012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93" name="Rectangle 92"/>
          <p:cNvSpPr/>
          <p:nvPr/>
        </p:nvSpPr>
        <p:spPr>
          <a:xfrm>
            <a:off x="2195736" y="1556792"/>
            <a:ext cx="432048" cy="23042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cxnSp>
        <p:nvCxnSpPr>
          <p:cNvPr id="95" name="Straight Arrow Connector 94"/>
          <p:cNvCxnSpPr>
            <a:stCxn id="93" idx="2"/>
          </p:cNvCxnSpPr>
          <p:nvPr/>
        </p:nvCxnSpPr>
        <p:spPr>
          <a:xfrm>
            <a:off x="2411760" y="1787218"/>
            <a:ext cx="0" cy="2736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2195736" y="4365104"/>
            <a:ext cx="432048" cy="23042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cxnSp>
        <p:nvCxnSpPr>
          <p:cNvPr id="100" name="Straight Connector 99"/>
          <p:cNvCxnSpPr/>
          <p:nvPr/>
        </p:nvCxnSpPr>
        <p:spPr>
          <a:xfrm>
            <a:off x="8244408" y="4005064"/>
            <a:ext cx="0" cy="864096"/>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Mutations induced by environmental factors</a:t>
            </a:r>
          </a:p>
          <a:p>
            <a:pPr lvl="1"/>
            <a:r>
              <a:rPr lang="en-GB" dirty="0" smtClean="0"/>
              <a:t>Changes </a:t>
            </a:r>
            <a:r>
              <a:rPr lang="en-GB" dirty="0" smtClean="0"/>
              <a:t>caused by </a:t>
            </a:r>
            <a:r>
              <a:rPr lang="en-GB" dirty="0" smtClean="0"/>
              <a:t>chemical mutagens</a:t>
            </a:r>
            <a:endParaRPr lang="en-GB" dirty="0" smtClean="0"/>
          </a:p>
          <a:p>
            <a:pPr lvl="1"/>
            <a:r>
              <a:rPr lang="en-GB" dirty="0" smtClean="0"/>
              <a:t>Changes caused by radiation (X-ray, gamma or ultra-violet)</a:t>
            </a:r>
          </a:p>
          <a:p>
            <a:endParaRPr lang="en-GB" dirty="0" smtClean="0">
              <a:solidFill>
                <a:schemeClr val="tx1"/>
              </a:solidFill>
            </a:endParaRPr>
          </a:p>
          <a:p>
            <a:endParaRPr lang="en-GB" dirty="0"/>
          </a:p>
        </p:txBody>
      </p:sp>
      <p:sp>
        <p:nvSpPr>
          <p:cNvPr id="6" name="Title 8"/>
          <p:cNvSpPr>
            <a:spLocks noGrp="1"/>
          </p:cNvSpPr>
          <p:nvPr>
            <p:ph type="title"/>
          </p:nvPr>
        </p:nvSpPr>
        <p:spPr>
          <a:xfrm>
            <a:off x="457200" y="404664"/>
            <a:ext cx="8686800" cy="838200"/>
          </a:xfrm>
        </p:spPr>
        <p:txBody>
          <a:bodyPr>
            <a:normAutofit fontScale="90000"/>
          </a:bodyPr>
          <a:lstStyle/>
          <a:p>
            <a:pPr lvl="0"/>
            <a:r>
              <a:rPr lang="en-GB" dirty="0" smtClean="0">
                <a:solidFill>
                  <a:schemeClr val="tx1"/>
                </a:solidFill>
              </a:rPr>
              <a:t>Mutations (changes in the DNA sequence)</a:t>
            </a:r>
            <a:r>
              <a:rPr lang="en-GB" sz="4000" dirty="0" smtClean="0">
                <a:solidFill>
                  <a:schemeClr val="tx1"/>
                </a:solidFill>
              </a:rPr>
              <a:t/>
            </a:r>
            <a:br>
              <a:rPr lang="en-GB" sz="4000" dirty="0" smtClean="0">
                <a:solidFill>
                  <a:schemeClr val="tx1"/>
                </a:solidFill>
              </a:rPr>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1"/>
          <p:cNvGrpSpPr/>
          <p:nvPr/>
        </p:nvGrpSpPr>
        <p:grpSpPr>
          <a:xfrm>
            <a:off x="539552" y="1988840"/>
            <a:ext cx="8208912" cy="230429"/>
            <a:chOff x="467544" y="1628800"/>
            <a:chExt cx="8208912" cy="230429"/>
          </a:xfrm>
        </p:grpSpPr>
        <p:sp>
          <p:nvSpPr>
            <p:cNvPr id="103" name="Rectangle 102"/>
            <p:cNvSpPr/>
            <p:nvPr/>
          </p:nvSpPr>
          <p:spPr>
            <a:xfrm>
              <a:off x="6948264"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04" name="Rectangle 103"/>
            <p:cNvSpPr/>
            <p:nvPr/>
          </p:nvSpPr>
          <p:spPr>
            <a:xfrm>
              <a:off x="7812360"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05" name="Rectangle 104"/>
            <p:cNvSpPr/>
            <p:nvPr/>
          </p:nvSpPr>
          <p:spPr>
            <a:xfrm>
              <a:off x="3923928"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06" name="Rectangle 105"/>
            <p:cNvSpPr/>
            <p:nvPr/>
          </p:nvSpPr>
          <p:spPr>
            <a:xfrm>
              <a:off x="1763688"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07" name="Rectangle 106"/>
            <p:cNvSpPr/>
            <p:nvPr/>
          </p:nvSpPr>
          <p:spPr>
            <a:xfrm>
              <a:off x="467544"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08" name="Rectangle 107"/>
            <p:cNvSpPr/>
            <p:nvPr/>
          </p:nvSpPr>
          <p:spPr>
            <a:xfrm>
              <a:off x="7380312"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09" name="Rectangle 108"/>
            <p:cNvSpPr/>
            <p:nvPr/>
          </p:nvSpPr>
          <p:spPr>
            <a:xfrm>
              <a:off x="5652120" y="1628802"/>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0" name="Rectangle 109"/>
            <p:cNvSpPr/>
            <p:nvPr/>
          </p:nvSpPr>
          <p:spPr>
            <a:xfrm>
              <a:off x="4355976"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1" name="Rectangle 110"/>
            <p:cNvSpPr/>
            <p:nvPr/>
          </p:nvSpPr>
          <p:spPr>
            <a:xfrm>
              <a:off x="4788024"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2" name="Rectangle 111"/>
            <p:cNvSpPr/>
            <p:nvPr/>
          </p:nvSpPr>
          <p:spPr>
            <a:xfrm>
              <a:off x="2627784"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3" name="Rectangle 112"/>
            <p:cNvSpPr/>
            <p:nvPr/>
          </p:nvSpPr>
          <p:spPr>
            <a:xfrm>
              <a:off x="899592"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4" name="Rectangle 113"/>
            <p:cNvSpPr/>
            <p:nvPr/>
          </p:nvSpPr>
          <p:spPr>
            <a:xfrm>
              <a:off x="2195736"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15" name="Rectangle 114"/>
            <p:cNvSpPr/>
            <p:nvPr/>
          </p:nvSpPr>
          <p:spPr>
            <a:xfrm>
              <a:off x="6084168"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16" name="Rectangle 115"/>
            <p:cNvSpPr/>
            <p:nvPr/>
          </p:nvSpPr>
          <p:spPr>
            <a:xfrm>
              <a:off x="3491880"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17" name="Rectangle 116"/>
            <p:cNvSpPr/>
            <p:nvPr/>
          </p:nvSpPr>
          <p:spPr>
            <a:xfrm>
              <a:off x="6516216" y="1628802"/>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18" name="Rectangle 117"/>
            <p:cNvSpPr/>
            <p:nvPr/>
          </p:nvSpPr>
          <p:spPr>
            <a:xfrm>
              <a:off x="5220072"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19" name="Rectangle 118"/>
            <p:cNvSpPr/>
            <p:nvPr/>
          </p:nvSpPr>
          <p:spPr>
            <a:xfrm>
              <a:off x="8244408"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20" name="Rectangle 119"/>
            <p:cNvSpPr/>
            <p:nvPr/>
          </p:nvSpPr>
          <p:spPr>
            <a:xfrm>
              <a:off x="1331640"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21" name="Rectangle 120"/>
            <p:cNvSpPr/>
            <p:nvPr/>
          </p:nvSpPr>
          <p:spPr>
            <a:xfrm>
              <a:off x="3059832" y="1628802"/>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grpSp>
      <p:grpSp>
        <p:nvGrpSpPr>
          <p:cNvPr id="5" name="Group 163"/>
          <p:cNvGrpSpPr/>
          <p:nvPr/>
        </p:nvGrpSpPr>
        <p:grpSpPr>
          <a:xfrm>
            <a:off x="539552" y="2924944"/>
            <a:ext cx="8208912" cy="230427"/>
            <a:chOff x="467544" y="1988840"/>
            <a:chExt cx="8208912" cy="230427"/>
          </a:xfrm>
        </p:grpSpPr>
        <p:sp>
          <p:nvSpPr>
            <p:cNvPr id="165" name="Rectangle 164"/>
            <p:cNvSpPr/>
            <p:nvPr/>
          </p:nvSpPr>
          <p:spPr>
            <a:xfrm>
              <a:off x="899592"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67" name="Rectangle 166"/>
            <p:cNvSpPr/>
            <p:nvPr/>
          </p:nvSpPr>
          <p:spPr>
            <a:xfrm>
              <a:off x="2195736"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68" name="Rectangle 167"/>
            <p:cNvSpPr/>
            <p:nvPr/>
          </p:nvSpPr>
          <p:spPr>
            <a:xfrm>
              <a:off x="7812360"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69" name="Rectangle 168"/>
            <p:cNvSpPr/>
            <p:nvPr/>
          </p:nvSpPr>
          <p:spPr>
            <a:xfrm>
              <a:off x="3923928"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70" name="Rectangle 169"/>
            <p:cNvSpPr/>
            <p:nvPr/>
          </p:nvSpPr>
          <p:spPr>
            <a:xfrm>
              <a:off x="3059832"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71" name="Rectangle 170"/>
            <p:cNvSpPr/>
            <p:nvPr/>
          </p:nvSpPr>
          <p:spPr>
            <a:xfrm>
              <a:off x="467544"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72" name="Rectangle 171"/>
            <p:cNvSpPr/>
            <p:nvPr/>
          </p:nvSpPr>
          <p:spPr>
            <a:xfrm>
              <a:off x="2627784"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73" name="Rectangle 172"/>
            <p:cNvSpPr/>
            <p:nvPr/>
          </p:nvSpPr>
          <p:spPr>
            <a:xfrm>
              <a:off x="4355976"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74" name="Rectangle 173"/>
            <p:cNvSpPr/>
            <p:nvPr/>
          </p:nvSpPr>
          <p:spPr>
            <a:xfrm>
              <a:off x="5652120"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75" name="Rectangle 174"/>
            <p:cNvSpPr/>
            <p:nvPr/>
          </p:nvSpPr>
          <p:spPr>
            <a:xfrm>
              <a:off x="7380312"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76" name="Rectangle 175"/>
            <p:cNvSpPr/>
            <p:nvPr/>
          </p:nvSpPr>
          <p:spPr>
            <a:xfrm>
              <a:off x="5220072"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77" name="Rectangle 176"/>
            <p:cNvSpPr/>
            <p:nvPr/>
          </p:nvSpPr>
          <p:spPr>
            <a:xfrm>
              <a:off x="8244408"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78" name="Rectangle 177"/>
            <p:cNvSpPr/>
            <p:nvPr/>
          </p:nvSpPr>
          <p:spPr>
            <a:xfrm>
              <a:off x="6516216"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79" name="Rectangle 178"/>
            <p:cNvSpPr/>
            <p:nvPr/>
          </p:nvSpPr>
          <p:spPr>
            <a:xfrm>
              <a:off x="1331640"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80" name="Rectangle 179"/>
            <p:cNvSpPr/>
            <p:nvPr/>
          </p:nvSpPr>
          <p:spPr>
            <a:xfrm>
              <a:off x="3491880"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81" name="Rectangle 180"/>
            <p:cNvSpPr/>
            <p:nvPr/>
          </p:nvSpPr>
          <p:spPr>
            <a:xfrm>
              <a:off x="6084168"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82" name="Rectangle 181"/>
            <p:cNvSpPr/>
            <p:nvPr/>
          </p:nvSpPr>
          <p:spPr>
            <a:xfrm>
              <a:off x="6948264"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83" name="Rectangle 182"/>
            <p:cNvSpPr/>
            <p:nvPr/>
          </p:nvSpPr>
          <p:spPr>
            <a:xfrm>
              <a:off x="4788024"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grpSp>
      <p:sp>
        <p:nvSpPr>
          <p:cNvPr id="187" name="Title 186"/>
          <p:cNvSpPr>
            <a:spLocks noGrp="1"/>
          </p:cNvSpPr>
          <p:nvPr>
            <p:ph type="title"/>
          </p:nvPr>
        </p:nvSpPr>
        <p:spPr>
          <a:xfrm>
            <a:off x="251520" y="332656"/>
            <a:ext cx="8686800" cy="841248"/>
          </a:xfrm>
        </p:spPr>
        <p:txBody>
          <a:bodyPr>
            <a:noAutofit/>
          </a:bodyPr>
          <a:lstStyle/>
          <a:p>
            <a:r>
              <a:rPr lang="en-GB" sz="3000" dirty="0" smtClean="0"/>
              <a:t>Chemical mutagens: base-modifying agents </a:t>
            </a:r>
            <a:endParaRPr lang="en-US" sz="3000" dirty="0"/>
          </a:p>
        </p:txBody>
      </p:sp>
      <p:sp>
        <p:nvSpPr>
          <p:cNvPr id="192" name="TextBox 191"/>
          <p:cNvSpPr txBox="1"/>
          <p:nvPr/>
        </p:nvSpPr>
        <p:spPr>
          <a:xfrm>
            <a:off x="3779912" y="2348880"/>
            <a:ext cx="1455848" cy="400110"/>
          </a:xfrm>
          <a:prstGeom prst="rect">
            <a:avLst/>
          </a:prstGeom>
          <a:noFill/>
        </p:spPr>
        <p:txBody>
          <a:bodyPr wrap="none" rtlCol="0">
            <a:spAutoFit/>
          </a:bodyPr>
          <a:lstStyle/>
          <a:p>
            <a:r>
              <a:rPr lang="en-GB" sz="2000" dirty="0" smtClean="0"/>
              <a:t>Replication</a:t>
            </a:r>
            <a:endParaRPr lang="en-US" sz="2000" dirty="0"/>
          </a:p>
        </p:txBody>
      </p:sp>
      <p:cxnSp>
        <p:nvCxnSpPr>
          <p:cNvPr id="194" name="Straight Arrow Connector 193"/>
          <p:cNvCxnSpPr/>
          <p:nvPr/>
        </p:nvCxnSpPr>
        <p:spPr>
          <a:xfrm>
            <a:off x="6228184" y="1628800"/>
            <a:ext cx="144016" cy="3600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6372200" y="3284984"/>
            <a:ext cx="0"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8" name="Oval 197"/>
          <p:cNvSpPr/>
          <p:nvPr/>
        </p:nvSpPr>
        <p:spPr>
          <a:xfrm rot="16200000">
            <a:off x="5544108" y="800708"/>
            <a:ext cx="504056" cy="1296144"/>
          </a:xfrm>
          <a:prstGeom prst="ellipse">
            <a:avLst/>
          </a:prstGeom>
          <a:solidFill>
            <a:srgbClr val="89F9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6156176" y="1988840"/>
            <a:ext cx="432048" cy="23042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U</a:t>
            </a:r>
            <a:endParaRPr lang="en-GB" sz="1800" b="1" dirty="0">
              <a:solidFill>
                <a:schemeClr val="tx1"/>
              </a:solidFill>
            </a:endParaRPr>
          </a:p>
        </p:txBody>
      </p:sp>
      <p:sp>
        <p:nvSpPr>
          <p:cNvPr id="147" name="TextBox 146"/>
          <p:cNvSpPr txBox="1"/>
          <p:nvPr/>
        </p:nvSpPr>
        <p:spPr>
          <a:xfrm>
            <a:off x="5220072" y="1340768"/>
            <a:ext cx="1080120" cy="276999"/>
          </a:xfrm>
          <a:prstGeom prst="rect">
            <a:avLst/>
          </a:prstGeom>
          <a:noFill/>
        </p:spPr>
        <p:txBody>
          <a:bodyPr wrap="square" rtlCol="0">
            <a:spAutoFit/>
          </a:bodyPr>
          <a:lstStyle/>
          <a:p>
            <a:r>
              <a:rPr lang="en-GB" sz="1200" b="1" dirty="0" smtClean="0"/>
              <a:t>Nitrous acid</a:t>
            </a:r>
            <a:endParaRPr lang="en-US" sz="1200" b="1" dirty="0"/>
          </a:p>
        </p:txBody>
      </p:sp>
      <p:sp>
        <p:nvSpPr>
          <p:cNvPr id="188" name="Rectangle 187"/>
          <p:cNvSpPr/>
          <p:nvPr/>
        </p:nvSpPr>
        <p:spPr>
          <a:xfrm>
            <a:off x="1835696" y="2924944"/>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89" name="Rectangle 188"/>
          <p:cNvSpPr/>
          <p:nvPr/>
        </p:nvSpPr>
        <p:spPr>
          <a:xfrm>
            <a:off x="6156176" y="2924944"/>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grpSp>
        <p:nvGrpSpPr>
          <p:cNvPr id="195" name="Group 101"/>
          <p:cNvGrpSpPr/>
          <p:nvPr/>
        </p:nvGrpSpPr>
        <p:grpSpPr>
          <a:xfrm>
            <a:off x="539552" y="4293096"/>
            <a:ext cx="8208912" cy="230429"/>
            <a:chOff x="467544" y="1628800"/>
            <a:chExt cx="8208912" cy="230429"/>
          </a:xfrm>
        </p:grpSpPr>
        <p:sp>
          <p:nvSpPr>
            <p:cNvPr id="197" name="Rectangle 196"/>
            <p:cNvSpPr/>
            <p:nvPr/>
          </p:nvSpPr>
          <p:spPr>
            <a:xfrm>
              <a:off x="6948264"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200" name="Rectangle 199"/>
            <p:cNvSpPr/>
            <p:nvPr/>
          </p:nvSpPr>
          <p:spPr>
            <a:xfrm>
              <a:off x="7812360"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201" name="Rectangle 200"/>
            <p:cNvSpPr/>
            <p:nvPr/>
          </p:nvSpPr>
          <p:spPr>
            <a:xfrm>
              <a:off x="3923928"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202" name="Rectangle 201"/>
            <p:cNvSpPr/>
            <p:nvPr/>
          </p:nvSpPr>
          <p:spPr>
            <a:xfrm>
              <a:off x="1763688"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203" name="Rectangle 202"/>
            <p:cNvSpPr/>
            <p:nvPr/>
          </p:nvSpPr>
          <p:spPr>
            <a:xfrm>
              <a:off x="467544"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204" name="Rectangle 203"/>
            <p:cNvSpPr/>
            <p:nvPr/>
          </p:nvSpPr>
          <p:spPr>
            <a:xfrm>
              <a:off x="7380312"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205" name="Rectangle 204"/>
            <p:cNvSpPr/>
            <p:nvPr/>
          </p:nvSpPr>
          <p:spPr>
            <a:xfrm>
              <a:off x="5652120" y="1628802"/>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206" name="Rectangle 205"/>
            <p:cNvSpPr/>
            <p:nvPr/>
          </p:nvSpPr>
          <p:spPr>
            <a:xfrm>
              <a:off x="4355976"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207" name="Rectangle 206"/>
            <p:cNvSpPr/>
            <p:nvPr/>
          </p:nvSpPr>
          <p:spPr>
            <a:xfrm>
              <a:off x="4788024"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208" name="Rectangle 207"/>
            <p:cNvSpPr/>
            <p:nvPr/>
          </p:nvSpPr>
          <p:spPr>
            <a:xfrm>
              <a:off x="2627784"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209" name="Rectangle 208"/>
            <p:cNvSpPr/>
            <p:nvPr/>
          </p:nvSpPr>
          <p:spPr>
            <a:xfrm>
              <a:off x="899592"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210" name="Rectangle 209"/>
            <p:cNvSpPr/>
            <p:nvPr/>
          </p:nvSpPr>
          <p:spPr>
            <a:xfrm>
              <a:off x="2195736"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211" name="Rectangle 210"/>
            <p:cNvSpPr/>
            <p:nvPr/>
          </p:nvSpPr>
          <p:spPr>
            <a:xfrm>
              <a:off x="6084168"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212" name="Rectangle 211"/>
            <p:cNvSpPr/>
            <p:nvPr/>
          </p:nvSpPr>
          <p:spPr>
            <a:xfrm>
              <a:off x="3491880"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213" name="Rectangle 212"/>
            <p:cNvSpPr/>
            <p:nvPr/>
          </p:nvSpPr>
          <p:spPr>
            <a:xfrm>
              <a:off x="6516216" y="1628802"/>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214" name="Rectangle 213"/>
            <p:cNvSpPr/>
            <p:nvPr/>
          </p:nvSpPr>
          <p:spPr>
            <a:xfrm>
              <a:off x="5220072"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215" name="Rectangle 214"/>
            <p:cNvSpPr/>
            <p:nvPr/>
          </p:nvSpPr>
          <p:spPr>
            <a:xfrm>
              <a:off x="8244408"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216" name="Rectangle 215"/>
            <p:cNvSpPr/>
            <p:nvPr/>
          </p:nvSpPr>
          <p:spPr>
            <a:xfrm>
              <a:off x="1331640"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217" name="Rectangle 216"/>
            <p:cNvSpPr/>
            <p:nvPr/>
          </p:nvSpPr>
          <p:spPr>
            <a:xfrm>
              <a:off x="3059832" y="1628802"/>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grpSp>
      <p:sp>
        <p:nvSpPr>
          <p:cNvPr id="218" name="Rectangle 217"/>
          <p:cNvSpPr/>
          <p:nvPr/>
        </p:nvSpPr>
        <p:spPr>
          <a:xfrm>
            <a:off x="6156176" y="4293096"/>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99" name="Oval 198"/>
          <p:cNvSpPr/>
          <p:nvPr/>
        </p:nvSpPr>
        <p:spPr>
          <a:xfrm>
            <a:off x="6084168" y="1844824"/>
            <a:ext cx="576064" cy="158417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p:cNvSpPr txBox="1"/>
          <p:nvPr/>
        </p:nvSpPr>
        <p:spPr>
          <a:xfrm>
            <a:off x="3851920" y="3645024"/>
            <a:ext cx="1455848" cy="400110"/>
          </a:xfrm>
          <a:prstGeom prst="rect">
            <a:avLst/>
          </a:prstGeom>
          <a:noFill/>
        </p:spPr>
        <p:txBody>
          <a:bodyPr wrap="none" rtlCol="0">
            <a:spAutoFit/>
          </a:bodyPr>
          <a:lstStyle/>
          <a:p>
            <a:r>
              <a:rPr lang="en-GB" sz="2000" dirty="0" smtClean="0"/>
              <a:t>Replication</a:t>
            </a:r>
            <a:endParaRPr lang="en-US" sz="2000" dirty="0"/>
          </a:p>
        </p:txBody>
      </p:sp>
      <p:sp>
        <p:nvSpPr>
          <p:cNvPr id="221" name="Oval 220"/>
          <p:cNvSpPr/>
          <p:nvPr/>
        </p:nvSpPr>
        <p:spPr>
          <a:xfrm>
            <a:off x="6084168" y="2780928"/>
            <a:ext cx="576064" cy="194421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Arrow Connector 221"/>
          <p:cNvCxnSpPr>
            <a:endCxn id="189" idx="0"/>
          </p:cNvCxnSpPr>
          <p:nvPr/>
        </p:nvCxnSpPr>
        <p:spPr>
          <a:xfrm>
            <a:off x="6372200" y="2276872"/>
            <a:ext cx="0"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8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2" nodeType="clickEffect">
                                  <p:stCondLst>
                                    <p:cond delay="0"/>
                                  </p:stCondLst>
                                  <p:childTnLst>
                                    <p:set>
                                      <p:cBhvr>
                                        <p:cTn id="52" dur="1" fill="hold">
                                          <p:stCondLst>
                                            <p:cond delay="0"/>
                                          </p:stCondLst>
                                        </p:cTn>
                                        <p:tgtEl>
                                          <p:spTgt spid="143"/>
                                        </p:tgtEl>
                                        <p:attrNameLst>
                                          <p:attrName>style.visibility</p:attrName>
                                        </p:attrNameLst>
                                      </p:cBhvr>
                                      <p:to>
                                        <p:strVal val="visible"/>
                                      </p:to>
                                    </p:set>
                                  </p:childTnLst>
                                </p:cTn>
                              </p:par>
                              <p:par>
                                <p:cTn id="53" presetID="1" presetClass="entr" presetSubtype="0" fill="hold" grpId="2" nodeType="withEffect">
                                  <p:stCondLst>
                                    <p:cond delay="0"/>
                                  </p:stCondLst>
                                  <p:childTnLst>
                                    <p:set>
                                      <p:cBhvr>
                                        <p:cTn id="54" dur="1" fill="hold">
                                          <p:stCondLst>
                                            <p:cond delay="0"/>
                                          </p:stCondLst>
                                        </p:cTn>
                                        <p:tgtEl>
                                          <p:spTgt spid="1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9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P spid="198" grpId="0" animBg="1"/>
      <p:bldP spid="143" grpId="0" animBg="1"/>
      <p:bldP spid="143" grpId="1" animBg="1"/>
      <p:bldP spid="143" grpId="2" animBg="1"/>
      <p:bldP spid="147" grpId="0"/>
      <p:bldP spid="188" grpId="0" animBg="1"/>
      <p:bldP spid="189" grpId="0" animBg="1"/>
      <p:bldP spid="189" grpId="1" animBg="1"/>
      <p:bldP spid="189" grpId="2" animBg="1"/>
      <p:bldP spid="218" grpId="0" animBg="1"/>
      <p:bldP spid="199" grpId="0" animBg="1"/>
      <p:bldP spid="199" grpId="1" animBg="1"/>
      <p:bldP spid="219" grpId="0"/>
      <p:bldP spid="2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1763688"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grpSp>
        <p:nvGrpSpPr>
          <p:cNvPr id="101" name="Group 100"/>
          <p:cNvGrpSpPr/>
          <p:nvPr/>
        </p:nvGrpSpPr>
        <p:grpSpPr>
          <a:xfrm>
            <a:off x="467544" y="1556792"/>
            <a:ext cx="8208912" cy="230429"/>
            <a:chOff x="467544" y="1628800"/>
            <a:chExt cx="8208912" cy="230429"/>
          </a:xfrm>
        </p:grpSpPr>
        <p:sp>
          <p:nvSpPr>
            <p:cNvPr id="30" name="Rectangle 29"/>
            <p:cNvSpPr/>
            <p:nvPr/>
          </p:nvSpPr>
          <p:spPr>
            <a:xfrm>
              <a:off x="6948264"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31" name="Rectangle 30"/>
            <p:cNvSpPr/>
            <p:nvPr/>
          </p:nvSpPr>
          <p:spPr>
            <a:xfrm>
              <a:off x="7812360"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32" name="Rectangle 31"/>
            <p:cNvSpPr/>
            <p:nvPr/>
          </p:nvSpPr>
          <p:spPr>
            <a:xfrm>
              <a:off x="3923928"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33" name="Rectangle 32"/>
            <p:cNvSpPr/>
            <p:nvPr/>
          </p:nvSpPr>
          <p:spPr>
            <a:xfrm>
              <a:off x="1763688"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34" name="Rectangle 33"/>
            <p:cNvSpPr/>
            <p:nvPr/>
          </p:nvSpPr>
          <p:spPr>
            <a:xfrm>
              <a:off x="467544"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35" name="Rectangle 34"/>
            <p:cNvSpPr/>
            <p:nvPr/>
          </p:nvSpPr>
          <p:spPr>
            <a:xfrm>
              <a:off x="7380312"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36" name="Rectangle 35"/>
            <p:cNvSpPr/>
            <p:nvPr/>
          </p:nvSpPr>
          <p:spPr>
            <a:xfrm>
              <a:off x="5652120" y="1628802"/>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37" name="Rectangle 36"/>
            <p:cNvSpPr/>
            <p:nvPr/>
          </p:nvSpPr>
          <p:spPr>
            <a:xfrm>
              <a:off x="4355976"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38" name="Rectangle 37"/>
            <p:cNvSpPr/>
            <p:nvPr/>
          </p:nvSpPr>
          <p:spPr>
            <a:xfrm>
              <a:off x="4788024"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39" name="Rectangle 38"/>
            <p:cNvSpPr/>
            <p:nvPr/>
          </p:nvSpPr>
          <p:spPr>
            <a:xfrm>
              <a:off x="2627784"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40" name="Rectangle 39"/>
            <p:cNvSpPr/>
            <p:nvPr/>
          </p:nvSpPr>
          <p:spPr>
            <a:xfrm>
              <a:off x="899592"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41" name="Rectangle 40"/>
            <p:cNvSpPr/>
            <p:nvPr/>
          </p:nvSpPr>
          <p:spPr>
            <a:xfrm>
              <a:off x="2195736"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42" name="Rectangle 41"/>
            <p:cNvSpPr/>
            <p:nvPr/>
          </p:nvSpPr>
          <p:spPr>
            <a:xfrm>
              <a:off x="6084168"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43" name="Rectangle 42"/>
            <p:cNvSpPr/>
            <p:nvPr/>
          </p:nvSpPr>
          <p:spPr>
            <a:xfrm>
              <a:off x="3491880"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44" name="Rectangle 43"/>
            <p:cNvSpPr/>
            <p:nvPr/>
          </p:nvSpPr>
          <p:spPr>
            <a:xfrm>
              <a:off x="6516216" y="1628802"/>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45" name="Rectangle 44"/>
            <p:cNvSpPr/>
            <p:nvPr/>
          </p:nvSpPr>
          <p:spPr>
            <a:xfrm>
              <a:off x="5220072"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46" name="Rectangle 45"/>
            <p:cNvSpPr/>
            <p:nvPr/>
          </p:nvSpPr>
          <p:spPr>
            <a:xfrm>
              <a:off x="8244408"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47" name="Rectangle 46"/>
            <p:cNvSpPr/>
            <p:nvPr/>
          </p:nvSpPr>
          <p:spPr>
            <a:xfrm>
              <a:off x="1331640"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48" name="Rectangle 47"/>
            <p:cNvSpPr/>
            <p:nvPr/>
          </p:nvSpPr>
          <p:spPr>
            <a:xfrm>
              <a:off x="3059832" y="1628802"/>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grpSp>
      <p:sp>
        <p:nvSpPr>
          <p:cNvPr id="58" name="Rectangle 57"/>
          <p:cNvSpPr/>
          <p:nvPr/>
        </p:nvSpPr>
        <p:spPr>
          <a:xfrm>
            <a:off x="899592"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67" name="Rectangle 66"/>
          <p:cNvSpPr/>
          <p:nvPr/>
        </p:nvSpPr>
        <p:spPr>
          <a:xfrm>
            <a:off x="1763688" y="1988840"/>
            <a:ext cx="432048" cy="2304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5BU</a:t>
            </a:r>
            <a:r>
              <a:rPr lang="en-GB" sz="1000" b="1" dirty="0" smtClean="0">
                <a:solidFill>
                  <a:schemeClr val="tx1"/>
                </a:solidFill>
              </a:rPr>
              <a:t> </a:t>
            </a:r>
            <a:endParaRPr lang="en-GB" sz="1000" b="1" dirty="0">
              <a:solidFill>
                <a:schemeClr val="tx1"/>
              </a:solidFill>
            </a:endParaRPr>
          </a:p>
        </p:txBody>
      </p:sp>
      <p:sp>
        <p:nvSpPr>
          <p:cNvPr id="71" name="Rectangle 70"/>
          <p:cNvSpPr/>
          <p:nvPr/>
        </p:nvSpPr>
        <p:spPr>
          <a:xfrm>
            <a:off x="2195736"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73" name="Rectangle 72"/>
          <p:cNvSpPr/>
          <p:nvPr/>
        </p:nvSpPr>
        <p:spPr>
          <a:xfrm>
            <a:off x="7812360"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74" name="Rectangle 73"/>
          <p:cNvSpPr/>
          <p:nvPr/>
        </p:nvSpPr>
        <p:spPr>
          <a:xfrm>
            <a:off x="3923928"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75" name="Rectangle 74"/>
          <p:cNvSpPr/>
          <p:nvPr/>
        </p:nvSpPr>
        <p:spPr>
          <a:xfrm>
            <a:off x="3059832"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77" name="Rectangle 76"/>
          <p:cNvSpPr/>
          <p:nvPr/>
        </p:nvSpPr>
        <p:spPr>
          <a:xfrm>
            <a:off x="467544"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89" name="Rectangle 88"/>
          <p:cNvSpPr/>
          <p:nvPr/>
        </p:nvSpPr>
        <p:spPr>
          <a:xfrm>
            <a:off x="2627784"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90" name="Rectangle 89"/>
          <p:cNvSpPr/>
          <p:nvPr/>
        </p:nvSpPr>
        <p:spPr>
          <a:xfrm>
            <a:off x="4355976"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91" name="Rectangle 90"/>
          <p:cNvSpPr/>
          <p:nvPr/>
        </p:nvSpPr>
        <p:spPr>
          <a:xfrm>
            <a:off x="5652120"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92" name="Rectangle 91"/>
          <p:cNvSpPr/>
          <p:nvPr/>
        </p:nvSpPr>
        <p:spPr>
          <a:xfrm>
            <a:off x="7380312"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93" name="Rectangle 92"/>
          <p:cNvSpPr/>
          <p:nvPr/>
        </p:nvSpPr>
        <p:spPr>
          <a:xfrm>
            <a:off x="5220072"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94" name="Rectangle 93"/>
          <p:cNvSpPr/>
          <p:nvPr/>
        </p:nvSpPr>
        <p:spPr>
          <a:xfrm>
            <a:off x="8244408"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95" name="Rectangle 94"/>
          <p:cNvSpPr/>
          <p:nvPr/>
        </p:nvSpPr>
        <p:spPr>
          <a:xfrm>
            <a:off x="6516216"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96" name="Rectangle 95"/>
          <p:cNvSpPr/>
          <p:nvPr/>
        </p:nvSpPr>
        <p:spPr>
          <a:xfrm>
            <a:off x="1331640"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97" name="Rectangle 96"/>
          <p:cNvSpPr/>
          <p:nvPr/>
        </p:nvSpPr>
        <p:spPr>
          <a:xfrm>
            <a:off x="3491880"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98" name="Rectangle 97"/>
          <p:cNvSpPr/>
          <p:nvPr/>
        </p:nvSpPr>
        <p:spPr>
          <a:xfrm>
            <a:off x="6084168"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99" name="Rectangle 98"/>
          <p:cNvSpPr/>
          <p:nvPr/>
        </p:nvSpPr>
        <p:spPr>
          <a:xfrm>
            <a:off x="6948264"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00" name="Rectangle 99"/>
          <p:cNvSpPr/>
          <p:nvPr/>
        </p:nvSpPr>
        <p:spPr>
          <a:xfrm>
            <a:off x="4788024"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grpSp>
        <p:nvGrpSpPr>
          <p:cNvPr id="102" name="Group 101"/>
          <p:cNvGrpSpPr/>
          <p:nvPr/>
        </p:nvGrpSpPr>
        <p:grpSpPr>
          <a:xfrm>
            <a:off x="467544" y="2924944"/>
            <a:ext cx="8208912" cy="230429"/>
            <a:chOff x="467544" y="1628800"/>
            <a:chExt cx="8208912" cy="230429"/>
          </a:xfrm>
        </p:grpSpPr>
        <p:sp>
          <p:nvSpPr>
            <p:cNvPr id="103" name="Rectangle 102"/>
            <p:cNvSpPr/>
            <p:nvPr/>
          </p:nvSpPr>
          <p:spPr>
            <a:xfrm>
              <a:off x="6948264"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04" name="Rectangle 103"/>
            <p:cNvSpPr/>
            <p:nvPr/>
          </p:nvSpPr>
          <p:spPr>
            <a:xfrm>
              <a:off x="7812360"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05" name="Rectangle 104"/>
            <p:cNvSpPr/>
            <p:nvPr/>
          </p:nvSpPr>
          <p:spPr>
            <a:xfrm>
              <a:off x="3923928"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06" name="Rectangle 105"/>
            <p:cNvSpPr/>
            <p:nvPr/>
          </p:nvSpPr>
          <p:spPr>
            <a:xfrm>
              <a:off x="1763688"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07" name="Rectangle 106"/>
            <p:cNvSpPr/>
            <p:nvPr/>
          </p:nvSpPr>
          <p:spPr>
            <a:xfrm>
              <a:off x="467544"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08" name="Rectangle 107"/>
            <p:cNvSpPr/>
            <p:nvPr/>
          </p:nvSpPr>
          <p:spPr>
            <a:xfrm>
              <a:off x="7380312"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09" name="Rectangle 108"/>
            <p:cNvSpPr/>
            <p:nvPr/>
          </p:nvSpPr>
          <p:spPr>
            <a:xfrm>
              <a:off x="5652120" y="1628802"/>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0" name="Rectangle 109"/>
            <p:cNvSpPr/>
            <p:nvPr/>
          </p:nvSpPr>
          <p:spPr>
            <a:xfrm>
              <a:off x="4355976"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1" name="Rectangle 110"/>
            <p:cNvSpPr/>
            <p:nvPr/>
          </p:nvSpPr>
          <p:spPr>
            <a:xfrm>
              <a:off x="4788024"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2" name="Rectangle 111"/>
            <p:cNvSpPr/>
            <p:nvPr/>
          </p:nvSpPr>
          <p:spPr>
            <a:xfrm>
              <a:off x="2627784"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3" name="Rectangle 112"/>
            <p:cNvSpPr/>
            <p:nvPr/>
          </p:nvSpPr>
          <p:spPr>
            <a:xfrm>
              <a:off x="899592"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14" name="Rectangle 113"/>
            <p:cNvSpPr/>
            <p:nvPr/>
          </p:nvSpPr>
          <p:spPr>
            <a:xfrm>
              <a:off x="2195736"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15" name="Rectangle 114"/>
            <p:cNvSpPr/>
            <p:nvPr/>
          </p:nvSpPr>
          <p:spPr>
            <a:xfrm>
              <a:off x="6084168"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16" name="Rectangle 115"/>
            <p:cNvSpPr/>
            <p:nvPr/>
          </p:nvSpPr>
          <p:spPr>
            <a:xfrm>
              <a:off x="3491880"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17" name="Rectangle 116"/>
            <p:cNvSpPr/>
            <p:nvPr/>
          </p:nvSpPr>
          <p:spPr>
            <a:xfrm>
              <a:off x="6516216" y="1628802"/>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18" name="Rectangle 117"/>
            <p:cNvSpPr/>
            <p:nvPr/>
          </p:nvSpPr>
          <p:spPr>
            <a:xfrm>
              <a:off x="5220072"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19" name="Rectangle 118"/>
            <p:cNvSpPr/>
            <p:nvPr/>
          </p:nvSpPr>
          <p:spPr>
            <a:xfrm>
              <a:off x="8244408"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20" name="Rectangle 119"/>
            <p:cNvSpPr/>
            <p:nvPr/>
          </p:nvSpPr>
          <p:spPr>
            <a:xfrm>
              <a:off x="1331640"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21" name="Rectangle 120"/>
            <p:cNvSpPr/>
            <p:nvPr/>
          </p:nvSpPr>
          <p:spPr>
            <a:xfrm>
              <a:off x="3059832" y="1628802"/>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grpSp>
      <p:grpSp>
        <p:nvGrpSpPr>
          <p:cNvPr id="123" name="Group 122"/>
          <p:cNvGrpSpPr/>
          <p:nvPr/>
        </p:nvGrpSpPr>
        <p:grpSpPr>
          <a:xfrm>
            <a:off x="467544" y="3789040"/>
            <a:ext cx="8208912" cy="230427"/>
            <a:chOff x="467544" y="1988840"/>
            <a:chExt cx="8208912" cy="230427"/>
          </a:xfrm>
        </p:grpSpPr>
        <p:sp>
          <p:nvSpPr>
            <p:cNvPr id="124" name="Rectangle 123"/>
            <p:cNvSpPr/>
            <p:nvPr/>
          </p:nvSpPr>
          <p:spPr>
            <a:xfrm>
              <a:off x="899592"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25" name="Rectangle 124"/>
            <p:cNvSpPr/>
            <p:nvPr/>
          </p:nvSpPr>
          <p:spPr>
            <a:xfrm>
              <a:off x="1763688" y="1988840"/>
              <a:ext cx="432048" cy="230427"/>
            </a:xfrm>
            <a:prstGeom prst="rect">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5BU</a:t>
              </a:r>
              <a:endParaRPr lang="en-GB" sz="1000" b="1" dirty="0">
                <a:solidFill>
                  <a:schemeClr val="tx1"/>
                </a:solidFill>
              </a:endParaRPr>
            </a:p>
          </p:txBody>
        </p:sp>
        <p:sp>
          <p:nvSpPr>
            <p:cNvPr id="126" name="Rectangle 125"/>
            <p:cNvSpPr/>
            <p:nvPr/>
          </p:nvSpPr>
          <p:spPr>
            <a:xfrm>
              <a:off x="2195736"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27" name="Rectangle 126"/>
            <p:cNvSpPr/>
            <p:nvPr/>
          </p:nvSpPr>
          <p:spPr>
            <a:xfrm>
              <a:off x="7812360"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28" name="Rectangle 127"/>
            <p:cNvSpPr/>
            <p:nvPr/>
          </p:nvSpPr>
          <p:spPr>
            <a:xfrm>
              <a:off x="3923928"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29" name="Rectangle 128"/>
            <p:cNvSpPr/>
            <p:nvPr/>
          </p:nvSpPr>
          <p:spPr>
            <a:xfrm>
              <a:off x="3059832"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30" name="Rectangle 129"/>
            <p:cNvSpPr/>
            <p:nvPr/>
          </p:nvSpPr>
          <p:spPr>
            <a:xfrm>
              <a:off x="467544"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31" name="Rectangle 130"/>
            <p:cNvSpPr/>
            <p:nvPr/>
          </p:nvSpPr>
          <p:spPr>
            <a:xfrm>
              <a:off x="2627784"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32" name="Rectangle 131"/>
            <p:cNvSpPr/>
            <p:nvPr/>
          </p:nvSpPr>
          <p:spPr>
            <a:xfrm>
              <a:off x="4355976"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33" name="Rectangle 132"/>
            <p:cNvSpPr/>
            <p:nvPr/>
          </p:nvSpPr>
          <p:spPr>
            <a:xfrm>
              <a:off x="5652120"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34" name="Rectangle 133"/>
            <p:cNvSpPr/>
            <p:nvPr/>
          </p:nvSpPr>
          <p:spPr>
            <a:xfrm>
              <a:off x="7380312"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35" name="Rectangle 134"/>
            <p:cNvSpPr/>
            <p:nvPr/>
          </p:nvSpPr>
          <p:spPr>
            <a:xfrm>
              <a:off x="5220072"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36" name="Rectangle 135"/>
            <p:cNvSpPr/>
            <p:nvPr/>
          </p:nvSpPr>
          <p:spPr>
            <a:xfrm>
              <a:off x="8244408"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37" name="Rectangle 136"/>
            <p:cNvSpPr/>
            <p:nvPr/>
          </p:nvSpPr>
          <p:spPr>
            <a:xfrm>
              <a:off x="6516216"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38" name="Rectangle 137"/>
            <p:cNvSpPr/>
            <p:nvPr/>
          </p:nvSpPr>
          <p:spPr>
            <a:xfrm>
              <a:off x="1331640"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39" name="Rectangle 138"/>
            <p:cNvSpPr/>
            <p:nvPr/>
          </p:nvSpPr>
          <p:spPr>
            <a:xfrm>
              <a:off x="3491880"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40" name="Rectangle 139"/>
            <p:cNvSpPr/>
            <p:nvPr/>
          </p:nvSpPr>
          <p:spPr>
            <a:xfrm>
              <a:off x="6084168"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41" name="Rectangle 140"/>
            <p:cNvSpPr/>
            <p:nvPr/>
          </p:nvSpPr>
          <p:spPr>
            <a:xfrm>
              <a:off x="6948264"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42" name="Rectangle 141"/>
            <p:cNvSpPr/>
            <p:nvPr/>
          </p:nvSpPr>
          <p:spPr>
            <a:xfrm>
              <a:off x="4788024"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grpSp>
      <p:grpSp>
        <p:nvGrpSpPr>
          <p:cNvPr id="164" name="Group 163"/>
          <p:cNvGrpSpPr/>
          <p:nvPr/>
        </p:nvGrpSpPr>
        <p:grpSpPr>
          <a:xfrm>
            <a:off x="467544" y="5373216"/>
            <a:ext cx="8208912" cy="230427"/>
            <a:chOff x="467544" y="1988840"/>
            <a:chExt cx="8208912" cy="230427"/>
          </a:xfrm>
        </p:grpSpPr>
        <p:sp>
          <p:nvSpPr>
            <p:cNvPr id="165" name="Rectangle 164"/>
            <p:cNvSpPr/>
            <p:nvPr/>
          </p:nvSpPr>
          <p:spPr>
            <a:xfrm>
              <a:off x="899592"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66" name="Rectangle 165"/>
            <p:cNvSpPr/>
            <p:nvPr/>
          </p:nvSpPr>
          <p:spPr>
            <a:xfrm>
              <a:off x="1763688" y="1988840"/>
              <a:ext cx="432048" cy="230427"/>
            </a:xfrm>
            <a:prstGeom prst="rect">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5BU</a:t>
              </a:r>
              <a:endParaRPr lang="en-GB" sz="1000" b="1" dirty="0">
                <a:solidFill>
                  <a:schemeClr val="tx1"/>
                </a:solidFill>
              </a:endParaRPr>
            </a:p>
          </p:txBody>
        </p:sp>
        <p:sp>
          <p:nvSpPr>
            <p:cNvPr id="167" name="Rectangle 166"/>
            <p:cNvSpPr/>
            <p:nvPr/>
          </p:nvSpPr>
          <p:spPr>
            <a:xfrm>
              <a:off x="2195736"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68" name="Rectangle 167"/>
            <p:cNvSpPr/>
            <p:nvPr/>
          </p:nvSpPr>
          <p:spPr>
            <a:xfrm>
              <a:off x="7812360"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69" name="Rectangle 168"/>
            <p:cNvSpPr/>
            <p:nvPr/>
          </p:nvSpPr>
          <p:spPr>
            <a:xfrm>
              <a:off x="3923928"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70" name="Rectangle 169"/>
            <p:cNvSpPr/>
            <p:nvPr/>
          </p:nvSpPr>
          <p:spPr>
            <a:xfrm>
              <a:off x="3059832"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71" name="Rectangle 170"/>
            <p:cNvSpPr/>
            <p:nvPr/>
          </p:nvSpPr>
          <p:spPr>
            <a:xfrm>
              <a:off x="467544" y="198884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72" name="Rectangle 171"/>
            <p:cNvSpPr/>
            <p:nvPr/>
          </p:nvSpPr>
          <p:spPr>
            <a:xfrm>
              <a:off x="2627784"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73" name="Rectangle 172"/>
            <p:cNvSpPr/>
            <p:nvPr/>
          </p:nvSpPr>
          <p:spPr>
            <a:xfrm>
              <a:off x="4355976"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74" name="Rectangle 173"/>
            <p:cNvSpPr/>
            <p:nvPr/>
          </p:nvSpPr>
          <p:spPr>
            <a:xfrm>
              <a:off x="5652120"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75" name="Rectangle 174"/>
            <p:cNvSpPr/>
            <p:nvPr/>
          </p:nvSpPr>
          <p:spPr>
            <a:xfrm>
              <a:off x="7380312"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76" name="Rectangle 175"/>
            <p:cNvSpPr/>
            <p:nvPr/>
          </p:nvSpPr>
          <p:spPr>
            <a:xfrm>
              <a:off x="5220072"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77" name="Rectangle 176"/>
            <p:cNvSpPr/>
            <p:nvPr/>
          </p:nvSpPr>
          <p:spPr>
            <a:xfrm>
              <a:off x="8244408"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78" name="Rectangle 177"/>
            <p:cNvSpPr/>
            <p:nvPr/>
          </p:nvSpPr>
          <p:spPr>
            <a:xfrm>
              <a:off x="6516216"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79" name="Rectangle 178"/>
            <p:cNvSpPr/>
            <p:nvPr/>
          </p:nvSpPr>
          <p:spPr>
            <a:xfrm>
              <a:off x="1331640" y="198884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80" name="Rectangle 179"/>
            <p:cNvSpPr/>
            <p:nvPr/>
          </p:nvSpPr>
          <p:spPr>
            <a:xfrm>
              <a:off x="3491880"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81" name="Rectangle 180"/>
            <p:cNvSpPr/>
            <p:nvPr/>
          </p:nvSpPr>
          <p:spPr>
            <a:xfrm>
              <a:off x="6084168"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82" name="Rectangle 181"/>
            <p:cNvSpPr/>
            <p:nvPr/>
          </p:nvSpPr>
          <p:spPr>
            <a:xfrm>
              <a:off x="6948264" y="198884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83" name="Rectangle 182"/>
            <p:cNvSpPr/>
            <p:nvPr/>
          </p:nvSpPr>
          <p:spPr>
            <a:xfrm>
              <a:off x="4788024" y="198884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grpSp>
      <p:grpSp>
        <p:nvGrpSpPr>
          <p:cNvPr id="143" name="Group 142"/>
          <p:cNvGrpSpPr/>
          <p:nvPr/>
        </p:nvGrpSpPr>
        <p:grpSpPr>
          <a:xfrm>
            <a:off x="467544" y="4293096"/>
            <a:ext cx="8208912" cy="230429"/>
            <a:chOff x="467544" y="1628800"/>
            <a:chExt cx="8208912" cy="230429"/>
          </a:xfrm>
        </p:grpSpPr>
        <p:sp>
          <p:nvSpPr>
            <p:cNvPr id="144" name="Rectangle 143"/>
            <p:cNvSpPr/>
            <p:nvPr/>
          </p:nvSpPr>
          <p:spPr>
            <a:xfrm>
              <a:off x="6948264"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45" name="Rectangle 144"/>
            <p:cNvSpPr/>
            <p:nvPr/>
          </p:nvSpPr>
          <p:spPr>
            <a:xfrm>
              <a:off x="7812360"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46" name="Rectangle 145"/>
            <p:cNvSpPr/>
            <p:nvPr/>
          </p:nvSpPr>
          <p:spPr>
            <a:xfrm>
              <a:off x="3923928"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48" name="Rectangle 147"/>
            <p:cNvSpPr/>
            <p:nvPr/>
          </p:nvSpPr>
          <p:spPr>
            <a:xfrm>
              <a:off x="467544" y="1628800"/>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sp>
          <p:nvSpPr>
            <p:cNvPr id="149" name="Rectangle 148"/>
            <p:cNvSpPr/>
            <p:nvPr/>
          </p:nvSpPr>
          <p:spPr>
            <a:xfrm>
              <a:off x="7380312"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50" name="Rectangle 149"/>
            <p:cNvSpPr/>
            <p:nvPr/>
          </p:nvSpPr>
          <p:spPr>
            <a:xfrm>
              <a:off x="5652120" y="1628802"/>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51" name="Rectangle 150"/>
            <p:cNvSpPr/>
            <p:nvPr/>
          </p:nvSpPr>
          <p:spPr>
            <a:xfrm>
              <a:off x="4355976"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52" name="Rectangle 151"/>
            <p:cNvSpPr/>
            <p:nvPr/>
          </p:nvSpPr>
          <p:spPr>
            <a:xfrm>
              <a:off x="4788024"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53" name="Rectangle 152"/>
            <p:cNvSpPr/>
            <p:nvPr/>
          </p:nvSpPr>
          <p:spPr>
            <a:xfrm>
              <a:off x="2627784"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54" name="Rectangle 153"/>
            <p:cNvSpPr/>
            <p:nvPr/>
          </p:nvSpPr>
          <p:spPr>
            <a:xfrm>
              <a:off x="899592" y="1628800"/>
              <a:ext cx="432048" cy="230427"/>
            </a:xfrm>
            <a:prstGeom prst="rect">
              <a:avLst/>
            </a:prstGeom>
            <a:solidFill>
              <a:srgbClr val="08E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T</a:t>
              </a:r>
              <a:endParaRPr lang="en-GB" sz="1800" b="1" dirty="0"/>
            </a:p>
          </p:txBody>
        </p:sp>
        <p:sp>
          <p:nvSpPr>
            <p:cNvPr id="155" name="Rectangle 154"/>
            <p:cNvSpPr/>
            <p:nvPr/>
          </p:nvSpPr>
          <p:spPr>
            <a:xfrm>
              <a:off x="2195736"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56" name="Rectangle 155"/>
            <p:cNvSpPr/>
            <p:nvPr/>
          </p:nvSpPr>
          <p:spPr>
            <a:xfrm>
              <a:off x="6084168"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57" name="Rectangle 156"/>
            <p:cNvSpPr/>
            <p:nvPr/>
          </p:nvSpPr>
          <p:spPr>
            <a:xfrm>
              <a:off x="3491880" y="1628800"/>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58" name="Rectangle 157"/>
            <p:cNvSpPr/>
            <p:nvPr/>
          </p:nvSpPr>
          <p:spPr>
            <a:xfrm>
              <a:off x="6516216" y="1628802"/>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59" name="Rectangle 158"/>
            <p:cNvSpPr/>
            <p:nvPr/>
          </p:nvSpPr>
          <p:spPr>
            <a:xfrm>
              <a:off x="5220072"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60" name="Rectangle 159"/>
            <p:cNvSpPr/>
            <p:nvPr/>
          </p:nvSpPr>
          <p:spPr>
            <a:xfrm>
              <a:off x="8244408"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61" name="Rectangle 160"/>
            <p:cNvSpPr/>
            <p:nvPr/>
          </p:nvSpPr>
          <p:spPr>
            <a:xfrm>
              <a:off x="1331640" y="1628800"/>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62" name="Rectangle 161"/>
            <p:cNvSpPr/>
            <p:nvPr/>
          </p:nvSpPr>
          <p:spPr>
            <a:xfrm>
              <a:off x="3059832" y="1628802"/>
              <a:ext cx="432048" cy="2304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A</a:t>
              </a:r>
              <a:endParaRPr lang="en-GB" sz="1800" b="1" dirty="0"/>
            </a:p>
          </p:txBody>
        </p:sp>
      </p:grpSp>
      <p:sp>
        <p:nvSpPr>
          <p:cNvPr id="184" name="Rectangle 183"/>
          <p:cNvSpPr/>
          <p:nvPr/>
        </p:nvSpPr>
        <p:spPr>
          <a:xfrm>
            <a:off x="1763688" y="5373216"/>
            <a:ext cx="432048" cy="23042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a:t>
            </a:r>
            <a:endParaRPr lang="en-GB" sz="1800" b="1" dirty="0"/>
          </a:p>
        </p:txBody>
      </p:sp>
      <p:sp>
        <p:nvSpPr>
          <p:cNvPr id="186" name="Rectangle 185"/>
          <p:cNvSpPr/>
          <p:nvPr/>
        </p:nvSpPr>
        <p:spPr>
          <a:xfrm>
            <a:off x="1763688" y="4293096"/>
            <a:ext cx="432048" cy="2304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rPr>
              <a:t>G</a:t>
            </a:r>
            <a:endParaRPr lang="en-GB" sz="1800" b="1" dirty="0">
              <a:solidFill>
                <a:schemeClr val="tx1"/>
              </a:solidFill>
            </a:endParaRPr>
          </a:p>
        </p:txBody>
      </p:sp>
      <p:sp>
        <p:nvSpPr>
          <p:cNvPr id="187" name="Title 186"/>
          <p:cNvSpPr>
            <a:spLocks noGrp="1"/>
          </p:cNvSpPr>
          <p:nvPr>
            <p:ph type="title"/>
          </p:nvPr>
        </p:nvSpPr>
        <p:spPr>
          <a:xfrm>
            <a:off x="251520" y="188640"/>
            <a:ext cx="8686800" cy="841248"/>
          </a:xfrm>
        </p:spPr>
        <p:txBody>
          <a:bodyPr>
            <a:normAutofit/>
          </a:bodyPr>
          <a:lstStyle/>
          <a:p>
            <a:r>
              <a:rPr lang="en-GB" dirty="0" smtClean="0"/>
              <a:t>Chemical mutagens: base </a:t>
            </a:r>
            <a:r>
              <a:rPr lang="en-GB" dirty="0" err="1" smtClean="0"/>
              <a:t>analogs</a:t>
            </a:r>
            <a:endParaRPr lang="en-US" dirty="0"/>
          </a:p>
        </p:txBody>
      </p:sp>
      <p:sp>
        <p:nvSpPr>
          <p:cNvPr id="190" name="TextBox 189"/>
          <p:cNvSpPr txBox="1"/>
          <p:nvPr/>
        </p:nvSpPr>
        <p:spPr>
          <a:xfrm>
            <a:off x="3347864" y="2420888"/>
            <a:ext cx="1455848" cy="400110"/>
          </a:xfrm>
          <a:prstGeom prst="rect">
            <a:avLst/>
          </a:prstGeom>
          <a:noFill/>
        </p:spPr>
        <p:txBody>
          <a:bodyPr wrap="none" rtlCol="0">
            <a:spAutoFit/>
          </a:bodyPr>
          <a:lstStyle/>
          <a:p>
            <a:r>
              <a:rPr lang="en-GB" sz="2000" dirty="0" smtClean="0"/>
              <a:t>Replication</a:t>
            </a:r>
            <a:endParaRPr lang="en-US" sz="2000" dirty="0"/>
          </a:p>
        </p:txBody>
      </p:sp>
      <p:sp>
        <p:nvSpPr>
          <p:cNvPr id="191" name="TextBox 190"/>
          <p:cNvSpPr txBox="1"/>
          <p:nvPr/>
        </p:nvSpPr>
        <p:spPr>
          <a:xfrm>
            <a:off x="3275856" y="3284984"/>
            <a:ext cx="2350323" cy="400110"/>
          </a:xfrm>
          <a:prstGeom prst="rect">
            <a:avLst/>
          </a:prstGeom>
          <a:noFill/>
        </p:spPr>
        <p:txBody>
          <a:bodyPr wrap="none" rtlCol="0">
            <a:spAutoFit/>
          </a:bodyPr>
          <a:lstStyle/>
          <a:p>
            <a:r>
              <a:rPr lang="en-GB" sz="2000" dirty="0" err="1" smtClean="0"/>
              <a:t>5BU</a:t>
            </a:r>
            <a:r>
              <a:rPr lang="en-GB" sz="2000" dirty="0" smtClean="0"/>
              <a:t> changes state</a:t>
            </a:r>
            <a:endParaRPr lang="en-US" sz="2000" dirty="0"/>
          </a:p>
        </p:txBody>
      </p:sp>
      <p:sp>
        <p:nvSpPr>
          <p:cNvPr id="192" name="TextBox 191"/>
          <p:cNvSpPr txBox="1"/>
          <p:nvPr/>
        </p:nvSpPr>
        <p:spPr>
          <a:xfrm>
            <a:off x="3347864" y="4725144"/>
            <a:ext cx="1455848" cy="400110"/>
          </a:xfrm>
          <a:prstGeom prst="rect">
            <a:avLst/>
          </a:prstGeom>
          <a:noFill/>
        </p:spPr>
        <p:txBody>
          <a:bodyPr wrap="none" rtlCol="0">
            <a:spAutoFit/>
          </a:bodyPr>
          <a:lstStyle/>
          <a:p>
            <a:r>
              <a:rPr lang="en-GB" sz="2000" dirty="0" smtClean="0"/>
              <a:t>Replication</a:t>
            </a:r>
            <a:endParaRPr lang="en-US" sz="2000" dirty="0"/>
          </a:p>
        </p:txBody>
      </p:sp>
      <p:cxnSp>
        <p:nvCxnSpPr>
          <p:cNvPr id="194" name="Straight Arrow Connector 193"/>
          <p:cNvCxnSpPr/>
          <p:nvPr/>
        </p:nvCxnSpPr>
        <p:spPr>
          <a:xfrm>
            <a:off x="1979712" y="2348880"/>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1979712" y="4653136"/>
            <a:ext cx="0"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8" name="Oval 197"/>
          <p:cNvSpPr/>
          <p:nvPr/>
        </p:nvSpPr>
        <p:spPr>
          <a:xfrm>
            <a:off x="1691680" y="1268760"/>
            <a:ext cx="504056" cy="122413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1691680" y="4149080"/>
            <a:ext cx="576064" cy="158417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58"/>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96"/>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76"/>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71"/>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89"/>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300"/>
                                  </p:stCondLst>
                                  <p:childTnLst>
                                    <p:set>
                                      <p:cBhvr>
                                        <p:cTn id="24" dur="1" fill="hold">
                                          <p:stCondLst>
                                            <p:cond delay="0"/>
                                          </p:stCondLst>
                                        </p:cTn>
                                        <p:tgtEl>
                                          <p:spTgt spid="75"/>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grpId="0" nodeType="afterEffect">
                                  <p:stCondLst>
                                    <p:cond delay="300"/>
                                  </p:stCondLst>
                                  <p:childTnLst>
                                    <p:set>
                                      <p:cBhvr>
                                        <p:cTn id="27" dur="1" fill="hold">
                                          <p:stCondLst>
                                            <p:cond delay="0"/>
                                          </p:stCondLst>
                                        </p:cTn>
                                        <p:tgtEl>
                                          <p:spTgt spid="97"/>
                                        </p:tgtEl>
                                        <p:attrNameLst>
                                          <p:attrName>style.visibility</p:attrName>
                                        </p:attrNameLst>
                                      </p:cBhvr>
                                      <p:to>
                                        <p:strVal val="visible"/>
                                      </p:to>
                                    </p:set>
                                  </p:childTnLst>
                                </p:cTn>
                              </p:par>
                            </p:childTnLst>
                          </p:cTn>
                        </p:par>
                        <p:par>
                          <p:cTn id="28" fill="hold">
                            <p:stCondLst>
                              <p:cond delay="2100"/>
                            </p:stCondLst>
                            <p:childTnLst>
                              <p:par>
                                <p:cTn id="29" presetID="1" presetClass="entr" presetSubtype="0" fill="hold" grpId="0" nodeType="afterEffect">
                                  <p:stCondLst>
                                    <p:cond delay="300"/>
                                  </p:stCondLst>
                                  <p:childTnLst>
                                    <p:set>
                                      <p:cBhvr>
                                        <p:cTn id="30" dur="1" fill="hold">
                                          <p:stCondLst>
                                            <p:cond delay="0"/>
                                          </p:stCondLst>
                                        </p:cTn>
                                        <p:tgtEl>
                                          <p:spTgt spid="74"/>
                                        </p:tgtEl>
                                        <p:attrNameLst>
                                          <p:attrName>style.visibility</p:attrName>
                                        </p:attrNameLst>
                                      </p:cBhvr>
                                      <p:to>
                                        <p:strVal val="visible"/>
                                      </p:to>
                                    </p:set>
                                  </p:childTnLst>
                                </p:cTn>
                              </p:par>
                            </p:childTnLst>
                          </p:cTn>
                        </p:par>
                        <p:par>
                          <p:cTn id="31" fill="hold">
                            <p:stCondLst>
                              <p:cond delay="2400"/>
                            </p:stCondLst>
                            <p:childTnLst>
                              <p:par>
                                <p:cTn id="32" presetID="1" presetClass="entr" presetSubtype="0" fill="hold" grpId="0" nodeType="afterEffect">
                                  <p:stCondLst>
                                    <p:cond delay="300"/>
                                  </p:stCondLst>
                                  <p:childTnLst>
                                    <p:set>
                                      <p:cBhvr>
                                        <p:cTn id="33" dur="1" fill="hold">
                                          <p:stCondLst>
                                            <p:cond delay="0"/>
                                          </p:stCondLst>
                                        </p:cTn>
                                        <p:tgtEl>
                                          <p:spTgt spid="90"/>
                                        </p:tgtEl>
                                        <p:attrNameLst>
                                          <p:attrName>style.visibility</p:attrName>
                                        </p:attrNameLst>
                                      </p:cBhvr>
                                      <p:to>
                                        <p:strVal val="visible"/>
                                      </p:to>
                                    </p:set>
                                  </p:childTnLst>
                                </p:cTn>
                              </p:par>
                            </p:childTnLst>
                          </p:cTn>
                        </p:par>
                        <p:par>
                          <p:cTn id="34" fill="hold">
                            <p:stCondLst>
                              <p:cond delay="2700"/>
                            </p:stCondLst>
                            <p:childTnLst>
                              <p:par>
                                <p:cTn id="35" presetID="1" presetClass="entr" presetSubtype="0" fill="hold" grpId="0" nodeType="afterEffect">
                                  <p:stCondLst>
                                    <p:cond delay="300"/>
                                  </p:stCondLst>
                                  <p:childTnLst>
                                    <p:set>
                                      <p:cBhvr>
                                        <p:cTn id="36" dur="1" fill="hold">
                                          <p:stCondLst>
                                            <p:cond delay="0"/>
                                          </p:stCondLst>
                                        </p:cTn>
                                        <p:tgtEl>
                                          <p:spTgt spid="100"/>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grpId="0" nodeType="afterEffect">
                                  <p:stCondLst>
                                    <p:cond delay="300"/>
                                  </p:stCondLst>
                                  <p:childTnLst>
                                    <p:set>
                                      <p:cBhvr>
                                        <p:cTn id="39" dur="1" fill="hold">
                                          <p:stCondLst>
                                            <p:cond delay="0"/>
                                          </p:stCondLst>
                                        </p:cTn>
                                        <p:tgtEl>
                                          <p:spTgt spid="93"/>
                                        </p:tgtEl>
                                        <p:attrNameLst>
                                          <p:attrName>style.visibility</p:attrName>
                                        </p:attrNameLst>
                                      </p:cBhvr>
                                      <p:to>
                                        <p:strVal val="visible"/>
                                      </p:to>
                                    </p:set>
                                  </p:childTnLst>
                                </p:cTn>
                              </p:par>
                            </p:childTnLst>
                          </p:cTn>
                        </p:par>
                        <p:par>
                          <p:cTn id="40" fill="hold">
                            <p:stCondLst>
                              <p:cond delay="3300"/>
                            </p:stCondLst>
                            <p:childTnLst>
                              <p:par>
                                <p:cTn id="41" presetID="1" presetClass="entr" presetSubtype="0" fill="hold" grpId="0" nodeType="afterEffect">
                                  <p:stCondLst>
                                    <p:cond delay="300"/>
                                  </p:stCondLst>
                                  <p:childTnLst>
                                    <p:set>
                                      <p:cBhvr>
                                        <p:cTn id="42" dur="1" fill="hold">
                                          <p:stCondLst>
                                            <p:cond delay="0"/>
                                          </p:stCondLst>
                                        </p:cTn>
                                        <p:tgtEl>
                                          <p:spTgt spid="91"/>
                                        </p:tgtEl>
                                        <p:attrNameLst>
                                          <p:attrName>style.visibility</p:attrName>
                                        </p:attrNameLst>
                                      </p:cBhvr>
                                      <p:to>
                                        <p:strVal val="visible"/>
                                      </p:to>
                                    </p:set>
                                  </p:childTnLst>
                                </p:cTn>
                              </p:par>
                            </p:childTnLst>
                          </p:cTn>
                        </p:par>
                        <p:par>
                          <p:cTn id="43" fill="hold">
                            <p:stCondLst>
                              <p:cond delay="3600"/>
                            </p:stCondLst>
                            <p:childTnLst>
                              <p:par>
                                <p:cTn id="44" presetID="1" presetClass="entr" presetSubtype="0" fill="hold" grpId="0" nodeType="afterEffect">
                                  <p:stCondLst>
                                    <p:cond delay="300"/>
                                  </p:stCondLst>
                                  <p:childTnLst>
                                    <p:set>
                                      <p:cBhvr>
                                        <p:cTn id="45" dur="1" fill="hold">
                                          <p:stCondLst>
                                            <p:cond delay="0"/>
                                          </p:stCondLst>
                                        </p:cTn>
                                        <p:tgtEl>
                                          <p:spTgt spid="98"/>
                                        </p:tgtEl>
                                        <p:attrNameLst>
                                          <p:attrName>style.visibility</p:attrName>
                                        </p:attrNameLst>
                                      </p:cBhvr>
                                      <p:to>
                                        <p:strVal val="visible"/>
                                      </p:to>
                                    </p:set>
                                  </p:childTnLst>
                                </p:cTn>
                              </p:par>
                            </p:childTnLst>
                          </p:cTn>
                        </p:par>
                        <p:par>
                          <p:cTn id="46" fill="hold">
                            <p:stCondLst>
                              <p:cond delay="3900"/>
                            </p:stCondLst>
                            <p:childTnLst>
                              <p:par>
                                <p:cTn id="47" presetID="1" presetClass="entr" presetSubtype="0" fill="hold" grpId="0" nodeType="afterEffect">
                                  <p:stCondLst>
                                    <p:cond delay="300"/>
                                  </p:stCondLst>
                                  <p:childTnLst>
                                    <p:set>
                                      <p:cBhvr>
                                        <p:cTn id="48" dur="1" fill="hold">
                                          <p:stCondLst>
                                            <p:cond delay="0"/>
                                          </p:stCondLst>
                                        </p:cTn>
                                        <p:tgtEl>
                                          <p:spTgt spid="95"/>
                                        </p:tgtEl>
                                        <p:attrNameLst>
                                          <p:attrName>style.visibility</p:attrName>
                                        </p:attrNameLst>
                                      </p:cBhvr>
                                      <p:to>
                                        <p:strVal val="visible"/>
                                      </p:to>
                                    </p:set>
                                  </p:childTnLst>
                                </p:cTn>
                              </p:par>
                            </p:childTnLst>
                          </p:cTn>
                        </p:par>
                        <p:par>
                          <p:cTn id="49" fill="hold">
                            <p:stCondLst>
                              <p:cond delay="4200"/>
                            </p:stCondLst>
                            <p:childTnLst>
                              <p:par>
                                <p:cTn id="50" presetID="1" presetClass="entr" presetSubtype="0" fill="hold" grpId="0" nodeType="afterEffect">
                                  <p:stCondLst>
                                    <p:cond delay="300"/>
                                  </p:stCondLst>
                                  <p:childTnLst>
                                    <p:set>
                                      <p:cBhvr>
                                        <p:cTn id="51" dur="1" fill="hold">
                                          <p:stCondLst>
                                            <p:cond delay="0"/>
                                          </p:stCondLst>
                                        </p:cTn>
                                        <p:tgtEl>
                                          <p:spTgt spid="99"/>
                                        </p:tgtEl>
                                        <p:attrNameLst>
                                          <p:attrName>style.visibility</p:attrName>
                                        </p:attrNameLst>
                                      </p:cBhvr>
                                      <p:to>
                                        <p:strVal val="visible"/>
                                      </p:to>
                                    </p:set>
                                  </p:childTnLst>
                                </p:cTn>
                              </p:par>
                            </p:childTnLst>
                          </p:cTn>
                        </p:par>
                        <p:par>
                          <p:cTn id="52" fill="hold">
                            <p:stCondLst>
                              <p:cond delay="4500"/>
                            </p:stCondLst>
                            <p:childTnLst>
                              <p:par>
                                <p:cTn id="53" presetID="1" presetClass="entr" presetSubtype="0" fill="hold" grpId="0" nodeType="afterEffect">
                                  <p:stCondLst>
                                    <p:cond delay="300"/>
                                  </p:stCondLst>
                                  <p:childTnLst>
                                    <p:set>
                                      <p:cBhvr>
                                        <p:cTn id="54" dur="1" fill="hold">
                                          <p:stCondLst>
                                            <p:cond delay="0"/>
                                          </p:stCondLst>
                                        </p:cTn>
                                        <p:tgtEl>
                                          <p:spTgt spid="92"/>
                                        </p:tgtEl>
                                        <p:attrNameLst>
                                          <p:attrName>style.visibility</p:attrName>
                                        </p:attrNameLst>
                                      </p:cBhvr>
                                      <p:to>
                                        <p:strVal val="visible"/>
                                      </p:to>
                                    </p:set>
                                  </p:childTnLst>
                                </p:cTn>
                              </p:par>
                            </p:childTnLst>
                          </p:cTn>
                        </p:par>
                        <p:par>
                          <p:cTn id="55" fill="hold">
                            <p:stCondLst>
                              <p:cond delay="4800"/>
                            </p:stCondLst>
                            <p:childTnLst>
                              <p:par>
                                <p:cTn id="56" presetID="1" presetClass="entr" presetSubtype="0" fill="hold" grpId="0" nodeType="afterEffect">
                                  <p:stCondLst>
                                    <p:cond delay="300"/>
                                  </p:stCondLst>
                                  <p:childTnLst>
                                    <p:set>
                                      <p:cBhvr>
                                        <p:cTn id="57" dur="1" fill="hold">
                                          <p:stCondLst>
                                            <p:cond delay="0"/>
                                          </p:stCondLst>
                                        </p:cTn>
                                        <p:tgtEl>
                                          <p:spTgt spid="73"/>
                                        </p:tgtEl>
                                        <p:attrNameLst>
                                          <p:attrName>style.visibility</p:attrName>
                                        </p:attrNameLst>
                                      </p:cBhvr>
                                      <p:to>
                                        <p:strVal val="visible"/>
                                      </p:to>
                                    </p:set>
                                  </p:childTnLst>
                                </p:cTn>
                              </p:par>
                            </p:childTnLst>
                          </p:cTn>
                        </p:par>
                        <p:par>
                          <p:cTn id="58" fill="hold">
                            <p:stCondLst>
                              <p:cond delay="5100"/>
                            </p:stCondLst>
                            <p:childTnLst>
                              <p:par>
                                <p:cTn id="59" presetID="1" presetClass="entr" presetSubtype="0" fill="hold" grpId="0" nodeType="afterEffect">
                                  <p:stCondLst>
                                    <p:cond delay="300"/>
                                  </p:stCondLst>
                                  <p:childTnLst>
                                    <p:set>
                                      <p:cBhvr>
                                        <p:cTn id="60" dur="1" fill="hold">
                                          <p:stCondLst>
                                            <p:cond delay="0"/>
                                          </p:stCondLst>
                                        </p:cTn>
                                        <p:tgtEl>
                                          <p:spTgt spid="9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9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4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9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8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9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9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99"/>
                                        </p:tgtEl>
                                        <p:attrNameLst>
                                          <p:attrName>style.visibility</p:attrName>
                                        </p:attrNameLst>
                                      </p:cBhvr>
                                      <p:to>
                                        <p:strVal val="visible"/>
                                      </p:to>
                                    </p:set>
                                  </p:childTnLst>
                                </p:cTn>
                              </p:par>
                              <p:par>
                                <p:cTn id="105" presetID="1" presetClass="exit" presetSubtype="0" fill="hold" grpId="1" nodeType="withEffect">
                                  <p:stCondLst>
                                    <p:cond delay="0"/>
                                  </p:stCondLst>
                                  <p:childTnLst>
                                    <p:set>
                                      <p:cBhvr>
                                        <p:cTn id="106"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58" grpId="0" animBg="1"/>
      <p:bldP spid="67" grpId="0" animBg="1"/>
      <p:bldP spid="67" grpId="1" animBg="1"/>
      <p:bldP spid="71" grpId="0" animBg="1"/>
      <p:bldP spid="73" grpId="0" animBg="1"/>
      <p:bldP spid="74" grpId="0" animBg="1"/>
      <p:bldP spid="75" grpId="0" animBg="1"/>
      <p:bldP spid="77"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84" grpId="0" animBg="1"/>
      <p:bldP spid="186" grpId="0" animBg="1"/>
      <p:bldP spid="190" grpId="0"/>
      <p:bldP spid="191" grpId="0"/>
      <p:bldP spid="192" grpId="0"/>
      <p:bldP spid="198" grpId="0" animBg="1"/>
      <p:bldP spid="19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323232"/>
      </a:dk2>
      <a:lt2>
        <a:srgbClr val="E3DED1"/>
      </a:lt2>
      <a:accent1>
        <a:srgbClr val="3A6331"/>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C32702E-DA15-40A3-A820-92F7E70F2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4477</TotalTime>
  <Words>2986</Words>
  <Application>Microsoft Office PowerPoint</Application>
  <PresentationFormat>On-screen Show (4:3)</PresentationFormat>
  <Paragraphs>656</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Trek</vt:lpstr>
      <vt:lpstr> Lecture 4: How does it all work 2   </vt:lpstr>
      <vt:lpstr>Mutations (changes in the DNA sequence) </vt:lpstr>
      <vt:lpstr>Replication errors  </vt:lpstr>
      <vt:lpstr>Point mutations: mis-sense and nonsense </vt:lpstr>
      <vt:lpstr>Slide 5</vt:lpstr>
      <vt:lpstr>frameshifts</vt:lpstr>
      <vt:lpstr>Mutations (changes in the DNA sequence) </vt:lpstr>
      <vt:lpstr>Chemical mutagens: base-modifying agents </vt:lpstr>
      <vt:lpstr>Chemical mutagens: base analogs</vt:lpstr>
      <vt:lpstr>Chemical mutagens: intercalating agents</vt:lpstr>
      <vt:lpstr>EFFECTS OF uv LIGHT ON DNA</vt:lpstr>
      <vt:lpstr>Consequences of mutations</vt:lpstr>
      <vt:lpstr>Slide 13</vt:lpstr>
      <vt:lpstr>Epigenetics </vt:lpstr>
      <vt:lpstr>Slide 15</vt:lpstr>
      <vt:lpstr>Dna Methylation: Rett syndrome</vt:lpstr>
      <vt:lpstr>Histone proteins</vt:lpstr>
      <vt:lpstr>HISTONE ACETYLATION (or methylation)</vt:lpstr>
      <vt:lpstr>Histone methylation: Kabuki syndrome</vt:lpstr>
      <vt:lpstr>X-inactivation is an epigenetic process</vt:lpstr>
      <vt:lpstr>Slide 21</vt:lpstr>
      <vt:lpstr>Inherited Epigenetic effects </vt:lpstr>
      <vt:lpstr>Evidence for inherited epigenetic effects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Annie</dc:creator>
  <cp:keywords/>
  <dc:description>2010 animated medical dna template from PresentationPro.com</dc:description>
  <cp:lastModifiedBy>Jamieson</cp:lastModifiedBy>
  <cp:revision>430</cp:revision>
  <dcterms:created xsi:type="dcterms:W3CDTF">2013-08-21T11:58:41Z</dcterms:created>
  <dcterms:modified xsi:type="dcterms:W3CDTF">2013-10-29T15:59:53Z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TC018813549991</vt:lpwstr>
  </property>
</Properties>
</file>